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4" r:id="rId9"/>
    <p:sldId id="265" r:id="rId10"/>
    <p:sldId id="269" r:id="rId11"/>
    <p:sldId id="266" r:id="rId12"/>
    <p:sldId id="267" r:id="rId13"/>
    <p:sldId id="268" r:id="rId14"/>
    <p:sldId id="270" r:id="rId15"/>
    <p:sldId id="271" r:id="rId16"/>
    <p:sldId id="272" r:id="rId17"/>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61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76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the class. This is Issue 005 of Perspective — today's topic is The World Cup. Aim: read a short article, learn key words, and discuss opinions.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heart of the lesson. Put students in pairs or small groups. Move through as many questions as time allows — don't rush. Encourage: ‘On the one hand… on the other…’, ‘It depends on…’, ‘I’d argue that…’</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Solution. A country wants to host the next World Cup and must choose its top priority from five options. Students (in pairs) pick ONE, explain their reasons, then compare with another pair. There is no correct answer — the reasons matter most.</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Speaking-focused language. Students complete each sentence so they can say it aloud — first person, useful for the discussion. Change the form if needed. Answers next slide (some are flexible).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answers — accept sensible variations. The goal is that students can say each line aloud and use the words in the discussion.</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role-play. Small groups act as a town council. Give ~8 minutes to agree on two rules, then each group presents. Encourage persuasive, balanced language.</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reflection. Set as in-class writing or homework. 150–200 words. Remind students to use the vocabulary and ideas from the article. A model answer is in the Teacher Guide (Page 3).</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up. Thank the class. Preview that Issue 002 continues the series. Reminder: the worksheet, audio and teacher guide all live at perspectiveenglish.com.</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expectations. 45–60 minutes. We move top to bottom: warm-up, vocabulary, article + audio, comprehension, then lots of discussion and a short writing task.</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Books closed. Pairs discuss both questions for 3–4 minutes, then share with the class. No right answers — the goal is to activate the topic and get them speaking.</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photo and the headline. Before reading, students predict: what problem does this article describe? Elicit a few guesses. Pre-teach nothing — the vocabulary comes next.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match each word (1–5) to its meaning (A–E), alone or in pairs. These five words all appear in the article, so they can check as they read. Answers on the next slide.</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answers. Tip: in PowerPoint you can animate each answer chip to appear on click. Check pronunciation and drill the five words briefly.</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read the full article, or follow the audio. Set a purpose: what is overtourism, where is it happening, and what are the possible solutions? End on the pull-quote question — it sets up the discussion. Give 4–5 minutes.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Comprehension check. Students decide True or False for each statement, referring back to the article. Answers on the next slide.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Ask students to find the line in the article that proves each answer — good re-reading practice. 4 and 2 are False: the World Cup is much more than football (not merely a match), and some new stadiums sit empty afterwards rather than being reused for many years.</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2A5E"/>
        </a:solidFill>
        <a:effectLst/>
      </p:bgPr>
    </p:bg>
    <p:spTree>
      <p:nvGrpSpPr>
        <p:cNvPr id="1" name=""/>
        <p:cNvGrpSpPr/>
        <p:nvPr/>
      </p:nvGrpSpPr>
      <p:grpSpPr>
        <a:xfrm>
          <a:off x="0" y="0"/>
          <a:ext cx="0" cy="0"/>
          <a:chOff x="0" y="0"/>
          <a:chExt cx="0" cy="0"/>
        </a:xfrm>
      </p:grpSpPr>
      <p:sp>
        <p:nvSpPr>
          <p:cNvPr id="2" name="Text 0"/>
          <p:cNvSpPr/>
          <p:nvPr/>
        </p:nvSpPr>
        <p:spPr>
          <a:xfrm>
            <a:off x="1238250" y="1047750"/>
            <a:ext cx="5448300" cy="472440"/>
          </a:xfrm>
          <a:prstGeom prst="rect">
            <a:avLst/>
          </a:prstGeom>
          <a:noFill/>
          <a:ln/>
        </p:spPr>
        <p:txBody>
          <a:bodyPr wrap="none" lIns="25400" tIns="25400" rIns="25400" bIns="25400" rtlCol="0" anchor="t">
            <a:normAutofit lnSpcReduction="10000"/>
          </a:bodyPr>
          <a:lstStyle/>
          <a:p>
            <a:pPr marL="0" indent="0" algn="l">
              <a:buNone/>
            </a:pPr>
            <a:r>
              <a:rPr lang="en-US" sz="3000" b="1" kern="0" spc="75" dirty="0">
                <a:solidFill>
                  <a:srgbClr val="FFFFFF"/>
                </a:solidFill>
                <a:latin typeface="Georgia" pitchFamily="34" charset="0"/>
                <a:ea typeface="Georgia" pitchFamily="34" charset="-122"/>
                <a:cs typeface="Georgia" pitchFamily="34" charset="-120"/>
              </a:rPr>
              <a:t>PERSPECTIVE</a:t>
            </a:r>
            <a:endParaRPr lang="en-US" sz="3000" dirty="0"/>
          </a:p>
        </p:txBody>
      </p:sp>
      <p:sp>
        <p:nvSpPr>
          <p:cNvPr id="3" name="Text 1"/>
          <p:cNvSpPr/>
          <p:nvPr/>
        </p:nvSpPr>
        <p:spPr>
          <a:xfrm>
            <a:off x="14986730" y="1047750"/>
            <a:ext cx="2063020" cy="220980"/>
          </a:xfrm>
          <a:prstGeom prst="rect">
            <a:avLst/>
          </a:prstGeom>
          <a:noFill/>
          <a:ln/>
        </p:spPr>
        <p:txBody>
          <a:bodyPr wrap="square" lIns="25400" tIns="25400" rIns="25400" bIns="25400" rtlCol="0" anchor="t">
            <a:normAutofit/>
          </a:bodyPr>
          <a:lstStyle/>
          <a:p>
            <a:pPr marL="0" indent="0" algn="r">
              <a:buNone/>
            </a:pPr>
            <a:r>
              <a:rPr lang="en-US" sz="1050" b="1" kern="0" spc="300" dirty="0">
                <a:solidFill>
                  <a:srgbClr val="D9B877"/>
                </a:solidFill>
                <a:latin typeface="Helvetica" pitchFamily="34" charset="0"/>
                <a:ea typeface="Helvetica" pitchFamily="34" charset="-122"/>
                <a:cs typeface="Helvetica" pitchFamily="34" charset="-120"/>
              </a:rPr>
              <a:t>SPECIAL EDITION</a:t>
            </a:r>
            <a:endParaRPr lang="en-US" sz="1050" dirty="0"/>
          </a:p>
        </p:txBody>
      </p:sp>
      <p:sp>
        <p:nvSpPr>
          <p:cNvPr id="4" name="Text 2"/>
          <p:cNvSpPr/>
          <p:nvPr/>
        </p:nvSpPr>
        <p:spPr>
          <a:xfrm>
            <a:off x="14986730" y="1287780"/>
            <a:ext cx="2063020" cy="312420"/>
          </a:xfrm>
          <a:prstGeom prst="rect">
            <a:avLst/>
          </a:prstGeom>
          <a:noFill/>
          <a:ln/>
        </p:spPr>
        <p:txBody>
          <a:bodyPr wrap="square" lIns="25400" tIns="25400" rIns="25400" bIns="25400" rtlCol="0" anchor="t">
            <a:normAutofit/>
          </a:bodyPr>
          <a:lstStyle/>
          <a:p>
            <a:pPr marL="0" indent="0" algn="r">
              <a:buNone/>
            </a:pPr>
            <a:r>
              <a:rPr lang="en-US" sz="1500" b="1" kern="0" spc="225" dirty="0">
                <a:solidFill>
                  <a:srgbClr val="D9B877"/>
                </a:solidFill>
                <a:latin typeface="Helvetica" pitchFamily="34" charset="0"/>
                <a:ea typeface="Helvetica" pitchFamily="34" charset="-122"/>
                <a:cs typeface="Helvetica" pitchFamily="34" charset="-120"/>
              </a:rPr>
              <a:t>ISSUE 005</a:t>
            </a:r>
            <a:endParaRPr lang="en-US" sz="1500" dirty="0"/>
          </a:p>
        </p:txBody>
      </p:sp>
      <p:sp>
        <p:nvSpPr>
          <p:cNvPr id="5" name="Text 3"/>
          <p:cNvSpPr/>
          <p:nvPr/>
        </p:nvSpPr>
        <p:spPr>
          <a:xfrm>
            <a:off x="1238250" y="6719888"/>
            <a:ext cx="17392650" cy="281940"/>
          </a:xfrm>
          <a:prstGeom prst="rect">
            <a:avLst/>
          </a:prstGeom>
          <a:noFill/>
          <a:ln/>
        </p:spPr>
        <p:txBody>
          <a:bodyPr wrap="square" lIns="25400" tIns="25400" rIns="25400" bIns="25400" rtlCol="0" anchor="t">
            <a:normAutofit lnSpcReduction="10000"/>
          </a:bodyPr>
          <a:lstStyle/>
          <a:p>
            <a:pPr marL="0" indent="0" algn="l">
              <a:buNone/>
            </a:pPr>
            <a:r>
              <a:rPr lang="en-US" sz="1650" b="1" kern="0" spc="450" dirty="0">
                <a:solidFill>
                  <a:srgbClr val="D9B877"/>
                </a:solidFill>
                <a:latin typeface="Helvetica" pitchFamily="34" charset="0"/>
                <a:ea typeface="Helvetica" pitchFamily="34" charset="-122"/>
                <a:cs typeface="Helvetica" pitchFamily="34" charset="-120"/>
              </a:rPr>
              <a:t>LESSONS WORTH TALKING ABOUT</a:t>
            </a:r>
            <a:endParaRPr lang="en-US" sz="1650" dirty="0"/>
          </a:p>
        </p:txBody>
      </p:sp>
      <p:sp>
        <p:nvSpPr>
          <p:cNvPr id="6" name="Text 4"/>
          <p:cNvSpPr/>
          <p:nvPr/>
        </p:nvSpPr>
        <p:spPr>
          <a:xfrm>
            <a:off x="1238250" y="7211378"/>
            <a:ext cx="17392650" cy="1395413"/>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11250" b="1" kern="0" spc="-150" dirty="0">
                <a:solidFill>
                  <a:srgbClr val="FFFFFF"/>
                </a:solidFill>
                <a:latin typeface="Georgia" pitchFamily="34" charset="0"/>
                <a:ea typeface="Georgia" pitchFamily="34" charset="-122"/>
                <a:cs typeface="Georgia" pitchFamily="34" charset="-120"/>
              </a:rPr>
              <a:t>The World Cup</a:t>
            </a:r>
            <a:endParaRPr lang="en-US" sz="11250" dirty="0"/>
          </a:p>
        </p:txBody>
      </p:sp>
      <p:sp>
        <p:nvSpPr>
          <p:cNvPr id="7" name="Text 5"/>
          <p:cNvSpPr/>
          <p:nvPr/>
        </p:nvSpPr>
        <p:spPr>
          <a:xfrm>
            <a:off x="1238250" y="8797290"/>
            <a:ext cx="17392650" cy="480060"/>
          </a:xfrm>
          <a:prstGeom prst="rect">
            <a:avLst/>
          </a:prstGeom>
          <a:noFill/>
          <a:ln/>
        </p:spPr>
        <p:txBody>
          <a:bodyPr wrap="square" lIns="25400" tIns="25400" rIns="25400" bIns="25400" rtlCol="0" anchor="t">
            <a:normAutofit lnSpcReduction="10000"/>
          </a:bodyPr>
          <a:lstStyle/>
          <a:p>
            <a:pPr marL="0" indent="0" algn="l">
              <a:buNone/>
            </a:pPr>
            <a:r>
              <a:rPr lang="en-US" sz="3000" dirty="0">
                <a:solidFill>
                  <a:srgbClr val="DFE4F0"/>
                </a:solidFill>
                <a:latin typeface="Helvetica" pitchFamily="34" charset="0"/>
                <a:ea typeface="Helvetica" pitchFamily="34" charset="-122"/>
                <a:cs typeface="Helvetica" pitchFamily="34" charset="-120"/>
              </a:rPr>
              <a:t>More than just football?</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4">
    <p:bg>
      <p:bgPr>
        <a:solidFill>
          <a:srgbClr val="1A2A5E"/>
        </a:solidFill>
        <a:effectLst/>
      </p:bgPr>
    </p:bg>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D9B877"/>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FFFFFF"/>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D9B877"/>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46685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D9B877"/>
                </a:solidFill>
                <a:latin typeface="Helvetica" pitchFamily="34" charset="0"/>
                <a:ea typeface="Helvetica" pitchFamily="34" charset="-122"/>
                <a:cs typeface="Helvetica" pitchFamily="34" charset="-120"/>
              </a:rPr>
              <a:t>DISCUSSION</a:t>
            </a:r>
            <a:endParaRPr lang="en-US" sz="1500" dirty="0"/>
          </a:p>
        </p:txBody>
      </p:sp>
      <p:sp>
        <p:nvSpPr>
          <p:cNvPr id="6" name="Text 4"/>
          <p:cNvSpPr/>
          <p:nvPr/>
        </p:nvSpPr>
        <p:spPr>
          <a:xfrm>
            <a:off x="1047750" y="1764030"/>
            <a:ext cx="17811750" cy="601980"/>
          </a:xfrm>
          <a:prstGeom prst="rect">
            <a:avLst/>
          </a:prstGeom>
          <a:noFill/>
          <a:ln/>
        </p:spPr>
        <p:txBody>
          <a:bodyPr wrap="square" lIns="25400" tIns="25400" rIns="25400" bIns="25400" rtlCol="0" anchor="t">
            <a:normAutofit lnSpcReduction="10000"/>
          </a:bodyPr>
          <a:lstStyle/>
          <a:p>
            <a:pPr marL="0" indent="0" algn="l">
              <a:buNone/>
            </a:pPr>
            <a:r>
              <a:rPr lang="en-US" sz="3900" b="1" dirty="0">
                <a:solidFill>
                  <a:srgbClr val="FFFFFF"/>
                </a:solidFill>
                <a:latin typeface="Georgia" pitchFamily="34" charset="0"/>
                <a:ea typeface="Georgia" pitchFamily="34" charset="-122"/>
                <a:cs typeface="Georgia" pitchFamily="34" charset="-120"/>
              </a:rPr>
              <a:t>Talk it through</a:t>
            </a:r>
            <a:endParaRPr lang="en-US" sz="3900" dirty="0"/>
          </a:p>
        </p:txBody>
      </p:sp>
      <p:sp>
        <p:nvSpPr>
          <p:cNvPr id="7" name="Shape 5"/>
          <p:cNvSpPr/>
          <p:nvPr/>
        </p:nvSpPr>
        <p:spPr>
          <a:xfrm>
            <a:off x="1047750" y="3200400"/>
            <a:ext cx="15049500" cy="9525"/>
          </a:xfrm>
          <a:prstGeom prst="rect">
            <a:avLst/>
          </a:prstGeom>
          <a:solidFill>
            <a:srgbClr val="34437A"/>
          </a:solidFill>
          <a:ln/>
        </p:spPr>
        <p:txBody>
          <a:bodyPr/>
          <a:lstStyle/>
          <a:p>
            <a:endParaRPr lang="en-US"/>
          </a:p>
        </p:txBody>
      </p:sp>
      <p:sp>
        <p:nvSpPr>
          <p:cNvPr id="8" name="Text 6"/>
          <p:cNvSpPr/>
          <p:nvPr/>
        </p:nvSpPr>
        <p:spPr>
          <a:xfrm>
            <a:off x="1047750" y="2670810"/>
            <a:ext cx="215384"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1</a:t>
            </a:r>
            <a:endParaRPr lang="en-US" sz="2550" dirty="0"/>
          </a:p>
        </p:txBody>
      </p:sp>
      <p:sp>
        <p:nvSpPr>
          <p:cNvPr id="9" name="Text 7"/>
          <p:cNvSpPr/>
          <p:nvPr/>
        </p:nvSpPr>
        <p:spPr>
          <a:xfrm>
            <a:off x="1415534" y="2701290"/>
            <a:ext cx="16149888"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Do you enjoy watching the World Cup or big sporting events? Why or why not?</a:t>
            </a:r>
            <a:endParaRPr lang="en-US" sz="2100" dirty="0"/>
          </a:p>
        </p:txBody>
      </p:sp>
      <p:sp>
        <p:nvSpPr>
          <p:cNvPr id="10" name="Shape 8"/>
          <p:cNvSpPr/>
          <p:nvPr/>
        </p:nvSpPr>
        <p:spPr>
          <a:xfrm>
            <a:off x="1047750" y="3909060"/>
            <a:ext cx="15049500" cy="9525"/>
          </a:xfrm>
          <a:prstGeom prst="rect">
            <a:avLst/>
          </a:prstGeom>
          <a:solidFill>
            <a:srgbClr val="34437A"/>
          </a:solidFill>
          <a:ln/>
        </p:spPr>
        <p:txBody>
          <a:bodyPr/>
          <a:lstStyle/>
          <a:p>
            <a:endParaRPr lang="en-US"/>
          </a:p>
        </p:txBody>
      </p:sp>
      <p:sp>
        <p:nvSpPr>
          <p:cNvPr id="11" name="Text 9"/>
          <p:cNvSpPr/>
          <p:nvPr/>
        </p:nvSpPr>
        <p:spPr>
          <a:xfrm>
            <a:off x="1047750" y="3379470"/>
            <a:ext cx="257175"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2</a:t>
            </a:r>
            <a:endParaRPr lang="en-US" sz="2550" dirty="0"/>
          </a:p>
        </p:txBody>
      </p:sp>
      <p:sp>
        <p:nvSpPr>
          <p:cNvPr id="12" name="Text 10"/>
          <p:cNvSpPr/>
          <p:nvPr/>
        </p:nvSpPr>
        <p:spPr>
          <a:xfrm>
            <a:off x="1457325" y="3409950"/>
            <a:ext cx="16103918"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Has a sporting event ever brought your country or family together?</a:t>
            </a:r>
            <a:endParaRPr lang="en-US" sz="2100" dirty="0"/>
          </a:p>
        </p:txBody>
      </p:sp>
      <p:sp>
        <p:nvSpPr>
          <p:cNvPr id="13" name="Shape 11"/>
          <p:cNvSpPr/>
          <p:nvPr/>
        </p:nvSpPr>
        <p:spPr>
          <a:xfrm>
            <a:off x="1047750" y="4617720"/>
            <a:ext cx="15049500" cy="9525"/>
          </a:xfrm>
          <a:prstGeom prst="rect">
            <a:avLst/>
          </a:prstGeom>
          <a:solidFill>
            <a:srgbClr val="34437A"/>
          </a:solidFill>
          <a:ln/>
        </p:spPr>
        <p:txBody>
          <a:bodyPr/>
          <a:lstStyle/>
          <a:p>
            <a:endParaRPr lang="en-US"/>
          </a:p>
        </p:txBody>
      </p:sp>
      <p:sp>
        <p:nvSpPr>
          <p:cNvPr id="14" name="Text 12"/>
          <p:cNvSpPr/>
          <p:nvPr/>
        </p:nvSpPr>
        <p:spPr>
          <a:xfrm>
            <a:off x="1047750" y="4088130"/>
            <a:ext cx="254913"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3</a:t>
            </a:r>
            <a:endParaRPr lang="en-US" sz="2550" dirty="0"/>
          </a:p>
        </p:txBody>
      </p:sp>
      <p:sp>
        <p:nvSpPr>
          <p:cNvPr id="15" name="Text 13"/>
          <p:cNvSpPr/>
          <p:nvPr/>
        </p:nvSpPr>
        <p:spPr>
          <a:xfrm>
            <a:off x="1455063" y="4118610"/>
            <a:ext cx="16106406"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Why do people feel such strong emotions about their national team?</a:t>
            </a:r>
            <a:endParaRPr lang="en-US" sz="2100" dirty="0"/>
          </a:p>
        </p:txBody>
      </p:sp>
      <p:sp>
        <p:nvSpPr>
          <p:cNvPr id="16" name="Shape 14"/>
          <p:cNvSpPr/>
          <p:nvPr/>
        </p:nvSpPr>
        <p:spPr>
          <a:xfrm>
            <a:off x="1047750" y="5326380"/>
            <a:ext cx="15049500" cy="9525"/>
          </a:xfrm>
          <a:prstGeom prst="rect">
            <a:avLst/>
          </a:prstGeom>
          <a:solidFill>
            <a:srgbClr val="34437A"/>
          </a:solidFill>
          <a:ln/>
        </p:spPr>
        <p:txBody>
          <a:bodyPr/>
          <a:lstStyle/>
          <a:p>
            <a:endParaRPr lang="en-US"/>
          </a:p>
        </p:txBody>
      </p:sp>
      <p:sp>
        <p:nvSpPr>
          <p:cNvPr id="17" name="Text 15"/>
          <p:cNvSpPr/>
          <p:nvPr/>
        </p:nvSpPr>
        <p:spPr>
          <a:xfrm>
            <a:off x="1047750" y="4796790"/>
            <a:ext cx="259199"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4</a:t>
            </a:r>
            <a:endParaRPr lang="en-US" sz="2550" dirty="0"/>
          </a:p>
        </p:txBody>
      </p:sp>
      <p:sp>
        <p:nvSpPr>
          <p:cNvPr id="18" name="Text 16"/>
          <p:cNvSpPr/>
          <p:nvPr/>
        </p:nvSpPr>
        <p:spPr>
          <a:xfrm>
            <a:off x="1459349" y="4827270"/>
            <a:ext cx="16101691"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Is spending billions to host the World Cup worth it? Why or why not?</a:t>
            </a:r>
            <a:endParaRPr lang="en-US" sz="2100" dirty="0"/>
          </a:p>
        </p:txBody>
      </p:sp>
      <p:sp>
        <p:nvSpPr>
          <p:cNvPr id="19" name="Text 17"/>
          <p:cNvSpPr/>
          <p:nvPr/>
        </p:nvSpPr>
        <p:spPr>
          <a:xfrm>
            <a:off x="1047750" y="5505450"/>
            <a:ext cx="247412"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5</a:t>
            </a:r>
            <a:endParaRPr lang="en-US" sz="2550" dirty="0"/>
          </a:p>
        </p:txBody>
      </p:sp>
      <p:sp>
        <p:nvSpPr>
          <p:cNvPr id="20" name="Text 18"/>
          <p:cNvSpPr/>
          <p:nvPr/>
        </p:nvSpPr>
        <p:spPr>
          <a:xfrm>
            <a:off x="1447562" y="5535930"/>
            <a:ext cx="16114657"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Does the World Cup still bring the world together, or divide it?</a:t>
            </a:r>
            <a:endParaRPr lang="en-US" sz="2100" dirty="0"/>
          </a:p>
        </p:txBody>
      </p:sp>
      <p:sp>
        <p:nvSpPr>
          <p:cNvPr id="21" name="Text 19"/>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A6C6"/>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504950"/>
            <a:ext cx="2757547"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CRITICAL THINKING</a:t>
            </a:r>
            <a:endParaRPr lang="en-US" sz="1500" dirty="0"/>
          </a:p>
        </p:txBody>
      </p:sp>
      <p:sp>
        <p:nvSpPr>
          <p:cNvPr id="6" name="Shape 4"/>
          <p:cNvSpPr/>
          <p:nvPr/>
        </p:nvSpPr>
        <p:spPr>
          <a:xfrm>
            <a:off x="3764161" y="1514475"/>
            <a:ext cx="1774269" cy="240030"/>
          </a:xfrm>
          <a:prstGeom prst="rect">
            <a:avLst/>
          </a:prstGeom>
          <a:ln w="7620">
            <a:solidFill>
              <a:srgbClr val="D9B877"/>
            </a:solidFill>
            <a:prstDash val="solid"/>
          </a:ln>
        </p:spPr>
        <p:txBody>
          <a:bodyPr/>
          <a:lstStyle/>
          <a:p>
            <a:endParaRPr lang="en-US"/>
          </a:p>
        </p:txBody>
      </p:sp>
      <p:sp>
        <p:nvSpPr>
          <p:cNvPr id="7" name="Text 5"/>
          <p:cNvSpPr/>
          <p:nvPr/>
        </p:nvSpPr>
        <p:spPr>
          <a:xfrm>
            <a:off x="3886081" y="1550670"/>
            <a:ext cx="1606629" cy="205740"/>
          </a:xfrm>
          <a:prstGeom prst="rect">
            <a:avLst/>
          </a:prstGeom>
          <a:noFill/>
          <a:ln/>
        </p:spPr>
        <p:txBody>
          <a:bodyPr wrap="none" lIns="25400" tIns="25400" rIns="25400" bIns="25400" rtlCol="0" anchor="t">
            <a:normAutofit lnSpcReduction="10000"/>
          </a:bodyPr>
          <a:lstStyle/>
          <a:p>
            <a:pPr marL="0" indent="0" algn="l">
              <a:buNone/>
            </a:pPr>
            <a:r>
              <a:rPr lang="en-US" sz="1125" b="1" kern="0" spc="225" dirty="0">
                <a:solidFill>
                  <a:srgbClr val="BF842C"/>
                </a:solidFill>
                <a:latin typeface="Helvetica" pitchFamily="34" charset="0"/>
                <a:ea typeface="Helvetica" pitchFamily="34" charset="-122"/>
                <a:cs typeface="Helvetica" pitchFamily="34" charset="-120"/>
              </a:rPr>
              <a:t>BEST SOLUTION</a:t>
            </a:r>
            <a:endParaRPr lang="en-US" sz="1125" dirty="0"/>
          </a:p>
        </p:txBody>
      </p:sp>
      <p:sp>
        <p:nvSpPr>
          <p:cNvPr id="8" name="Text 6"/>
          <p:cNvSpPr/>
          <p:nvPr/>
        </p:nvSpPr>
        <p:spPr>
          <a:xfrm>
            <a:off x="1047750" y="1868805"/>
            <a:ext cx="17811750" cy="579120"/>
          </a:xfrm>
          <a:prstGeom prst="rect">
            <a:avLst/>
          </a:prstGeom>
          <a:noFill/>
          <a:ln/>
        </p:spPr>
        <p:txBody>
          <a:bodyPr wrap="square" lIns="25400" tIns="25400" rIns="25400" bIns="25400" rtlCol="0" anchor="t">
            <a:normAutofit lnSpcReduction="10000"/>
          </a:bodyPr>
          <a:lstStyle/>
          <a:p>
            <a:pPr marL="0" indent="0" algn="l">
              <a:buNone/>
            </a:pPr>
            <a:r>
              <a:rPr lang="en-US" sz="3750" b="1" dirty="0">
                <a:solidFill>
                  <a:srgbClr val="1A2A5E"/>
                </a:solidFill>
                <a:latin typeface="Georgia" pitchFamily="34" charset="0"/>
                <a:ea typeface="Georgia" pitchFamily="34" charset="-122"/>
                <a:cs typeface="Georgia" pitchFamily="34" charset="-120"/>
              </a:rPr>
              <a:t>What should be the top priority?</a:t>
            </a:r>
            <a:endParaRPr lang="en-US" sz="3750" dirty="0"/>
          </a:p>
        </p:txBody>
      </p:sp>
      <p:sp>
        <p:nvSpPr>
          <p:cNvPr id="9" name="Text 7"/>
          <p:cNvSpPr/>
          <p:nvPr/>
        </p:nvSpPr>
        <p:spPr>
          <a:xfrm>
            <a:off x="1047750" y="2524125"/>
            <a:ext cx="16764000"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555555"/>
                </a:solidFill>
                <a:latin typeface="Helvetica" pitchFamily="34" charset="0"/>
                <a:ea typeface="Helvetica" pitchFamily="34" charset="-122"/>
                <a:cs typeface="Helvetica" pitchFamily="34" charset="-120"/>
              </a:rPr>
              <a:t>A country wants to host the next World Cup. Choose </a:t>
            </a:r>
            <a:r>
              <a:rPr lang="en-US" sz="1950" b="1" dirty="0">
                <a:solidFill>
                  <a:srgbClr val="1A2A5E"/>
                </a:solidFill>
                <a:latin typeface="Helvetica" pitchFamily="34" charset="0"/>
                <a:ea typeface="Helvetica" pitchFamily="34" charset="-122"/>
                <a:cs typeface="Helvetica" pitchFamily="34" charset="-120"/>
              </a:rPr>
              <a:t>ONE </a:t>
            </a:r>
            <a:r>
              <a:rPr lang="en-US" sz="1950" dirty="0">
                <a:solidFill>
                  <a:srgbClr val="555555"/>
                </a:solidFill>
                <a:latin typeface="Helvetica" pitchFamily="34" charset="0"/>
                <a:ea typeface="Helvetica" pitchFamily="34" charset="-122"/>
                <a:cs typeface="Helvetica" pitchFamily="34" charset="-120"/>
              </a:rPr>
              <a:t>top priority, explain your reasons, then compare with another pair.</a:t>
            </a:r>
            <a:endParaRPr lang="en-US" sz="1950" dirty="0"/>
          </a:p>
        </p:txBody>
      </p:sp>
      <p:sp>
        <p:nvSpPr>
          <p:cNvPr id="10" name="Shape 8"/>
          <p:cNvSpPr/>
          <p:nvPr/>
        </p:nvSpPr>
        <p:spPr>
          <a:xfrm>
            <a:off x="1047750" y="3739515"/>
            <a:ext cx="14859000" cy="9525"/>
          </a:xfrm>
          <a:prstGeom prst="rect">
            <a:avLst/>
          </a:prstGeom>
          <a:solidFill>
            <a:srgbClr val="D8D6D0"/>
          </a:solidFill>
          <a:ln/>
        </p:spPr>
        <p:txBody>
          <a:bodyPr/>
          <a:lstStyle/>
          <a:p>
            <a:endParaRPr lang="en-US"/>
          </a:p>
        </p:txBody>
      </p:sp>
      <p:sp>
        <p:nvSpPr>
          <p:cNvPr id="11" name="Shape 9"/>
          <p:cNvSpPr/>
          <p:nvPr/>
        </p:nvSpPr>
        <p:spPr>
          <a:xfrm>
            <a:off x="1047750" y="3225165"/>
            <a:ext cx="342900" cy="342900"/>
          </a:xfrm>
          <a:prstGeom prst="rect">
            <a:avLst/>
          </a:prstGeom>
          <a:ln w="15240">
            <a:solidFill>
              <a:srgbClr val="1A2A5E"/>
            </a:solidFill>
            <a:prstDash val="solid"/>
          </a:ln>
        </p:spPr>
        <p:txBody>
          <a:bodyPr/>
          <a:lstStyle/>
          <a:p>
            <a:endParaRPr lang="en-US"/>
          </a:p>
        </p:txBody>
      </p:sp>
      <p:sp>
        <p:nvSpPr>
          <p:cNvPr id="12" name="Text 10"/>
          <p:cNvSpPr/>
          <p:nvPr/>
        </p:nvSpPr>
        <p:spPr>
          <a:xfrm>
            <a:off x="1619250" y="3232785"/>
            <a:ext cx="3861090" cy="365760"/>
          </a:xfrm>
          <a:prstGeom prst="rect">
            <a:avLst/>
          </a:prstGeom>
          <a:noFill/>
          <a:ln/>
        </p:spPr>
        <p:txBody>
          <a:bodyPr wrap="square" lIns="25400" tIns="25400" rIns="25400" bIns="25400" rtlCol="0" anchor="t">
            <a:normAutofit lnSpcReduction="10000"/>
          </a:bodyPr>
          <a:lstStyle/>
          <a:p>
            <a:pPr marL="0" indent="0" algn="l">
              <a:buNone/>
            </a:pPr>
            <a:r>
              <a:rPr lang="en-US" sz="2250" dirty="0">
                <a:solidFill>
                  <a:srgbClr val="222222"/>
                </a:solidFill>
                <a:latin typeface="Helvetica" pitchFamily="34" charset="0"/>
                <a:ea typeface="Helvetica" pitchFamily="34" charset="-122"/>
                <a:cs typeface="Helvetica" pitchFamily="34" charset="-120"/>
              </a:rPr>
              <a:t>Build modern new stadiums</a:t>
            </a:r>
            <a:endParaRPr lang="en-US" sz="2250" dirty="0"/>
          </a:p>
        </p:txBody>
      </p:sp>
      <p:sp>
        <p:nvSpPr>
          <p:cNvPr id="13" name="Shape 11"/>
          <p:cNvSpPr/>
          <p:nvPr/>
        </p:nvSpPr>
        <p:spPr>
          <a:xfrm>
            <a:off x="1047750" y="4451985"/>
            <a:ext cx="14859000" cy="9525"/>
          </a:xfrm>
          <a:prstGeom prst="rect">
            <a:avLst/>
          </a:prstGeom>
          <a:solidFill>
            <a:srgbClr val="D8D6D0"/>
          </a:solidFill>
          <a:ln/>
        </p:spPr>
        <p:txBody>
          <a:bodyPr/>
          <a:lstStyle/>
          <a:p>
            <a:endParaRPr lang="en-US"/>
          </a:p>
        </p:txBody>
      </p:sp>
      <p:sp>
        <p:nvSpPr>
          <p:cNvPr id="14" name="Shape 12"/>
          <p:cNvSpPr/>
          <p:nvPr/>
        </p:nvSpPr>
        <p:spPr>
          <a:xfrm>
            <a:off x="1047750" y="3937635"/>
            <a:ext cx="342900" cy="342900"/>
          </a:xfrm>
          <a:prstGeom prst="rect">
            <a:avLst/>
          </a:prstGeom>
          <a:ln w="15240">
            <a:solidFill>
              <a:srgbClr val="1A2A5E"/>
            </a:solidFill>
            <a:prstDash val="solid"/>
          </a:ln>
        </p:spPr>
        <p:txBody>
          <a:bodyPr/>
          <a:lstStyle/>
          <a:p>
            <a:endParaRPr lang="en-US"/>
          </a:p>
        </p:txBody>
      </p:sp>
      <p:sp>
        <p:nvSpPr>
          <p:cNvPr id="15" name="Text 13"/>
          <p:cNvSpPr/>
          <p:nvPr/>
        </p:nvSpPr>
        <p:spPr>
          <a:xfrm>
            <a:off x="1619250" y="3945255"/>
            <a:ext cx="3371790" cy="365760"/>
          </a:xfrm>
          <a:prstGeom prst="rect">
            <a:avLst/>
          </a:prstGeom>
          <a:noFill/>
          <a:ln/>
        </p:spPr>
        <p:txBody>
          <a:bodyPr wrap="square" lIns="25400" tIns="25400" rIns="25400" bIns="25400" rtlCol="0" anchor="t">
            <a:normAutofit lnSpcReduction="10000"/>
          </a:bodyPr>
          <a:lstStyle/>
          <a:p>
            <a:pPr marL="0" indent="0" algn="l">
              <a:buNone/>
            </a:pPr>
            <a:r>
              <a:rPr lang="en-US" sz="2250" dirty="0">
                <a:solidFill>
                  <a:srgbClr val="222222"/>
                </a:solidFill>
                <a:latin typeface="Helvetica" pitchFamily="34" charset="0"/>
                <a:ea typeface="Helvetica" pitchFamily="34" charset="-122"/>
                <a:cs typeface="Helvetica" pitchFamily="34" charset="-120"/>
              </a:rPr>
              <a:t>Improve public transport</a:t>
            </a:r>
            <a:endParaRPr lang="en-US" sz="2250" dirty="0"/>
          </a:p>
        </p:txBody>
      </p:sp>
      <p:sp>
        <p:nvSpPr>
          <p:cNvPr id="16" name="Shape 14"/>
          <p:cNvSpPr/>
          <p:nvPr/>
        </p:nvSpPr>
        <p:spPr>
          <a:xfrm>
            <a:off x="1047750" y="5164455"/>
            <a:ext cx="14859000" cy="9525"/>
          </a:xfrm>
          <a:prstGeom prst="rect">
            <a:avLst/>
          </a:prstGeom>
          <a:solidFill>
            <a:srgbClr val="D8D6D0"/>
          </a:solidFill>
          <a:ln/>
        </p:spPr>
        <p:txBody>
          <a:bodyPr/>
          <a:lstStyle/>
          <a:p>
            <a:endParaRPr lang="en-US"/>
          </a:p>
        </p:txBody>
      </p:sp>
      <p:sp>
        <p:nvSpPr>
          <p:cNvPr id="17" name="Shape 15"/>
          <p:cNvSpPr/>
          <p:nvPr/>
        </p:nvSpPr>
        <p:spPr>
          <a:xfrm>
            <a:off x="1047750" y="4650105"/>
            <a:ext cx="342900" cy="342900"/>
          </a:xfrm>
          <a:prstGeom prst="rect">
            <a:avLst/>
          </a:prstGeom>
          <a:ln w="15240">
            <a:solidFill>
              <a:srgbClr val="1A2A5E"/>
            </a:solidFill>
            <a:prstDash val="solid"/>
          </a:ln>
        </p:spPr>
        <p:txBody>
          <a:bodyPr/>
          <a:lstStyle/>
          <a:p>
            <a:endParaRPr lang="en-US"/>
          </a:p>
        </p:txBody>
      </p:sp>
      <p:sp>
        <p:nvSpPr>
          <p:cNvPr id="18" name="Text 16"/>
          <p:cNvSpPr/>
          <p:nvPr/>
        </p:nvSpPr>
        <p:spPr>
          <a:xfrm>
            <a:off x="1619250" y="4657725"/>
            <a:ext cx="3337215" cy="365760"/>
          </a:xfrm>
          <a:prstGeom prst="rect">
            <a:avLst/>
          </a:prstGeom>
          <a:noFill/>
          <a:ln/>
        </p:spPr>
        <p:txBody>
          <a:bodyPr wrap="square" lIns="25400" tIns="25400" rIns="25400" bIns="25400" rtlCol="0" anchor="t">
            <a:normAutofit lnSpcReduction="10000"/>
          </a:bodyPr>
          <a:lstStyle/>
          <a:p>
            <a:pPr marL="0" indent="0" algn="l">
              <a:buNone/>
            </a:pPr>
            <a:r>
              <a:rPr lang="en-US" sz="2250" dirty="0">
                <a:solidFill>
                  <a:srgbClr val="222222"/>
                </a:solidFill>
                <a:latin typeface="Helvetica" pitchFamily="34" charset="0"/>
                <a:ea typeface="Helvetica" pitchFamily="34" charset="-122"/>
                <a:cs typeface="Helvetica" pitchFamily="34" charset="-120"/>
              </a:rPr>
              <a:t>Protect the environment</a:t>
            </a:r>
            <a:endParaRPr lang="en-US" sz="2250" dirty="0"/>
          </a:p>
        </p:txBody>
      </p:sp>
      <p:sp>
        <p:nvSpPr>
          <p:cNvPr id="19" name="Shape 17"/>
          <p:cNvSpPr/>
          <p:nvPr/>
        </p:nvSpPr>
        <p:spPr>
          <a:xfrm>
            <a:off x="1047750" y="5876925"/>
            <a:ext cx="14859000" cy="9525"/>
          </a:xfrm>
          <a:prstGeom prst="rect">
            <a:avLst/>
          </a:prstGeom>
          <a:solidFill>
            <a:srgbClr val="D8D6D0"/>
          </a:solidFill>
          <a:ln/>
        </p:spPr>
        <p:txBody>
          <a:bodyPr/>
          <a:lstStyle/>
          <a:p>
            <a:endParaRPr lang="en-US"/>
          </a:p>
        </p:txBody>
      </p:sp>
      <p:sp>
        <p:nvSpPr>
          <p:cNvPr id="20" name="Shape 18"/>
          <p:cNvSpPr/>
          <p:nvPr/>
        </p:nvSpPr>
        <p:spPr>
          <a:xfrm>
            <a:off x="1047750" y="5362575"/>
            <a:ext cx="342900" cy="342900"/>
          </a:xfrm>
          <a:prstGeom prst="rect">
            <a:avLst/>
          </a:prstGeom>
          <a:ln w="15240">
            <a:solidFill>
              <a:srgbClr val="1A2A5E"/>
            </a:solidFill>
            <a:prstDash val="solid"/>
          </a:ln>
        </p:spPr>
        <p:txBody>
          <a:bodyPr/>
          <a:lstStyle/>
          <a:p>
            <a:endParaRPr lang="en-US"/>
          </a:p>
        </p:txBody>
      </p:sp>
      <p:sp>
        <p:nvSpPr>
          <p:cNvPr id="21" name="Text 19"/>
          <p:cNvSpPr/>
          <p:nvPr/>
        </p:nvSpPr>
        <p:spPr>
          <a:xfrm>
            <a:off x="1619250" y="5370195"/>
            <a:ext cx="2341197" cy="365760"/>
          </a:xfrm>
          <a:prstGeom prst="rect">
            <a:avLst/>
          </a:prstGeom>
          <a:noFill/>
          <a:ln/>
        </p:spPr>
        <p:txBody>
          <a:bodyPr wrap="square" lIns="25400" tIns="25400" rIns="25400" bIns="25400" rtlCol="0" anchor="t">
            <a:normAutofit lnSpcReduction="10000"/>
          </a:bodyPr>
          <a:lstStyle/>
          <a:p>
            <a:pPr marL="0" indent="0" algn="l">
              <a:buNone/>
            </a:pPr>
            <a:r>
              <a:rPr lang="en-US" sz="2250" dirty="0">
                <a:solidFill>
                  <a:srgbClr val="222222"/>
                </a:solidFill>
                <a:latin typeface="Helvetica" pitchFamily="34" charset="0"/>
                <a:ea typeface="Helvetica" pitchFamily="34" charset="-122"/>
                <a:cs typeface="Helvetica" pitchFamily="34" charset="-120"/>
              </a:rPr>
              <a:t>Create local jobs</a:t>
            </a:r>
            <a:endParaRPr lang="en-US" sz="2250" dirty="0"/>
          </a:p>
        </p:txBody>
      </p:sp>
      <p:sp>
        <p:nvSpPr>
          <p:cNvPr id="22" name="Shape 20"/>
          <p:cNvSpPr/>
          <p:nvPr/>
        </p:nvSpPr>
        <p:spPr>
          <a:xfrm>
            <a:off x="1047750" y="6589395"/>
            <a:ext cx="14859000" cy="9525"/>
          </a:xfrm>
          <a:prstGeom prst="rect">
            <a:avLst/>
          </a:prstGeom>
          <a:solidFill>
            <a:srgbClr val="D8D6D0"/>
          </a:solidFill>
          <a:ln/>
        </p:spPr>
        <p:txBody>
          <a:bodyPr/>
          <a:lstStyle/>
          <a:p>
            <a:endParaRPr lang="en-US"/>
          </a:p>
        </p:txBody>
      </p:sp>
      <p:sp>
        <p:nvSpPr>
          <p:cNvPr id="23" name="Shape 21"/>
          <p:cNvSpPr/>
          <p:nvPr/>
        </p:nvSpPr>
        <p:spPr>
          <a:xfrm>
            <a:off x="1047750" y="6075045"/>
            <a:ext cx="342900" cy="342900"/>
          </a:xfrm>
          <a:prstGeom prst="rect">
            <a:avLst/>
          </a:prstGeom>
          <a:ln w="15240">
            <a:solidFill>
              <a:srgbClr val="1A2A5E"/>
            </a:solidFill>
            <a:prstDash val="solid"/>
          </a:ln>
        </p:spPr>
        <p:txBody>
          <a:bodyPr/>
          <a:lstStyle/>
          <a:p>
            <a:endParaRPr lang="en-US"/>
          </a:p>
        </p:txBody>
      </p:sp>
      <p:sp>
        <p:nvSpPr>
          <p:cNvPr id="24" name="Text 22"/>
          <p:cNvSpPr/>
          <p:nvPr/>
        </p:nvSpPr>
        <p:spPr>
          <a:xfrm>
            <a:off x="1619250" y="6082665"/>
            <a:ext cx="4210645" cy="365760"/>
          </a:xfrm>
          <a:prstGeom prst="rect">
            <a:avLst/>
          </a:prstGeom>
          <a:noFill/>
          <a:ln/>
        </p:spPr>
        <p:txBody>
          <a:bodyPr wrap="square" lIns="25400" tIns="25400" rIns="25400" bIns="25400" rtlCol="0" anchor="t">
            <a:normAutofit lnSpcReduction="10000"/>
          </a:bodyPr>
          <a:lstStyle/>
          <a:p>
            <a:pPr marL="0" indent="0" algn="l">
              <a:buNone/>
            </a:pPr>
            <a:r>
              <a:rPr lang="en-US" sz="2250" dirty="0">
                <a:solidFill>
                  <a:srgbClr val="222222"/>
                </a:solidFill>
                <a:latin typeface="Helvetica" pitchFamily="34" charset="0"/>
                <a:ea typeface="Helvetica" pitchFamily="34" charset="-122"/>
                <a:cs typeface="Helvetica" pitchFamily="34" charset="-120"/>
              </a:rPr>
              <a:t>Keep costs low for the country</a:t>
            </a:r>
            <a:endParaRPr lang="en-US" sz="2250" dirty="0"/>
          </a:p>
        </p:txBody>
      </p:sp>
      <p:sp>
        <p:nvSpPr>
          <p:cNvPr id="25" name="Text 23"/>
          <p:cNvSpPr/>
          <p:nvPr/>
        </p:nvSpPr>
        <p:spPr>
          <a:xfrm>
            <a:off x="1047750" y="7012305"/>
            <a:ext cx="1724597" cy="213360"/>
          </a:xfrm>
          <a:prstGeom prst="rect">
            <a:avLst/>
          </a:prstGeom>
          <a:noFill/>
          <a:ln/>
        </p:spPr>
        <p:txBody>
          <a:bodyPr wrap="none" lIns="25400" tIns="25400" rIns="25400" bIns="25400" rtlCol="0" anchor="t">
            <a:normAutofit fontScale="92500" lnSpcReduction="10000"/>
          </a:bodyPr>
          <a:lstStyle/>
          <a:p>
            <a:pPr marL="0" indent="0" algn="l">
              <a:buNone/>
            </a:pPr>
            <a:r>
              <a:rPr lang="en-US" sz="1200" b="1" kern="0" spc="225" dirty="0">
                <a:solidFill>
                  <a:srgbClr val="BF842C"/>
                </a:solidFill>
                <a:latin typeface="Helvetica" pitchFamily="34" charset="0"/>
                <a:ea typeface="Helvetica" pitchFamily="34" charset="-122"/>
                <a:cs typeface="Helvetica" pitchFamily="34" charset="-120"/>
              </a:rPr>
              <a:t>THEN COMPARE</a:t>
            </a:r>
            <a:endParaRPr lang="en-US" sz="1200" dirty="0"/>
          </a:p>
        </p:txBody>
      </p:sp>
      <p:sp>
        <p:nvSpPr>
          <p:cNvPr id="26" name="Text 24"/>
          <p:cNvSpPr/>
          <p:nvPr/>
        </p:nvSpPr>
        <p:spPr>
          <a:xfrm>
            <a:off x="2806065" y="6920865"/>
            <a:ext cx="10555689" cy="355759"/>
          </a:xfrm>
          <a:prstGeom prst="rect">
            <a:avLst/>
          </a:prstGeom>
          <a:noFill/>
          <a:ln/>
        </p:spPr>
        <p:txBody>
          <a:bodyPr wrap="square" lIns="25400" tIns="25400" rIns="25400" bIns="25400" rtlCol="0" anchor="t">
            <a:normAutofit fontScale="92500" lnSpcReduction="10000"/>
          </a:bodyPr>
          <a:lstStyle/>
          <a:p>
            <a:pPr marL="0" indent="0" algn="l">
              <a:lnSpc>
                <a:spcPct val="145000"/>
              </a:lnSpc>
              <a:buNone/>
            </a:pPr>
            <a:r>
              <a:rPr lang="en-US" sz="1725" dirty="0">
                <a:solidFill>
                  <a:srgbClr val="1A1A1A"/>
                </a:solidFill>
                <a:latin typeface="Helvetica" pitchFamily="34" charset="0"/>
                <a:ea typeface="Helvetica" pitchFamily="34" charset="-122"/>
                <a:cs typeface="Helvetica" pitchFamily="34" charset="-120"/>
              </a:rPr>
              <a:t>Did the other pair choose the same? · Whose reasons were strongest? · Can you agree on one?</a:t>
            </a:r>
            <a:endParaRPr lang="en-US" sz="1725" dirty="0"/>
          </a:p>
        </p:txBody>
      </p:sp>
      <p:sp>
        <p:nvSpPr>
          <p:cNvPr id="27" name="Text 25"/>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 | No single correct answer — the reasons matter most.</a:t>
            </a:r>
            <a:endParaRPr lang="en-US" sz="127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50495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LANGUAGE IN CONTEXT</a:t>
            </a:r>
            <a:endParaRPr lang="en-US" sz="1500" dirty="0"/>
          </a:p>
        </p:txBody>
      </p:sp>
      <p:sp>
        <p:nvSpPr>
          <p:cNvPr id="6" name="Text 4"/>
          <p:cNvSpPr/>
          <p:nvPr/>
        </p:nvSpPr>
        <p:spPr>
          <a:xfrm>
            <a:off x="1047750" y="1821180"/>
            <a:ext cx="17811750" cy="601980"/>
          </a:xfrm>
          <a:prstGeom prst="rect">
            <a:avLst/>
          </a:prstGeom>
          <a:noFill/>
          <a:ln/>
        </p:spPr>
        <p:txBody>
          <a:bodyPr wrap="square" lIns="25400" tIns="25400" rIns="25400" bIns="25400" rtlCol="0" anchor="t">
            <a:normAutofit lnSpcReduction="10000"/>
          </a:bodyPr>
          <a:lstStyle/>
          <a:p>
            <a:pPr marL="0" indent="0" algn="l">
              <a:buNone/>
            </a:pPr>
            <a:r>
              <a:rPr lang="en-US" sz="3900" b="1" dirty="0">
                <a:solidFill>
                  <a:srgbClr val="1A2A5E"/>
                </a:solidFill>
                <a:latin typeface="Georgia" pitchFamily="34" charset="0"/>
                <a:ea typeface="Georgia" pitchFamily="34" charset="-122"/>
                <a:cs typeface="Georgia" pitchFamily="34" charset="-120"/>
              </a:rPr>
              <a:t>Complete &amp; say each line</a:t>
            </a:r>
            <a:endParaRPr lang="en-US" sz="3900" dirty="0"/>
          </a:p>
        </p:txBody>
      </p:sp>
      <p:sp>
        <p:nvSpPr>
          <p:cNvPr id="7" name="Text 5"/>
          <p:cNvSpPr/>
          <p:nvPr/>
        </p:nvSpPr>
        <p:spPr>
          <a:xfrm>
            <a:off x="1047750" y="2499360"/>
            <a:ext cx="17811750" cy="297180"/>
          </a:xfrm>
          <a:prstGeom prst="rect">
            <a:avLst/>
          </a:prstGeom>
          <a:noFill/>
          <a:ln/>
        </p:spPr>
        <p:txBody>
          <a:bodyPr wrap="square" lIns="25400" tIns="25400" rIns="25400" bIns="25400" rtlCol="0" anchor="t">
            <a:normAutofit fontScale="92500" lnSpcReduction="10000"/>
          </a:bodyPr>
          <a:lstStyle/>
          <a:p>
            <a:pPr marL="0" indent="0" algn="l">
              <a:buNone/>
            </a:pPr>
            <a:r>
              <a:rPr lang="en-US" sz="1800" dirty="0">
                <a:solidFill>
                  <a:srgbClr val="555555"/>
                </a:solidFill>
                <a:latin typeface="Helvetica" pitchFamily="34" charset="0"/>
                <a:ea typeface="Helvetica" pitchFamily="34" charset="-122"/>
                <a:cs typeface="Helvetica" pitchFamily="34" charset="-120"/>
              </a:rPr>
              <a:t>Complete each sentence with a word from the box. Change the form if you need to.</a:t>
            </a:r>
            <a:endParaRPr lang="en-US" sz="1800" dirty="0"/>
          </a:p>
        </p:txBody>
      </p:sp>
      <p:sp>
        <p:nvSpPr>
          <p:cNvPr id="8" name="Shape 6"/>
          <p:cNvSpPr/>
          <p:nvPr/>
        </p:nvSpPr>
        <p:spPr>
          <a:xfrm>
            <a:off x="1047750" y="2987040"/>
            <a:ext cx="14859000" cy="678180"/>
          </a:xfrm>
          <a:prstGeom prst="rect">
            <a:avLst/>
          </a:prstGeom>
          <a:ln w="15240">
            <a:solidFill>
              <a:srgbClr val="1A2A5E"/>
            </a:solidFill>
            <a:prstDash val="solid"/>
          </a:ln>
        </p:spPr>
        <p:txBody>
          <a:bodyPr/>
          <a:lstStyle/>
          <a:p>
            <a:endParaRPr lang="en-US"/>
          </a:p>
        </p:txBody>
      </p:sp>
      <p:sp>
        <p:nvSpPr>
          <p:cNvPr id="9" name="Text 7"/>
          <p:cNvSpPr/>
          <p:nvPr/>
        </p:nvSpPr>
        <p:spPr>
          <a:xfrm>
            <a:off x="3876640" y="3184208"/>
            <a:ext cx="1613535"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tournament</a:t>
            </a:r>
            <a:endParaRPr lang="en-US" sz="2100" dirty="0"/>
          </a:p>
        </p:txBody>
      </p:sp>
      <p:sp>
        <p:nvSpPr>
          <p:cNvPr id="10" name="Text 8"/>
          <p:cNvSpPr/>
          <p:nvPr/>
        </p:nvSpPr>
        <p:spPr>
          <a:xfrm>
            <a:off x="6932055" y="3184208"/>
            <a:ext cx="1337453"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spectacle</a:t>
            </a:r>
            <a:endParaRPr lang="en-US" sz="2100" dirty="0"/>
          </a:p>
        </p:txBody>
      </p:sp>
      <p:sp>
        <p:nvSpPr>
          <p:cNvPr id="11" name="Text 9"/>
          <p:cNvSpPr/>
          <p:nvPr/>
        </p:nvSpPr>
        <p:spPr>
          <a:xfrm>
            <a:off x="5772608" y="3185444"/>
            <a:ext cx="877014"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rivalry</a:t>
            </a:r>
            <a:endParaRPr lang="en-US" sz="2100" dirty="0"/>
          </a:p>
        </p:txBody>
      </p:sp>
      <p:sp>
        <p:nvSpPr>
          <p:cNvPr id="12" name="Text 10"/>
          <p:cNvSpPr/>
          <p:nvPr/>
        </p:nvSpPr>
        <p:spPr>
          <a:xfrm>
            <a:off x="1501973" y="3184208"/>
            <a:ext cx="639247"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host</a:t>
            </a:r>
            <a:endParaRPr lang="en-US" sz="2100" dirty="0"/>
          </a:p>
        </p:txBody>
      </p:sp>
      <p:sp>
        <p:nvSpPr>
          <p:cNvPr id="13" name="Text 11"/>
          <p:cNvSpPr/>
          <p:nvPr/>
        </p:nvSpPr>
        <p:spPr>
          <a:xfrm>
            <a:off x="2555659" y="3185444"/>
            <a:ext cx="906542"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legacy</a:t>
            </a:r>
            <a:endParaRPr lang="en-US" sz="2100" dirty="0"/>
          </a:p>
        </p:txBody>
      </p:sp>
      <p:sp>
        <p:nvSpPr>
          <p:cNvPr id="14" name="Text 12"/>
          <p:cNvSpPr/>
          <p:nvPr/>
        </p:nvSpPr>
        <p:spPr>
          <a:xfrm>
            <a:off x="1047750" y="3981450"/>
            <a:ext cx="40005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1</a:t>
            </a:r>
            <a:endParaRPr lang="en-US" sz="2250" dirty="0"/>
          </a:p>
        </p:txBody>
      </p:sp>
      <p:sp>
        <p:nvSpPr>
          <p:cNvPr id="15" name="Text 13"/>
          <p:cNvSpPr/>
          <p:nvPr/>
        </p:nvSpPr>
        <p:spPr>
          <a:xfrm>
            <a:off x="1581150" y="3950970"/>
            <a:ext cx="8993624" cy="423863"/>
          </a:xfrm>
          <a:prstGeom prst="rect">
            <a:avLst/>
          </a:prstGeom>
          <a:noFill/>
          <a:ln/>
        </p:spPr>
        <p:txBody>
          <a:bodyPr wrap="square" lIns="25400" tIns="25400" rIns="25400" bIns="25400" rtlCol="0" anchor="t">
            <a:normAutofit lnSpcReduction="10000"/>
          </a:bodyPr>
          <a:lstStyle/>
          <a:p>
            <a:pPr marL="0" indent="0" algn="l">
              <a:lnSpc>
                <a:spcPct val="117733"/>
              </a:lnSpc>
              <a:buNone/>
            </a:pPr>
            <a:r>
              <a:rPr lang="en-US" sz="2250" dirty="0">
                <a:solidFill>
                  <a:srgbClr val="1A1A1A"/>
                </a:solidFill>
                <a:latin typeface="Helvetica" pitchFamily="34" charset="0"/>
                <a:ea typeface="Helvetica" pitchFamily="34" charset="-122"/>
                <a:cs typeface="Helvetica" pitchFamily="34" charset="-120"/>
              </a:rPr>
              <a:t>The final was an amazing ________________ that no one will forget.</a:t>
            </a:r>
            <a:endParaRPr lang="en-US" sz="2250" dirty="0"/>
          </a:p>
        </p:txBody>
      </p:sp>
      <p:sp>
        <p:nvSpPr>
          <p:cNvPr id="16" name="Text 14"/>
          <p:cNvSpPr/>
          <p:nvPr/>
        </p:nvSpPr>
        <p:spPr>
          <a:xfrm>
            <a:off x="1047750" y="4576763"/>
            <a:ext cx="40005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2</a:t>
            </a:r>
            <a:endParaRPr lang="en-US" sz="2250" dirty="0"/>
          </a:p>
        </p:txBody>
      </p:sp>
      <p:sp>
        <p:nvSpPr>
          <p:cNvPr id="17" name="Text 15"/>
          <p:cNvSpPr/>
          <p:nvPr/>
        </p:nvSpPr>
        <p:spPr>
          <a:xfrm>
            <a:off x="1581150" y="4546283"/>
            <a:ext cx="7927407" cy="423863"/>
          </a:xfrm>
          <a:prstGeom prst="rect">
            <a:avLst/>
          </a:prstGeom>
          <a:noFill/>
          <a:ln/>
        </p:spPr>
        <p:txBody>
          <a:bodyPr wrap="square" lIns="25400" tIns="25400" rIns="25400" bIns="25400" rtlCol="0" anchor="t">
            <a:normAutofit lnSpcReduction="10000"/>
          </a:bodyPr>
          <a:lstStyle/>
          <a:p>
            <a:pPr>
              <a:lnSpc>
                <a:spcPct val="117733"/>
              </a:lnSpc>
            </a:pPr>
            <a:r>
              <a:rPr lang="en-US" sz="2250" dirty="0">
                <a:solidFill>
                  <a:srgbClr val="1A1A1A"/>
                </a:solidFill>
                <a:latin typeface="Helvetica" pitchFamily="34" charset="0"/>
                <a:ea typeface="Helvetica" pitchFamily="34" charset="-122"/>
                <a:cs typeface="Helvetica" pitchFamily="34" charset="-120"/>
              </a:rPr>
              <a:t>There is a fierce ________________ between the two teams.</a:t>
            </a:r>
            <a:endParaRPr lang="en-US" sz="2250" dirty="0"/>
          </a:p>
        </p:txBody>
      </p:sp>
      <p:sp>
        <p:nvSpPr>
          <p:cNvPr id="18" name="Text 16"/>
          <p:cNvSpPr/>
          <p:nvPr/>
        </p:nvSpPr>
        <p:spPr>
          <a:xfrm>
            <a:off x="1047750" y="5172075"/>
            <a:ext cx="40005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3</a:t>
            </a:r>
            <a:endParaRPr lang="en-US" sz="2250" dirty="0"/>
          </a:p>
        </p:txBody>
      </p:sp>
      <p:sp>
        <p:nvSpPr>
          <p:cNvPr id="19" name="Text 17"/>
          <p:cNvSpPr/>
          <p:nvPr/>
        </p:nvSpPr>
        <p:spPr>
          <a:xfrm>
            <a:off x="1581150" y="5141595"/>
            <a:ext cx="8061520" cy="423863"/>
          </a:xfrm>
          <a:prstGeom prst="rect">
            <a:avLst/>
          </a:prstGeom>
          <a:noFill/>
          <a:ln/>
        </p:spPr>
        <p:txBody>
          <a:bodyPr wrap="square" lIns="25400" tIns="25400" rIns="25400" bIns="25400" rtlCol="0" anchor="t">
            <a:normAutofit lnSpcReduction="10000"/>
          </a:bodyPr>
          <a:lstStyle/>
          <a:p>
            <a:pPr>
              <a:lnSpc>
                <a:spcPct val="117733"/>
              </a:lnSpc>
            </a:pPr>
            <a:r>
              <a:rPr lang="en-US" sz="2250" dirty="0">
                <a:solidFill>
                  <a:srgbClr val="1A1A1A"/>
                </a:solidFill>
                <a:latin typeface="Helvetica" pitchFamily="34" charset="0"/>
                <a:ea typeface="Helvetica" pitchFamily="34" charset="-122"/>
                <a:cs typeface="Helvetica" pitchFamily="34" charset="-120"/>
              </a:rPr>
              <a:t>Our country hopes to ________________ the next World Cup.</a:t>
            </a:r>
            <a:endParaRPr lang="en-US" sz="2250" dirty="0"/>
          </a:p>
        </p:txBody>
      </p:sp>
      <p:sp>
        <p:nvSpPr>
          <p:cNvPr id="20" name="Text 18"/>
          <p:cNvSpPr/>
          <p:nvPr/>
        </p:nvSpPr>
        <p:spPr>
          <a:xfrm>
            <a:off x="1047750" y="5767388"/>
            <a:ext cx="40005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4</a:t>
            </a:r>
            <a:endParaRPr lang="en-US" sz="2250" dirty="0"/>
          </a:p>
        </p:txBody>
      </p:sp>
      <p:sp>
        <p:nvSpPr>
          <p:cNvPr id="21" name="Text 19"/>
          <p:cNvSpPr/>
          <p:nvPr/>
        </p:nvSpPr>
        <p:spPr>
          <a:xfrm>
            <a:off x="1581150" y="5736907"/>
            <a:ext cx="6897338" cy="423863"/>
          </a:xfrm>
          <a:prstGeom prst="rect">
            <a:avLst/>
          </a:prstGeom>
          <a:noFill/>
          <a:ln/>
        </p:spPr>
        <p:txBody>
          <a:bodyPr wrap="square" lIns="25400" tIns="25400" rIns="25400" bIns="25400" rtlCol="0" anchor="t">
            <a:normAutofit fontScale="92500"/>
          </a:bodyPr>
          <a:lstStyle/>
          <a:p>
            <a:pPr>
              <a:lnSpc>
                <a:spcPct val="117733"/>
              </a:lnSpc>
            </a:pPr>
            <a:r>
              <a:rPr lang="en-US" sz="2250" dirty="0">
                <a:solidFill>
                  <a:srgbClr val="1A1A1A"/>
                </a:solidFill>
                <a:latin typeface="Helvetica" pitchFamily="34" charset="0"/>
                <a:ea typeface="Helvetica" pitchFamily="34" charset="-122"/>
                <a:cs typeface="Helvetica" pitchFamily="34" charset="-120"/>
              </a:rPr>
              <a:t>A great event can leave a lasting ________________ .</a:t>
            </a:r>
            <a:endParaRPr lang="en-US" sz="2250" dirty="0"/>
          </a:p>
        </p:txBody>
      </p:sp>
      <p:sp>
        <p:nvSpPr>
          <p:cNvPr id="22" name="Text 20"/>
          <p:cNvSpPr/>
          <p:nvPr/>
        </p:nvSpPr>
        <p:spPr>
          <a:xfrm>
            <a:off x="1047750" y="6362700"/>
            <a:ext cx="40005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5</a:t>
            </a:r>
            <a:endParaRPr lang="en-US" sz="2250" dirty="0"/>
          </a:p>
        </p:txBody>
      </p:sp>
      <p:sp>
        <p:nvSpPr>
          <p:cNvPr id="23" name="Text 21"/>
          <p:cNvSpPr/>
          <p:nvPr/>
        </p:nvSpPr>
        <p:spPr>
          <a:xfrm>
            <a:off x="1581150" y="6332220"/>
            <a:ext cx="8382917" cy="423863"/>
          </a:xfrm>
          <a:prstGeom prst="rect">
            <a:avLst/>
          </a:prstGeom>
          <a:noFill/>
          <a:ln/>
        </p:spPr>
        <p:txBody>
          <a:bodyPr wrap="square" lIns="25400" tIns="25400" rIns="25400" bIns="25400" rtlCol="0" anchor="t">
            <a:normAutofit lnSpcReduction="10000"/>
          </a:bodyPr>
          <a:lstStyle/>
          <a:p>
            <a:pPr>
              <a:lnSpc>
                <a:spcPct val="117733"/>
              </a:lnSpc>
            </a:pPr>
            <a:r>
              <a:rPr lang="en-US" sz="2250" dirty="0">
                <a:solidFill>
                  <a:srgbClr val="1A1A1A"/>
                </a:solidFill>
                <a:latin typeface="Helvetica" pitchFamily="34" charset="0"/>
                <a:ea typeface="Helvetica" pitchFamily="34" charset="-122"/>
                <a:cs typeface="Helvetica" pitchFamily="34" charset="-120"/>
              </a:rPr>
              <a:t>A knockout ________________ can be decided by a single goal.</a:t>
            </a:r>
            <a:endParaRPr lang="en-US" sz="2250" dirty="0"/>
          </a:p>
        </p:txBody>
      </p:sp>
      <p:sp>
        <p:nvSpPr>
          <p:cNvPr id="24" name="Text 22"/>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638300"/>
            <a:ext cx="3322677"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LANGUAGE IN CONTEXT</a:t>
            </a:r>
            <a:endParaRPr lang="en-US" sz="1500" dirty="0"/>
          </a:p>
        </p:txBody>
      </p:sp>
      <p:sp>
        <p:nvSpPr>
          <p:cNvPr id="6" name="Shape 4"/>
          <p:cNvSpPr/>
          <p:nvPr/>
        </p:nvSpPr>
        <p:spPr>
          <a:xfrm>
            <a:off x="4277916" y="1543050"/>
            <a:ext cx="3262670" cy="388620"/>
          </a:xfrm>
          <a:prstGeom prst="rect">
            <a:avLst/>
          </a:prstGeom>
          <a:solidFill>
            <a:srgbClr val="1A2A5E"/>
          </a:solidFill>
          <a:ln/>
        </p:spPr>
        <p:txBody>
          <a:bodyPr/>
          <a:lstStyle/>
          <a:p>
            <a:endParaRPr lang="en-US"/>
          </a:p>
        </p:txBody>
      </p:sp>
      <p:sp>
        <p:nvSpPr>
          <p:cNvPr id="7" name="Text 5"/>
          <p:cNvSpPr/>
          <p:nvPr/>
        </p:nvSpPr>
        <p:spPr>
          <a:xfrm>
            <a:off x="4449366" y="1600200"/>
            <a:ext cx="3017650"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SUGGESTED ANSWERS</a:t>
            </a:r>
            <a:endParaRPr lang="en-US" sz="1500" dirty="0"/>
          </a:p>
        </p:txBody>
      </p:sp>
      <p:sp>
        <p:nvSpPr>
          <p:cNvPr id="8" name="Text 6"/>
          <p:cNvSpPr/>
          <p:nvPr/>
        </p:nvSpPr>
        <p:spPr>
          <a:xfrm>
            <a:off x="1047750" y="2065020"/>
            <a:ext cx="17811750" cy="579120"/>
          </a:xfrm>
          <a:prstGeom prst="rect">
            <a:avLst/>
          </a:prstGeom>
          <a:noFill/>
          <a:ln/>
        </p:spPr>
        <p:txBody>
          <a:bodyPr wrap="square" lIns="25400" tIns="25400" rIns="25400" bIns="25400" rtlCol="0" anchor="t">
            <a:normAutofit lnSpcReduction="10000"/>
          </a:bodyPr>
          <a:lstStyle/>
          <a:p>
            <a:pPr marL="0" indent="0" algn="l">
              <a:buNone/>
            </a:pPr>
            <a:r>
              <a:rPr lang="en-US" sz="3750" b="1" dirty="0">
                <a:solidFill>
                  <a:srgbClr val="1A2A5E"/>
                </a:solidFill>
                <a:latin typeface="Georgia" pitchFamily="34" charset="0"/>
                <a:ea typeface="Georgia" pitchFamily="34" charset="-122"/>
                <a:cs typeface="Georgia" pitchFamily="34" charset="-120"/>
              </a:rPr>
              <a:t>Complete &amp; say each line</a:t>
            </a:r>
            <a:endParaRPr lang="en-US" sz="3750" dirty="0"/>
          </a:p>
        </p:txBody>
      </p:sp>
      <p:sp>
        <p:nvSpPr>
          <p:cNvPr id="9" name="Text 7"/>
          <p:cNvSpPr/>
          <p:nvPr/>
        </p:nvSpPr>
        <p:spPr>
          <a:xfrm>
            <a:off x="1047750" y="3017520"/>
            <a:ext cx="400050"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D9B877"/>
                </a:solidFill>
                <a:latin typeface="Georgia" pitchFamily="34" charset="0"/>
                <a:ea typeface="Georgia" pitchFamily="34" charset="-122"/>
                <a:cs typeface="Georgia" pitchFamily="34" charset="-120"/>
              </a:rPr>
              <a:t>1</a:t>
            </a:r>
            <a:endParaRPr lang="en-US" sz="2100" dirty="0"/>
          </a:p>
        </p:txBody>
      </p:sp>
      <p:sp>
        <p:nvSpPr>
          <p:cNvPr id="10" name="Text 8"/>
          <p:cNvSpPr/>
          <p:nvPr/>
        </p:nvSpPr>
        <p:spPr>
          <a:xfrm>
            <a:off x="1581150" y="2987040"/>
            <a:ext cx="7697427"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The final was an amazing </a:t>
            </a:r>
            <a:r>
              <a:rPr lang="en-US" sz="2100" b="1" dirty="0">
                <a:solidFill>
                  <a:srgbClr val="1A2A5E"/>
                </a:solidFill>
                <a:latin typeface="Helvetica" pitchFamily="34" charset="0"/>
                <a:ea typeface="Helvetica" pitchFamily="34" charset="-122"/>
                <a:cs typeface="Helvetica" pitchFamily="34" charset="-120"/>
              </a:rPr>
              <a:t>spectacle </a:t>
            </a:r>
            <a:r>
              <a:rPr lang="en-US" sz="2100" dirty="0">
                <a:solidFill>
                  <a:srgbClr val="444444"/>
                </a:solidFill>
                <a:latin typeface="Helvetica" pitchFamily="34" charset="0"/>
                <a:ea typeface="Helvetica" pitchFamily="34" charset="-122"/>
                <a:cs typeface="Helvetica" pitchFamily="34" charset="-120"/>
              </a:rPr>
              <a:t>that no one will forget.</a:t>
            </a:r>
            <a:endParaRPr lang="en-US" sz="2100" dirty="0"/>
          </a:p>
        </p:txBody>
      </p:sp>
      <p:sp>
        <p:nvSpPr>
          <p:cNvPr id="11" name="Text 9"/>
          <p:cNvSpPr/>
          <p:nvPr/>
        </p:nvSpPr>
        <p:spPr>
          <a:xfrm>
            <a:off x="1047750" y="3587115"/>
            <a:ext cx="400050"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D9B877"/>
                </a:solidFill>
                <a:latin typeface="Georgia" pitchFamily="34" charset="0"/>
                <a:ea typeface="Georgia" pitchFamily="34" charset="-122"/>
                <a:cs typeface="Georgia" pitchFamily="34" charset="-120"/>
              </a:rPr>
              <a:t>2</a:t>
            </a:r>
            <a:endParaRPr lang="en-US" sz="2100" dirty="0"/>
          </a:p>
        </p:txBody>
      </p:sp>
      <p:sp>
        <p:nvSpPr>
          <p:cNvPr id="12" name="Text 10"/>
          <p:cNvSpPr/>
          <p:nvPr/>
        </p:nvSpPr>
        <p:spPr>
          <a:xfrm>
            <a:off x="1581150" y="3556635"/>
            <a:ext cx="6245769"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There is a fierce </a:t>
            </a:r>
            <a:r>
              <a:rPr lang="en-US" sz="2100" b="1" dirty="0">
                <a:solidFill>
                  <a:srgbClr val="1A2A5E"/>
                </a:solidFill>
                <a:latin typeface="Helvetica" pitchFamily="34" charset="0"/>
                <a:ea typeface="Helvetica" pitchFamily="34" charset="-122"/>
                <a:cs typeface="Helvetica" pitchFamily="34" charset="-120"/>
              </a:rPr>
              <a:t>rivalry </a:t>
            </a:r>
            <a:r>
              <a:rPr lang="en-US" sz="2100" dirty="0">
                <a:solidFill>
                  <a:srgbClr val="444444"/>
                </a:solidFill>
                <a:latin typeface="Helvetica" pitchFamily="34" charset="0"/>
                <a:ea typeface="Helvetica" pitchFamily="34" charset="-122"/>
                <a:cs typeface="Helvetica" pitchFamily="34" charset="-120"/>
              </a:rPr>
              <a:t>between the two teams.</a:t>
            </a:r>
            <a:endParaRPr lang="en-US" sz="2100" dirty="0"/>
          </a:p>
        </p:txBody>
      </p:sp>
      <p:sp>
        <p:nvSpPr>
          <p:cNvPr id="13" name="Text 11"/>
          <p:cNvSpPr/>
          <p:nvPr/>
        </p:nvSpPr>
        <p:spPr>
          <a:xfrm>
            <a:off x="1047750" y="4156710"/>
            <a:ext cx="400050"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D9B877"/>
                </a:solidFill>
                <a:latin typeface="Georgia" pitchFamily="34" charset="0"/>
                <a:ea typeface="Georgia" pitchFamily="34" charset="-122"/>
                <a:cs typeface="Georgia" pitchFamily="34" charset="-120"/>
              </a:rPr>
              <a:t>3</a:t>
            </a:r>
            <a:endParaRPr lang="en-US" sz="2100" dirty="0"/>
          </a:p>
        </p:txBody>
      </p:sp>
      <p:sp>
        <p:nvSpPr>
          <p:cNvPr id="14" name="Text 12"/>
          <p:cNvSpPr/>
          <p:nvPr/>
        </p:nvSpPr>
        <p:spPr>
          <a:xfrm>
            <a:off x="1581150" y="4126230"/>
            <a:ext cx="6109431"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Our country hopes to </a:t>
            </a:r>
            <a:r>
              <a:rPr lang="en-US" sz="2100" b="1" dirty="0">
                <a:solidFill>
                  <a:srgbClr val="1A2A5E"/>
                </a:solidFill>
                <a:latin typeface="Helvetica" pitchFamily="34" charset="0"/>
                <a:ea typeface="Helvetica" pitchFamily="34" charset="-122"/>
                <a:cs typeface="Helvetica" pitchFamily="34" charset="-120"/>
              </a:rPr>
              <a:t>host </a:t>
            </a:r>
            <a:r>
              <a:rPr lang="en-US" sz="2100" dirty="0">
                <a:solidFill>
                  <a:srgbClr val="444444"/>
                </a:solidFill>
                <a:latin typeface="Helvetica" pitchFamily="34" charset="0"/>
                <a:ea typeface="Helvetica" pitchFamily="34" charset="-122"/>
                <a:cs typeface="Helvetica" pitchFamily="34" charset="-120"/>
              </a:rPr>
              <a:t>the next World Cup.</a:t>
            </a:r>
            <a:endParaRPr lang="en-US" sz="2100" dirty="0"/>
          </a:p>
        </p:txBody>
      </p:sp>
      <p:sp>
        <p:nvSpPr>
          <p:cNvPr id="15" name="Text 13"/>
          <p:cNvSpPr/>
          <p:nvPr/>
        </p:nvSpPr>
        <p:spPr>
          <a:xfrm>
            <a:off x="1047750" y="4726305"/>
            <a:ext cx="400050"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D9B877"/>
                </a:solidFill>
                <a:latin typeface="Georgia" pitchFamily="34" charset="0"/>
                <a:ea typeface="Georgia" pitchFamily="34" charset="-122"/>
                <a:cs typeface="Georgia" pitchFamily="34" charset="-120"/>
              </a:rPr>
              <a:t>4</a:t>
            </a:r>
            <a:endParaRPr lang="en-US" sz="2100" dirty="0"/>
          </a:p>
        </p:txBody>
      </p:sp>
      <p:sp>
        <p:nvSpPr>
          <p:cNvPr id="16" name="Text 14"/>
          <p:cNvSpPr/>
          <p:nvPr/>
        </p:nvSpPr>
        <p:spPr>
          <a:xfrm>
            <a:off x="1581150" y="4695825"/>
            <a:ext cx="5316938"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A great event can leave a lasting </a:t>
            </a:r>
            <a:r>
              <a:rPr lang="en-US" sz="2100" b="1" dirty="0">
                <a:solidFill>
                  <a:srgbClr val="1A2A5E"/>
                </a:solidFill>
                <a:latin typeface="Helvetica" pitchFamily="34" charset="0"/>
                <a:ea typeface="Helvetica" pitchFamily="34" charset="-122"/>
                <a:cs typeface="Helvetica" pitchFamily="34" charset="-120"/>
              </a:rPr>
              <a:t>legacy</a:t>
            </a:r>
            <a:r>
              <a:rPr lang="en-US" sz="2100" dirty="0">
                <a:solidFill>
                  <a:srgbClr val="444444"/>
                </a:solidFill>
                <a:latin typeface="Helvetica" pitchFamily="34" charset="0"/>
                <a:ea typeface="Helvetica" pitchFamily="34" charset="-122"/>
                <a:cs typeface="Helvetica" pitchFamily="34" charset="-120"/>
              </a:rPr>
              <a:t>.</a:t>
            </a:r>
            <a:endParaRPr lang="en-US" sz="2100" dirty="0"/>
          </a:p>
        </p:txBody>
      </p:sp>
      <p:sp>
        <p:nvSpPr>
          <p:cNvPr id="17" name="Text 15"/>
          <p:cNvSpPr/>
          <p:nvPr/>
        </p:nvSpPr>
        <p:spPr>
          <a:xfrm>
            <a:off x="1047750" y="5295900"/>
            <a:ext cx="400050"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D9B877"/>
                </a:solidFill>
                <a:latin typeface="Georgia" pitchFamily="34" charset="0"/>
                <a:ea typeface="Georgia" pitchFamily="34" charset="-122"/>
                <a:cs typeface="Georgia" pitchFamily="34" charset="-120"/>
              </a:rPr>
              <a:t>5</a:t>
            </a:r>
            <a:endParaRPr lang="en-US" sz="2100" dirty="0"/>
          </a:p>
        </p:txBody>
      </p:sp>
      <p:sp>
        <p:nvSpPr>
          <p:cNvPr id="18" name="Text 16"/>
          <p:cNvSpPr/>
          <p:nvPr/>
        </p:nvSpPr>
        <p:spPr>
          <a:xfrm>
            <a:off x="1581150" y="5265420"/>
            <a:ext cx="7403532"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A knockout </a:t>
            </a:r>
            <a:r>
              <a:rPr lang="en-US" sz="2100" b="1" dirty="0">
                <a:solidFill>
                  <a:srgbClr val="1A2A5E"/>
                </a:solidFill>
                <a:latin typeface="Helvetica" pitchFamily="34" charset="0"/>
                <a:ea typeface="Helvetica" pitchFamily="34" charset="-122"/>
                <a:cs typeface="Helvetica" pitchFamily="34" charset="-120"/>
              </a:rPr>
              <a:t>tournament </a:t>
            </a:r>
            <a:r>
              <a:rPr lang="en-US" sz="2100" dirty="0">
                <a:solidFill>
                  <a:srgbClr val="444444"/>
                </a:solidFill>
                <a:latin typeface="Helvetica" pitchFamily="34" charset="0"/>
                <a:ea typeface="Helvetica" pitchFamily="34" charset="-122"/>
                <a:cs typeface="Helvetica" pitchFamily="34" charset="-120"/>
              </a:rPr>
              <a:t>can be decided by a single goal.</a:t>
            </a:r>
            <a:endParaRPr lang="en-US" sz="2100" dirty="0"/>
          </a:p>
        </p:txBody>
      </p:sp>
      <p:sp>
        <p:nvSpPr>
          <p:cNvPr id="19" name="Text 17"/>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504950"/>
            <a:ext cx="3211092"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SPEAKING CHALLENGE</a:t>
            </a:r>
            <a:endParaRPr lang="en-US" sz="1500" dirty="0"/>
          </a:p>
        </p:txBody>
      </p:sp>
      <p:sp>
        <p:nvSpPr>
          <p:cNvPr id="6" name="Text 4"/>
          <p:cNvSpPr/>
          <p:nvPr/>
        </p:nvSpPr>
        <p:spPr>
          <a:xfrm>
            <a:off x="4176474" y="1550670"/>
            <a:ext cx="2534507" cy="205740"/>
          </a:xfrm>
          <a:prstGeom prst="rect">
            <a:avLst/>
          </a:prstGeom>
          <a:noFill/>
          <a:ln/>
        </p:spPr>
        <p:txBody>
          <a:bodyPr wrap="square" lIns="25400" tIns="25400" rIns="25400" bIns="25400" rtlCol="0" anchor="t">
            <a:normAutofit lnSpcReduction="10000"/>
          </a:bodyPr>
          <a:lstStyle/>
          <a:p>
            <a:pPr marL="0" indent="0" algn="l">
              <a:buNone/>
            </a:pPr>
            <a:r>
              <a:rPr lang="en-US" sz="1125" b="1" kern="0" spc="225" dirty="0">
                <a:solidFill>
                  <a:srgbClr val="8A8A8A"/>
                </a:solidFill>
                <a:latin typeface="Helvetica" pitchFamily="34" charset="0"/>
                <a:ea typeface="Helvetica" pitchFamily="34" charset="-122"/>
                <a:cs typeface="Helvetica" pitchFamily="34" charset="-120"/>
              </a:rPr>
              <a:t>ROLE · TASK · PRESENT</a:t>
            </a:r>
            <a:endParaRPr lang="en-US" sz="1125" dirty="0"/>
          </a:p>
        </p:txBody>
      </p:sp>
      <p:sp>
        <p:nvSpPr>
          <p:cNvPr id="7" name="Text 5"/>
          <p:cNvSpPr/>
          <p:nvPr/>
        </p:nvSpPr>
        <p:spPr>
          <a:xfrm>
            <a:off x="1047750" y="1840230"/>
            <a:ext cx="17811750" cy="579120"/>
          </a:xfrm>
          <a:prstGeom prst="rect">
            <a:avLst/>
          </a:prstGeom>
          <a:noFill/>
          <a:ln/>
        </p:spPr>
        <p:txBody>
          <a:bodyPr wrap="square" lIns="25400" tIns="25400" rIns="25400" bIns="25400" rtlCol="0" anchor="t">
            <a:normAutofit lnSpcReduction="10000"/>
          </a:bodyPr>
          <a:lstStyle/>
          <a:p>
            <a:pPr marL="0" indent="0" algn="l">
              <a:buNone/>
            </a:pPr>
            <a:r>
              <a:rPr lang="en-US" sz="3750" b="1" dirty="0">
                <a:solidFill>
                  <a:srgbClr val="1A2A5E"/>
                </a:solidFill>
                <a:latin typeface="Georgia" pitchFamily="34" charset="0"/>
                <a:ea typeface="Georgia" pitchFamily="34" charset="-122"/>
                <a:cs typeface="Georgia" pitchFamily="34" charset="-120"/>
              </a:rPr>
              <a:t>Bid to host the World Cup</a:t>
            </a:r>
            <a:endParaRPr lang="en-US" sz="3750" dirty="0"/>
          </a:p>
        </p:txBody>
      </p:sp>
      <p:sp>
        <p:nvSpPr>
          <p:cNvPr id="8" name="Shape 6"/>
          <p:cNvSpPr/>
          <p:nvPr/>
        </p:nvSpPr>
        <p:spPr>
          <a:xfrm>
            <a:off x="1047750" y="2819400"/>
            <a:ext cx="14859000" cy="9525"/>
          </a:xfrm>
          <a:prstGeom prst="rect">
            <a:avLst/>
          </a:prstGeom>
          <a:solidFill>
            <a:srgbClr val="D8D6D0"/>
          </a:solidFill>
          <a:ln/>
        </p:spPr>
        <p:txBody>
          <a:bodyPr/>
          <a:lstStyle/>
          <a:p>
            <a:endParaRPr lang="en-US"/>
          </a:p>
        </p:txBody>
      </p:sp>
      <p:sp>
        <p:nvSpPr>
          <p:cNvPr id="9" name="Text 7"/>
          <p:cNvSpPr/>
          <p:nvPr/>
        </p:nvSpPr>
        <p:spPr>
          <a:xfrm>
            <a:off x="1047750" y="3093720"/>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ROLE</a:t>
            </a:r>
            <a:endParaRPr lang="en-US" sz="1800" dirty="0"/>
          </a:p>
        </p:txBody>
      </p:sp>
      <p:sp>
        <p:nvSpPr>
          <p:cNvPr id="10" name="Text 8"/>
          <p:cNvSpPr/>
          <p:nvPr/>
        </p:nvSpPr>
        <p:spPr>
          <a:xfrm>
            <a:off x="3238500" y="3055620"/>
            <a:ext cx="13935075"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You are on your city’s committee bidding to host the World Cup.</a:t>
            </a:r>
            <a:endParaRPr lang="en-US" sz="2250" dirty="0"/>
          </a:p>
        </p:txBody>
      </p:sp>
      <p:sp>
        <p:nvSpPr>
          <p:cNvPr id="11" name="Shape 9"/>
          <p:cNvSpPr/>
          <p:nvPr/>
        </p:nvSpPr>
        <p:spPr>
          <a:xfrm>
            <a:off x="1047750" y="3689033"/>
            <a:ext cx="14859000" cy="9525"/>
          </a:xfrm>
          <a:prstGeom prst="rect">
            <a:avLst/>
          </a:prstGeom>
          <a:solidFill>
            <a:srgbClr val="D8D6D0"/>
          </a:solidFill>
          <a:ln/>
        </p:spPr>
        <p:txBody>
          <a:bodyPr/>
          <a:lstStyle/>
          <a:p>
            <a:endParaRPr lang="en-US"/>
          </a:p>
        </p:txBody>
      </p:sp>
      <p:sp>
        <p:nvSpPr>
          <p:cNvPr id="12" name="Text 10"/>
          <p:cNvSpPr/>
          <p:nvPr/>
        </p:nvSpPr>
        <p:spPr>
          <a:xfrm>
            <a:off x="1047750" y="3963353"/>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TASK</a:t>
            </a:r>
            <a:endParaRPr lang="en-US" sz="1800" dirty="0"/>
          </a:p>
        </p:txBody>
      </p:sp>
      <p:sp>
        <p:nvSpPr>
          <p:cNvPr id="13" name="Text 11"/>
          <p:cNvSpPr/>
          <p:nvPr/>
        </p:nvSpPr>
        <p:spPr>
          <a:xfrm>
            <a:off x="3238500" y="3925253"/>
            <a:ext cx="13935075"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Agree on three reasons your city would be a great host.</a:t>
            </a:r>
            <a:endParaRPr lang="en-US" sz="2250" dirty="0"/>
          </a:p>
        </p:txBody>
      </p:sp>
      <p:sp>
        <p:nvSpPr>
          <p:cNvPr id="14" name="Shape 12"/>
          <p:cNvSpPr/>
          <p:nvPr/>
        </p:nvSpPr>
        <p:spPr>
          <a:xfrm>
            <a:off x="1047750" y="5409248"/>
            <a:ext cx="14859000" cy="9525"/>
          </a:xfrm>
          <a:prstGeom prst="rect">
            <a:avLst/>
          </a:prstGeom>
          <a:solidFill>
            <a:srgbClr val="D8D6D0"/>
          </a:solidFill>
          <a:ln/>
        </p:spPr>
        <p:txBody>
          <a:bodyPr/>
          <a:lstStyle/>
          <a:p>
            <a:endParaRPr lang="en-US"/>
          </a:p>
        </p:txBody>
      </p:sp>
      <p:sp>
        <p:nvSpPr>
          <p:cNvPr id="15" name="Shape 13"/>
          <p:cNvSpPr/>
          <p:nvPr/>
        </p:nvSpPr>
        <p:spPr>
          <a:xfrm>
            <a:off x="1047750" y="4558665"/>
            <a:ext cx="14859000" cy="9525"/>
          </a:xfrm>
          <a:prstGeom prst="rect">
            <a:avLst/>
          </a:prstGeom>
          <a:solidFill>
            <a:srgbClr val="D8D6D0"/>
          </a:solidFill>
          <a:ln/>
        </p:spPr>
        <p:txBody>
          <a:bodyPr/>
          <a:lstStyle/>
          <a:p>
            <a:endParaRPr lang="en-US"/>
          </a:p>
        </p:txBody>
      </p:sp>
      <p:sp>
        <p:nvSpPr>
          <p:cNvPr id="16" name="Text 14"/>
          <p:cNvSpPr/>
          <p:nvPr/>
        </p:nvSpPr>
        <p:spPr>
          <a:xfrm>
            <a:off x="1047750" y="4832985"/>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PRESENT</a:t>
            </a:r>
            <a:endParaRPr lang="en-US" sz="1800" dirty="0"/>
          </a:p>
        </p:txBody>
      </p:sp>
      <p:sp>
        <p:nvSpPr>
          <p:cNvPr id="17" name="Text 15"/>
          <p:cNvSpPr/>
          <p:nvPr/>
        </p:nvSpPr>
        <p:spPr>
          <a:xfrm>
            <a:off x="3238500" y="4794885"/>
            <a:ext cx="13935075"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Present your bid and explain why your city deserves it.</a:t>
            </a:r>
            <a:endParaRPr lang="en-US" sz="2250" dirty="0"/>
          </a:p>
        </p:txBody>
      </p:sp>
      <p:sp>
        <p:nvSpPr>
          <p:cNvPr id="18" name="Text 16"/>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69545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WRITING · YOUR OPINION</a:t>
            </a:r>
            <a:endParaRPr lang="en-US" sz="1500" dirty="0"/>
          </a:p>
        </p:txBody>
      </p:sp>
      <p:sp>
        <p:nvSpPr>
          <p:cNvPr id="6" name="Text 4"/>
          <p:cNvSpPr/>
          <p:nvPr/>
        </p:nvSpPr>
        <p:spPr>
          <a:xfrm>
            <a:off x="1047750" y="2145030"/>
            <a:ext cx="15206662" cy="1588770"/>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5550" b="1" dirty="0">
                <a:solidFill>
                  <a:srgbClr val="1A2A5E"/>
                </a:solidFill>
                <a:latin typeface="Georgia" pitchFamily="34" charset="0"/>
                <a:ea typeface="Georgia" pitchFamily="34" charset="-122"/>
                <a:cs typeface="Georgia" pitchFamily="34" charset="-120"/>
              </a:rPr>
              <a:t>Should countries spend billions of dollars to host the World Cup?</a:t>
            </a:r>
            <a:endParaRPr lang="en-US" sz="5550" dirty="0"/>
          </a:p>
        </p:txBody>
      </p:sp>
      <p:sp>
        <p:nvSpPr>
          <p:cNvPr id="7" name="Text 5"/>
          <p:cNvSpPr/>
          <p:nvPr/>
        </p:nvSpPr>
        <p:spPr>
          <a:xfrm>
            <a:off x="1047750" y="4076700"/>
            <a:ext cx="13620750" cy="464820"/>
          </a:xfrm>
          <a:prstGeom prst="rect">
            <a:avLst/>
          </a:prstGeom>
          <a:noFill/>
          <a:ln/>
        </p:spPr>
        <p:txBody>
          <a:bodyPr wrap="square" lIns="25400" tIns="25400" rIns="25400" bIns="25400" rtlCol="0" anchor="t">
            <a:normAutofit fontScale="92500" lnSpcReduction="10000"/>
          </a:bodyPr>
          <a:lstStyle/>
          <a:p>
            <a:pPr marL="0" indent="0" algn="l">
              <a:lnSpc>
                <a:spcPct val="140000"/>
              </a:lnSpc>
              <a:buNone/>
            </a:pPr>
            <a:r>
              <a:rPr lang="en-US" sz="2400" dirty="0">
                <a:solidFill>
                  <a:srgbClr val="444444"/>
                </a:solidFill>
                <a:latin typeface="Helvetica" pitchFamily="34" charset="0"/>
                <a:ea typeface="Helvetica" pitchFamily="34" charset="-122"/>
                <a:cs typeface="Helvetica" pitchFamily="34" charset="-120"/>
              </a:rPr>
              <a:t>Write </a:t>
            </a:r>
            <a:r>
              <a:rPr lang="en-US" sz="2400" b="1" dirty="0">
                <a:solidFill>
                  <a:srgbClr val="1A2A5E"/>
                </a:solidFill>
                <a:latin typeface="Helvetica" pitchFamily="34" charset="0"/>
                <a:ea typeface="Helvetica" pitchFamily="34" charset="-122"/>
                <a:cs typeface="Helvetica" pitchFamily="34" charset="-120"/>
              </a:rPr>
              <a:t>150–200 words</a:t>
            </a:r>
            <a:r>
              <a:rPr lang="en-US" sz="2400" dirty="0">
                <a:solidFill>
                  <a:srgbClr val="444444"/>
                </a:solidFill>
                <a:latin typeface="Helvetica" pitchFamily="34" charset="0"/>
                <a:ea typeface="Helvetica" pitchFamily="34" charset="-122"/>
                <a:cs typeface="Helvetica" pitchFamily="34" charset="-120"/>
              </a:rPr>
              <a:t>, using ideas and vocabulary from the article.</a:t>
            </a:r>
            <a:endParaRPr lang="en-US" sz="2400" dirty="0"/>
          </a:p>
        </p:txBody>
      </p:sp>
      <p:sp>
        <p:nvSpPr>
          <p:cNvPr id="8" name="Shape 6"/>
          <p:cNvSpPr/>
          <p:nvPr/>
        </p:nvSpPr>
        <p:spPr>
          <a:xfrm>
            <a:off x="1047750" y="4979670"/>
            <a:ext cx="2476500" cy="22860"/>
          </a:xfrm>
          <a:prstGeom prst="rect">
            <a:avLst/>
          </a:prstGeom>
          <a:solidFill>
            <a:srgbClr val="D9B877"/>
          </a:solidFill>
          <a:ln/>
        </p:spPr>
        <p:txBody>
          <a:bodyPr/>
          <a:lstStyle/>
          <a:p>
            <a:endParaRPr lang="en-US"/>
          </a:p>
        </p:txBody>
      </p:sp>
      <p:sp>
        <p:nvSpPr>
          <p:cNvPr id="9" name="Text 7"/>
          <p:cNvSpPr/>
          <p:nvPr/>
        </p:nvSpPr>
        <p:spPr>
          <a:xfrm>
            <a:off x="1047750" y="513588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Give your opinion clearly</a:t>
            </a:r>
            <a:endParaRPr lang="en-US" sz="1800" dirty="0"/>
          </a:p>
        </p:txBody>
      </p:sp>
      <p:sp>
        <p:nvSpPr>
          <p:cNvPr id="10" name="Shape 8"/>
          <p:cNvSpPr/>
          <p:nvPr/>
        </p:nvSpPr>
        <p:spPr>
          <a:xfrm>
            <a:off x="3905250" y="4979670"/>
            <a:ext cx="2476500" cy="22860"/>
          </a:xfrm>
          <a:prstGeom prst="rect">
            <a:avLst/>
          </a:prstGeom>
          <a:solidFill>
            <a:srgbClr val="D9B877"/>
          </a:solidFill>
          <a:ln/>
        </p:spPr>
        <p:txBody>
          <a:bodyPr/>
          <a:lstStyle/>
          <a:p>
            <a:endParaRPr lang="en-US"/>
          </a:p>
        </p:txBody>
      </p:sp>
      <p:sp>
        <p:nvSpPr>
          <p:cNvPr id="11" name="Text 9"/>
          <p:cNvSpPr/>
          <p:nvPr/>
        </p:nvSpPr>
        <p:spPr>
          <a:xfrm>
            <a:off x="3905250" y="513588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Support it with reasons</a:t>
            </a:r>
            <a:endParaRPr lang="en-US" sz="1800" dirty="0"/>
          </a:p>
        </p:txBody>
      </p:sp>
      <p:sp>
        <p:nvSpPr>
          <p:cNvPr id="12" name="Shape 10"/>
          <p:cNvSpPr/>
          <p:nvPr/>
        </p:nvSpPr>
        <p:spPr>
          <a:xfrm>
            <a:off x="6762750" y="4979670"/>
            <a:ext cx="2476500" cy="22860"/>
          </a:xfrm>
          <a:prstGeom prst="rect">
            <a:avLst/>
          </a:prstGeom>
          <a:solidFill>
            <a:srgbClr val="D9B877"/>
          </a:solidFill>
          <a:ln/>
        </p:spPr>
        <p:txBody>
          <a:bodyPr/>
          <a:lstStyle/>
          <a:p>
            <a:endParaRPr lang="en-US"/>
          </a:p>
        </p:txBody>
      </p:sp>
      <p:sp>
        <p:nvSpPr>
          <p:cNvPr id="13" name="Text 11"/>
          <p:cNvSpPr/>
          <p:nvPr/>
        </p:nvSpPr>
        <p:spPr>
          <a:xfrm>
            <a:off x="6762750" y="513588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Use the key vocabulary</a:t>
            </a:r>
            <a:endParaRPr lang="en-US" sz="1800" dirty="0"/>
          </a:p>
        </p:txBody>
      </p:sp>
      <p:sp>
        <p:nvSpPr>
          <p:cNvPr id="14" name="Text 12"/>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 | Model answer in the Teacher Guide</a:t>
            </a:r>
            <a:endParaRPr lang="en-US" sz="127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bg>
      <p:bgPr>
        <a:solidFill>
          <a:srgbClr val="1A2A5E"/>
        </a:solidFill>
        <a:effectLst/>
      </p:bgPr>
    </p:bg>
    <p:spTree>
      <p:nvGrpSpPr>
        <p:cNvPr id="1" name=""/>
        <p:cNvGrpSpPr/>
        <p:nvPr/>
      </p:nvGrpSpPr>
      <p:grpSpPr>
        <a:xfrm>
          <a:off x="0" y="0"/>
          <a:ext cx="0" cy="0"/>
          <a:chOff x="0" y="0"/>
          <a:chExt cx="0" cy="0"/>
        </a:xfrm>
      </p:grpSpPr>
      <p:sp>
        <p:nvSpPr>
          <p:cNvPr id="2" name="Text 0"/>
          <p:cNvSpPr/>
          <p:nvPr/>
        </p:nvSpPr>
        <p:spPr>
          <a:xfrm>
            <a:off x="1238250" y="1047750"/>
            <a:ext cx="5448300" cy="472440"/>
          </a:xfrm>
          <a:prstGeom prst="rect">
            <a:avLst/>
          </a:prstGeom>
          <a:noFill/>
          <a:ln/>
        </p:spPr>
        <p:txBody>
          <a:bodyPr wrap="none" lIns="25400" tIns="25400" rIns="25400" bIns="25400" rtlCol="0" anchor="t">
            <a:normAutofit lnSpcReduction="10000"/>
          </a:bodyPr>
          <a:lstStyle/>
          <a:p>
            <a:pPr marL="0" indent="0" algn="l">
              <a:buNone/>
            </a:pPr>
            <a:r>
              <a:rPr lang="en-US" sz="3000" b="1" kern="0" spc="75" dirty="0">
                <a:solidFill>
                  <a:srgbClr val="FFFFFF"/>
                </a:solidFill>
                <a:latin typeface="Georgia" pitchFamily="34" charset="0"/>
                <a:ea typeface="Georgia" pitchFamily="34" charset="-122"/>
                <a:cs typeface="Georgia" pitchFamily="34" charset="-120"/>
              </a:rPr>
              <a:t>PERSPECTIVE</a:t>
            </a:r>
            <a:endParaRPr lang="en-US" sz="3000" dirty="0"/>
          </a:p>
        </p:txBody>
      </p:sp>
      <p:sp>
        <p:nvSpPr>
          <p:cNvPr id="3" name="Text 1"/>
          <p:cNvSpPr/>
          <p:nvPr/>
        </p:nvSpPr>
        <p:spPr>
          <a:xfrm>
            <a:off x="1238250" y="3769995"/>
            <a:ext cx="17392650" cy="281940"/>
          </a:xfrm>
          <a:prstGeom prst="rect">
            <a:avLst/>
          </a:prstGeom>
          <a:noFill/>
          <a:ln/>
        </p:spPr>
        <p:txBody>
          <a:bodyPr wrap="square" lIns="25400" tIns="25400" rIns="25400" bIns="25400" rtlCol="0" anchor="t">
            <a:normAutofit lnSpcReduction="10000"/>
          </a:bodyPr>
          <a:lstStyle/>
          <a:p>
            <a:pPr marL="0" indent="0" algn="l">
              <a:buNone/>
            </a:pPr>
            <a:r>
              <a:rPr lang="en-US" sz="1650" b="1" kern="0" spc="450" dirty="0">
                <a:solidFill>
                  <a:srgbClr val="D9B877"/>
                </a:solidFill>
                <a:latin typeface="Helvetica" pitchFamily="34" charset="0"/>
                <a:ea typeface="Helvetica" pitchFamily="34" charset="-122"/>
                <a:cs typeface="Helvetica" pitchFamily="34" charset="-120"/>
              </a:rPr>
              <a:t>THAT’S A WRAP</a:t>
            </a:r>
            <a:endParaRPr lang="en-US" sz="1650" dirty="0"/>
          </a:p>
        </p:txBody>
      </p:sp>
      <p:sp>
        <p:nvSpPr>
          <p:cNvPr id="4" name="Text 2"/>
          <p:cNvSpPr/>
          <p:nvPr/>
        </p:nvSpPr>
        <p:spPr>
          <a:xfrm>
            <a:off x="1238250" y="4204335"/>
            <a:ext cx="16285845" cy="1958340"/>
          </a:xfrm>
          <a:prstGeom prst="rect">
            <a:avLst/>
          </a:prstGeom>
          <a:noFill/>
          <a:ln/>
        </p:spPr>
        <p:txBody>
          <a:bodyPr wrap="square" lIns="25400" tIns="25400" rIns="25400" bIns="25400" rtlCol="0" anchor="t">
            <a:normAutofit fontScale="92500" lnSpcReduction="20000"/>
          </a:bodyPr>
          <a:lstStyle/>
          <a:p>
            <a:pPr marL="0" indent="0" algn="l">
              <a:lnSpc>
                <a:spcPct val="105000"/>
              </a:lnSpc>
              <a:buNone/>
            </a:pPr>
            <a:r>
              <a:rPr lang="en-US" sz="7200" b="1" dirty="0">
                <a:solidFill>
                  <a:srgbClr val="FFFFFF"/>
                </a:solidFill>
                <a:latin typeface="Georgia" pitchFamily="34" charset="0"/>
                <a:ea typeface="Georgia" pitchFamily="34" charset="-122"/>
                <a:cs typeface="Georgia" pitchFamily="34" charset="-120"/>
              </a:rPr>
              <a:t>One fact. One perspective. Endless discussion.</a:t>
            </a:r>
            <a:endParaRPr lang="en-US" sz="7200" dirty="0"/>
          </a:p>
        </p:txBody>
      </p:sp>
      <p:sp>
        <p:nvSpPr>
          <p:cNvPr id="5" name="Text 3"/>
          <p:cNvSpPr/>
          <p:nvPr/>
        </p:nvSpPr>
        <p:spPr>
          <a:xfrm>
            <a:off x="1238250" y="6410325"/>
            <a:ext cx="17392650" cy="365760"/>
          </a:xfrm>
          <a:prstGeom prst="rect">
            <a:avLst/>
          </a:prstGeom>
          <a:noFill/>
          <a:ln/>
        </p:spPr>
        <p:txBody>
          <a:bodyPr wrap="square" lIns="25400" tIns="25400" rIns="25400" bIns="25400" rtlCol="0" anchor="t">
            <a:normAutofit lnSpcReduction="10000"/>
          </a:bodyPr>
          <a:lstStyle/>
          <a:p>
            <a:pPr marL="0" indent="0" algn="l">
              <a:buNone/>
            </a:pPr>
            <a:r>
              <a:rPr lang="en-US" sz="2250" dirty="0">
                <a:solidFill>
                  <a:srgbClr val="DFE4F0"/>
                </a:solidFill>
                <a:latin typeface="Helvetica" pitchFamily="34" charset="0"/>
                <a:ea typeface="Helvetica" pitchFamily="34" charset="-122"/>
                <a:cs typeface="Helvetica" pitchFamily="34" charset="-120"/>
              </a:rPr>
              <a:t>Thanks for a great lesson. See you in the next issue.</a:t>
            </a:r>
            <a:endParaRPr lang="en-US" sz="2250" dirty="0"/>
          </a:p>
        </p:txBody>
      </p:sp>
      <p:sp>
        <p:nvSpPr>
          <p:cNvPr id="6" name="Text 4"/>
          <p:cNvSpPr/>
          <p:nvPr/>
        </p:nvSpPr>
        <p:spPr>
          <a:xfrm>
            <a:off x="1238250" y="9025890"/>
            <a:ext cx="2310813" cy="251460"/>
          </a:xfrm>
          <a:prstGeom prst="rect">
            <a:avLst/>
          </a:prstGeom>
          <a:noFill/>
          <a:ln/>
        </p:spPr>
        <p:txBody>
          <a:bodyPr wrap="square" lIns="25400" tIns="25400" rIns="25400" bIns="25400" rtlCol="0" anchor="t">
            <a:normAutofit lnSpcReduction="10000"/>
          </a:bodyPr>
          <a:lstStyle/>
          <a:p>
            <a:pPr marL="0" indent="0" algn="l">
              <a:buNone/>
            </a:pPr>
            <a:r>
              <a:rPr lang="en-US" sz="1425" kern="0" spc="75" dirty="0">
                <a:solidFill>
                  <a:srgbClr val="9AA6C6"/>
                </a:solidFill>
                <a:latin typeface="Helvetica" pitchFamily="34" charset="0"/>
                <a:ea typeface="Helvetica" pitchFamily="34" charset="-122"/>
                <a:cs typeface="Helvetica" pitchFamily="34" charset="-120"/>
              </a:rPr>
              <a:t>perspectiveenglish.com</a:t>
            </a:r>
            <a:endParaRPr lang="en-US" sz="1425" dirty="0"/>
          </a:p>
        </p:txBody>
      </p:sp>
      <p:sp>
        <p:nvSpPr>
          <p:cNvPr id="7" name="Text 5"/>
          <p:cNvSpPr/>
          <p:nvPr/>
        </p:nvSpPr>
        <p:spPr>
          <a:xfrm>
            <a:off x="12777431" y="9025890"/>
            <a:ext cx="4699552" cy="251460"/>
          </a:xfrm>
          <a:prstGeom prst="rect">
            <a:avLst/>
          </a:prstGeom>
          <a:noFill/>
          <a:ln/>
        </p:spPr>
        <p:txBody>
          <a:bodyPr wrap="square" lIns="25400" tIns="25400" rIns="25400" bIns="25400" rtlCol="0" anchor="t">
            <a:normAutofit lnSpcReduction="10000"/>
          </a:bodyPr>
          <a:lstStyle/>
          <a:p>
            <a:pPr marL="0" indent="0" algn="l">
              <a:buNone/>
            </a:pPr>
            <a:r>
              <a:rPr lang="en-US" sz="1425" kern="0" spc="75" dirty="0">
                <a:solidFill>
                  <a:srgbClr val="9AA6C6"/>
                </a:solidFill>
                <a:latin typeface="Helvetica" pitchFamily="34" charset="0"/>
                <a:ea typeface="Helvetica" pitchFamily="34" charset="-122"/>
                <a:cs typeface="Helvetica" pitchFamily="34" charset="-120"/>
              </a:rPr>
              <a:t>© 2026 Perspective English. All rights reserved.</a:t>
            </a:r>
            <a:endParaRPr lang="en-US" sz="14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58115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LESSON OVERVIEW</a:t>
            </a:r>
            <a:endParaRPr lang="en-US" sz="1500" dirty="0"/>
          </a:p>
        </p:txBody>
      </p:sp>
      <p:sp>
        <p:nvSpPr>
          <p:cNvPr id="6" name="Text 4"/>
          <p:cNvSpPr/>
          <p:nvPr/>
        </p:nvSpPr>
        <p:spPr>
          <a:xfrm>
            <a:off x="1047750" y="1916430"/>
            <a:ext cx="17811750" cy="685800"/>
          </a:xfrm>
          <a:prstGeom prst="rect">
            <a:avLst/>
          </a:prstGeom>
          <a:noFill/>
          <a:ln/>
        </p:spPr>
        <p:txBody>
          <a:bodyPr wrap="square" lIns="25400" tIns="25400" rIns="25400" bIns="25400" rtlCol="0" anchor="t">
            <a:normAutofit lnSpcReduction="10000"/>
          </a:bodyPr>
          <a:lstStyle/>
          <a:p>
            <a:pPr marL="0" indent="0" algn="l">
              <a:buNone/>
            </a:pPr>
            <a:r>
              <a:rPr lang="en-US" sz="4500" b="1" dirty="0">
                <a:solidFill>
                  <a:srgbClr val="1A2A5E"/>
                </a:solidFill>
                <a:latin typeface="Georgia" pitchFamily="34" charset="0"/>
                <a:ea typeface="Georgia" pitchFamily="34" charset="-122"/>
                <a:cs typeface="Georgia" pitchFamily="34" charset="-120"/>
              </a:rPr>
              <a:t>What we’ll do today</a:t>
            </a:r>
            <a:endParaRPr lang="en-US" sz="4500" dirty="0"/>
          </a:p>
        </p:txBody>
      </p:sp>
      <p:sp>
        <p:nvSpPr>
          <p:cNvPr id="7" name="Text 5"/>
          <p:cNvSpPr/>
          <p:nvPr/>
        </p:nvSpPr>
        <p:spPr>
          <a:xfrm>
            <a:off x="1047750" y="3097530"/>
            <a:ext cx="513517"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Georgia" pitchFamily="34" charset="0"/>
                <a:ea typeface="Georgia" pitchFamily="34" charset="-122"/>
                <a:cs typeface="Georgia" pitchFamily="34" charset="-120"/>
              </a:rPr>
              <a:t>01</a:t>
            </a:r>
            <a:endParaRPr lang="en-US" sz="3300" dirty="0"/>
          </a:p>
        </p:txBody>
      </p:sp>
      <p:sp>
        <p:nvSpPr>
          <p:cNvPr id="8" name="Text 6"/>
          <p:cNvSpPr/>
          <p:nvPr/>
        </p:nvSpPr>
        <p:spPr>
          <a:xfrm>
            <a:off x="1713667" y="3097530"/>
            <a:ext cx="3715583"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Warm-up &amp; vocabulary</a:t>
            </a:r>
            <a:endParaRPr lang="en-US" sz="2250" dirty="0"/>
          </a:p>
        </p:txBody>
      </p:sp>
      <p:sp>
        <p:nvSpPr>
          <p:cNvPr id="9" name="Text 7"/>
          <p:cNvSpPr/>
          <p:nvPr/>
        </p:nvSpPr>
        <p:spPr>
          <a:xfrm>
            <a:off x="1713667" y="3463290"/>
            <a:ext cx="3715583"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Get talking and learn five key words.</a:t>
            </a:r>
            <a:endParaRPr lang="en-US" sz="1650" dirty="0"/>
          </a:p>
        </p:txBody>
      </p:sp>
      <p:sp>
        <p:nvSpPr>
          <p:cNvPr id="10" name="Text 8"/>
          <p:cNvSpPr/>
          <p:nvPr/>
        </p:nvSpPr>
        <p:spPr>
          <a:xfrm>
            <a:off x="9477375" y="3097530"/>
            <a:ext cx="567571"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Georgia" pitchFamily="34" charset="0"/>
                <a:ea typeface="Georgia" pitchFamily="34" charset="-122"/>
                <a:cs typeface="Georgia" pitchFamily="34" charset="-120"/>
              </a:rPr>
              <a:t>02</a:t>
            </a:r>
            <a:endParaRPr lang="en-US" sz="3300" dirty="0"/>
          </a:p>
        </p:txBody>
      </p:sp>
      <p:sp>
        <p:nvSpPr>
          <p:cNvPr id="11" name="Text 9"/>
          <p:cNvSpPr/>
          <p:nvPr/>
        </p:nvSpPr>
        <p:spPr>
          <a:xfrm>
            <a:off x="10197346" y="3097530"/>
            <a:ext cx="3177695"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Read &amp; listen</a:t>
            </a:r>
            <a:endParaRPr lang="en-US" sz="2250" dirty="0"/>
          </a:p>
        </p:txBody>
      </p:sp>
      <p:sp>
        <p:nvSpPr>
          <p:cNvPr id="12" name="Text 10"/>
          <p:cNvSpPr/>
          <p:nvPr/>
        </p:nvSpPr>
        <p:spPr>
          <a:xfrm>
            <a:off x="10197346" y="3463290"/>
            <a:ext cx="3177695"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The article, with optional audio.</a:t>
            </a:r>
            <a:endParaRPr lang="en-US" sz="1650" dirty="0"/>
          </a:p>
        </p:txBody>
      </p:sp>
      <p:sp>
        <p:nvSpPr>
          <p:cNvPr id="13" name="Text 11"/>
          <p:cNvSpPr/>
          <p:nvPr/>
        </p:nvSpPr>
        <p:spPr>
          <a:xfrm>
            <a:off x="1047750" y="3992880"/>
            <a:ext cx="564713"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Georgia" pitchFamily="34" charset="0"/>
                <a:ea typeface="Georgia" pitchFamily="34" charset="-122"/>
                <a:cs typeface="Georgia" pitchFamily="34" charset="-120"/>
              </a:rPr>
              <a:t>03</a:t>
            </a:r>
            <a:endParaRPr lang="en-US" sz="3300" dirty="0"/>
          </a:p>
        </p:txBody>
      </p:sp>
      <p:sp>
        <p:nvSpPr>
          <p:cNvPr id="14" name="Text 12"/>
          <p:cNvSpPr/>
          <p:nvPr/>
        </p:nvSpPr>
        <p:spPr>
          <a:xfrm>
            <a:off x="1764863" y="3992880"/>
            <a:ext cx="3985117"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Check &amp; discuss</a:t>
            </a:r>
            <a:endParaRPr lang="en-US" sz="2250" dirty="0"/>
          </a:p>
        </p:txBody>
      </p:sp>
      <p:sp>
        <p:nvSpPr>
          <p:cNvPr id="15" name="Text 13"/>
          <p:cNvSpPr/>
          <p:nvPr/>
        </p:nvSpPr>
        <p:spPr>
          <a:xfrm>
            <a:off x="1764863" y="4358640"/>
            <a:ext cx="3985117"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Comprehension, then open discussion.</a:t>
            </a:r>
            <a:endParaRPr lang="en-US" sz="1650" dirty="0"/>
          </a:p>
        </p:txBody>
      </p:sp>
      <p:sp>
        <p:nvSpPr>
          <p:cNvPr id="16" name="Text 14"/>
          <p:cNvSpPr/>
          <p:nvPr/>
        </p:nvSpPr>
        <p:spPr>
          <a:xfrm>
            <a:off x="9477375" y="3992880"/>
            <a:ext cx="570309"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Georgia" pitchFamily="34" charset="0"/>
                <a:ea typeface="Georgia" pitchFamily="34" charset="-122"/>
                <a:cs typeface="Georgia" pitchFamily="34" charset="-120"/>
              </a:rPr>
              <a:t>04</a:t>
            </a:r>
            <a:endParaRPr lang="en-US" sz="3300" dirty="0"/>
          </a:p>
        </p:txBody>
      </p:sp>
      <p:sp>
        <p:nvSpPr>
          <p:cNvPr id="17" name="Text 15"/>
          <p:cNvSpPr/>
          <p:nvPr/>
        </p:nvSpPr>
        <p:spPr>
          <a:xfrm>
            <a:off x="10200084" y="3992880"/>
            <a:ext cx="3626525"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Think &amp; write</a:t>
            </a:r>
            <a:endParaRPr lang="en-US" sz="2250" dirty="0"/>
          </a:p>
        </p:txBody>
      </p:sp>
      <p:sp>
        <p:nvSpPr>
          <p:cNvPr id="18" name="Text 16"/>
          <p:cNvSpPr/>
          <p:nvPr/>
        </p:nvSpPr>
        <p:spPr>
          <a:xfrm>
            <a:off x="10200084" y="4358640"/>
            <a:ext cx="3626525"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Rank ideas and share your opinion.</a:t>
            </a:r>
            <a:endParaRPr lang="en-US" sz="1650" dirty="0"/>
          </a:p>
        </p:txBody>
      </p:sp>
      <p:sp>
        <p:nvSpPr>
          <p:cNvPr id="19" name="Text 17"/>
          <p:cNvSpPr/>
          <p:nvPr/>
        </p:nvSpPr>
        <p:spPr>
          <a:xfrm>
            <a:off x="1047750" y="9429750"/>
            <a:ext cx="197658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
        <p:nvSpPr>
          <p:cNvPr id="20" name="Text 18"/>
          <p:cNvSpPr/>
          <p:nvPr/>
        </p:nvSpPr>
        <p:spPr>
          <a:xfrm>
            <a:off x="16116062" y="9429750"/>
            <a:ext cx="1200388"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45–60 minutes</a:t>
            </a:r>
            <a:endParaRPr lang="en-US" sz="12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58115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WARM-UP</a:t>
            </a:r>
            <a:endParaRPr lang="en-US" sz="1500" dirty="0"/>
          </a:p>
        </p:txBody>
      </p:sp>
      <p:sp>
        <p:nvSpPr>
          <p:cNvPr id="6" name="Text 4"/>
          <p:cNvSpPr/>
          <p:nvPr/>
        </p:nvSpPr>
        <p:spPr>
          <a:xfrm>
            <a:off x="1047750" y="1916430"/>
            <a:ext cx="17811750" cy="685800"/>
          </a:xfrm>
          <a:prstGeom prst="rect">
            <a:avLst/>
          </a:prstGeom>
          <a:noFill/>
          <a:ln/>
        </p:spPr>
        <p:txBody>
          <a:bodyPr wrap="square" lIns="25400" tIns="25400" rIns="25400" bIns="25400" rtlCol="0" anchor="t">
            <a:normAutofit lnSpcReduction="10000"/>
          </a:bodyPr>
          <a:lstStyle/>
          <a:p>
            <a:pPr marL="0" indent="0" algn="l">
              <a:buNone/>
            </a:pPr>
            <a:r>
              <a:rPr lang="en-US" sz="4500" b="1" dirty="0">
                <a:solidFill>
                  <a:srgbClr val="1A2A5E"/>
                </a:solidFill>
                <a:latin typeface="Georgia" pitchFamily="34" charset="0"/>
                <a:ea typeface="Georgia" pitchFamily="34" charset="-122"/>
                <a:cs typeface="Georgia" pitchFamily="34" charset="-120"/>
              </a:rPr>
              <a:t>Talk with a partner</a:t>
            </a:r>
            <a:endParaRPr lang="en-US" sz="4500" dirty="0"/>
          </a:p>
        </p:txBody>
      </p:sp>
      <p:sp>
        <p:nvSpPr>
          <p:cNvPr id="7" name="Text 5"/>
          <p:cNvSpPr/>
          <p:nvPr/>
        </p:nvSpPr>
        <p:spPr>
          <a:xfrm>
            <a:off x="1047750" y="3230880"/>
            <a:ext cx="370880" cy="655320"/>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5400" b="1" dirty="0">
                <a:solidFill>
                  <a:srgbClr val="D9B877"/>
                </a:solidFill>
                <a:latin typeface="Georgia" pitchFamily="34" charset="0"/>
                <a:ea typeface="Georgia" pitchFamily="34" charset="-122"/>
                <a:cs typeface="Georgia" pitchFamily="34" charset="-120"/>
              </a:rPr>
              <a:t>1</a:t>
            </a:r>
            <a:endParaRPr lang="en-US" sz="5400" dirty="0"/>
          </a:p>
        </p:txBody>
      </p:sp>
      <p:sp>
        <p:nvSpPr>
          <p:cNvPr id="8" name="Text 6"/>
          <p:cNvSpPr/>
          <p:nvPr/>
        </p:nvSpPr>
        <p:spPr>
          <a:xfrm>
            <a:off x="1666280" y="3288030"/>
            <a:ext cx="12607427" cy="1066800"/>
          </a:xfrm>
          <a:prstGeom prst="rect">
            <a:avLst/>
          </a:prstGeom>
          <a:noFill/>
          <a:ln/>
        </p:spPr>
        <p:txBody>
          <a:bodyPr wrap="square" lIns="25400" tIns="25400" rIns="25400" bIns="25400" rtlCol="0" anchor="t">
            <a:normAutofit fontScale="92500" lnSpcReduction="20000"/>
          </a:bodyPr>
          <a:lstStyle/>
          <a:p>
            <a:pPr marL="0" indent="0" algn="l">
              <a:lnSpc>
                <a:spcPct val="135000"/>
              </a:lnSpc>
              <a:buNone/>
            </a:pPr>
            <a:r>
              <a:rPr lang="en-US" sz="3000" dirty="0">
                <a:solidFill>
                  <a:srgbClr val="1A1A1A"/>
                </a:solidFill>
                <a:latin typeface="Helvetica" pitchFamily="34" charset="0"/>
                <a:ea typeface="Helvetica" pitchFamily="34" charset="-122"/>
                <a:cs typeface="Helvetica" pitchFamily="34" charset="-120"/>
              </a:rPr>
              <a:t>Do you watch the World Cup or other big sporting events? Who do you support?</a:t>
            </a:r>
            <a:endParaRPr lang="en-US" sz="3000" dirty="0"/>
          </a:p>
        </p:txBody>
      </p:sp>
      <p:sp>
        <p:nvSpPr>
          <p:cNvPr id="9" name="Text 7"/>
          <p:cNvSpPr/>
          <p:nvPr/>
        </p:nvSpPr>
        <p:spPr>
          <a:xfrm>
            <a:off x="1047750" y="4735830"/>
            <a:ext cx="459343" cy="655320"/>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5400" b="1" dirty="0">
                <a:solidFill>
                  <a:srgbClr val="D9B877"/>
                </a:solidFill>
                <a:latin typeface="Georgia" pitchFamily="34" charset="0"/>
                <a:ea typeface="Georgia" pitchFamily="34" charset="-122"/>
                <a:cs typeface="Georgia" pitchFamily="34" charset="-120"/>
              </a:rPr>
              <a:t>2</a:t>
            </a:r>
            <a:endParaRPr lang="en-US" sz="5400" dirty="0"/>
          </a:p>
        </p:txBody>
      </p:sp>
      <p:sp>
        <p:nvSpPr>
          <p:cNvPr id="10" name="Text 8"/>
          <p:cNvSpPr/>
          <p:nvPr/>
        </p:nvSpPr>
        <p:spPr>
          <a:xfrm>
            <a:off x="1754743" y="4792980"/>
            <a:ext cx="9365706" cy="552450"/>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3000" dirty="0">
                <a:solidFill>
                  <a:srgbClr val="1A1A1A"/>
                </a:solidFill>
                <a:latin typeface="Helvetica" pitchFamily="34" charset="0"/>
                <a:ea typeface="Helvetica" pitchFamily="34" charset="-122"/>
                <a:cs typeface="Helvetica" pitchFamily="34" charset="-120"/>
              </a:rPr>
              <a:t>Why do you think sport can bring people together?</a:t>
            </a:r>
            <a:endParaRPr lang="en-US" sz="3000" dirty="0"/>
          </a:p>
        </p:txBody>
      </p:sp>
      <p:sp>
        <p:nvSpPr>
          <p:cNvPr id="11" name="Text 9"/>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4045744"/>
            <a:ext cx="8539163"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BEFORE YOU READ</a:t>
            </a:r>
            <a:endParaRPr lang="en-US" sz="1500" dirty="0"/>
          </a:p>
        </p:txBody>
      </p:sp>
      <p:sp>
        <p:nvSpPr>
          <p:cNvPr id="6" name="Text 4"/>
          <p:cNvSpPr/>
          <p:nvPr/>
        </p:nvSpPr>
        <p:spPr>
          <a:xfrm>
            <a:off x="1047750" y="4381024"/>
            <a:ext cx="8539163" cy="598170"/>
          </a:xfrm>
          <a:prstGeom prst="rect">
            <a:avLst/>
          </a:prstGeom>
          <a:noFill/>
          <a:ln/>
        </p:spPr>
        <p:txBody>
          <a:bodyPr wrap="square" lIns="25400" tIns="25400" rIns="25400" bIns="25400" rtlCol="0" anchor="t">
            <a:normAutofit fontScale="92500" lnSpcReduction="20000"/>
          </a:bodyPr>
          <a:lstStyle/>
          <a:p>
            <a:pPr marL="0" indent="0" algn="l">
              <a:lnSpc>
                <a:spcPct val="105000"/>
              </a:lnSpc>
              <a:buNone/>
            </a:pPr>
            <a:r>
              <a:rPr lang="en-US" sz="4200" b="1" dirty="0">
                <a:solidFill>
                  <a:srgbClr val="1A2A5E"/>
                </a:solidFill>
                <a:latin typeface="Georgia" pitchFamily="34" charset="0"/>
                <a:ea typeface="Georgia" pitchFamily="34" charset="-122"/>
                <a:cs typeface="Georgia" pitchFamily="34" charset="-120"/>
              </a:rPr>
              <a:t>Look and predict</a:t>
            </a:r>
            <a:endParaRPr lang="en-US" sz="4200" dirty="0"/>
          </a:p>
        </p:txBody>
      </p:sp>
      <p:sp>
        <p:nvSpPr>
          <p:cNvPr id="7" name="Text 5"/>
          <p:cNvSpPr/>
          <p:nvPr/>
        </p:nvSpPr>
        <p:spPr>
          <a:xfrm>
            <a:off x="1047750" y="5264944"/>
            <a:ext cx="8539163" cy="452438"/>
          </a:xfrm>
          <a:prstGeom prst="rect">
            <a:avLst/>
          </a:prstGeom>
          <a:noFill/>
          <a:ln/>
        </p:spPr>
        <p:txBody>
          <a:bodyPr wrap="square" lIns="25400" tIns="25400" rIns="25400" bIns="25400" rtlCol="0" anchor="t">
            <a:normAutofit fontScale="92500" lnSpcReduction="10000"/>
          </a:bodyPr>
          <a:lstStyle/>
          <a:p>
            <a:pPr marL="0" indent="0" algn="l">
              <a:lnSpc>
                <a:spcPct val="145000"/>
              </a:lnSpc>
              <a:buNone/>
            </a:pPr>
            <a:r>
              <a:rPr lang="en-US" sz="2250" dirty="0">
                <a:solidFill>
                  <a:srgbClr val="333333"/>
                </a:solidFill>
                <a:latin typeface="Helvetica" pitchFamily="34" charset="0"/>
                <a:ea typeface="Helvetica" pitchFamily="34" charset="-122"/>
                <a:cs typeface="Helvetica" pitchFamily="34" charset="-120"/>
              </a:rPr>
              <a:t>The article is called </a:t>
            </a:r>
            <a:r>
              <a:rPr lang="en-US" sz="2250" b="1" dirty="0">
                <a:solidFill>
                  <a:srgbClr val="1A2A5E"/>
                </a:solidFill>
                <a:latin typeface="Helvetica" pitchFamily="34" charset="0"/>
                <a:ea typeface="Helvetica" pitchFamily="34" charset="-122"/>
                <a:cs typeface="Helvetica" pitchFamily="34" charset="-120"/>
              </a:rPr>
              <a:t>“The World Cup.”</a:t>
            </a:r>
            <a:endParaRPr lang="en-US" sz="2250" dirty="0"/>
          </a:p>
        </p:txBody>
      </p:sp>
      <p:sp>
        <p:nvSpPr>
          <p:cNvPr id="8" name="Text 6"/>
          <p:cNvSpPr/>
          <p:nvPr/>
        </p:nvSpPr>
        <p:spPr>
          <a:xfrm>
            <a:off x="1047750" y="5869781"/>
            <a:ext cx="7995761" cy="866775"/>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2250" dirty="0">
                <a:solidFill>
                  <a:srgbClr val="333333"/>
                </a:solidFill>
                <a:latin typeface="Helvetica" pitchFamily="34" charset="0"/>
                <a:ea typeface="Helvetica" pitchFamily="34" charset="-122"/>
                <a:cs typeface="Helvetica" pitchFamily="34" charset="-120"/>
              </a:rPr>
              <a:t>Looking at the photo and title, what problem do you think it describes? What might be the causes?</a:t>
            </a:r>
            <a:endParaRPr lang="en-US" sz="2250" dirty="0"/>
          </a:p>
        </p:txBody>
      </p:sp>
      <p:sp>
        <p:nvSpPr>
          <p:cNvPr id="9" name="Shape 7"/>
          <p:cNvSpPr/>
          <p:nvPr/>
        </p:nvSpPr>
        <p:spPr>
          <a:xfrm>
            <a:off x="9477375" y="2548890"/>
            <a:ext cx="7762875" cy="5334000"/>
          </a:xfrm>
          <a:prstGeom prst="rect">
            <a:avLst/>
          </a:prstGeom>
          <a:ln w="7620">
            <a:solidFill>
              <a:srgbClr val="D8D6D0"/>
            </a:solidFill>
            <a:prstDash val="solid"/>
          </a:ln>
        </p:spPr>
        <p:txBody>
          <a:bodyPr/>
          <a:lstStyle/>
          <a:p>
            <a:endParaRPr lang="en-US"/>
          </a:p>
        </p:txBody>
      </p:sp>
      <p:pic>
        <p:nvPicPr>
          <p:cNvPr id="10" name="Image 0" descr="preencoded.png"/>
          <p:cNvPicPr>
            <a:picLocks noChangeAspect="1"/>
          </p:cNvPicPr>
          <p:nvPr/>
        </p:nvPicPr>
        <p:blipFill>
          <a:blip r:embed="rId3"/>
          <a:srcRect l="1445" r="1445"/>
          <a:stretch/>
        </p:blipFill>
        <p:spPr>
          <a:xfrm>
            <a:off x="9484995" y="2556510"/>
            <a:ext cx="7747635" cy="5318760"/>
          </a:xfrm>
          <a:prstGeom prst="rect">
            <a:avLst/>
          </a:prstGeom>
        </p:spPr>
      </p:pic>
      <p:sp>
        <p:nvSpPr>
          <p:cNvPr id="11" name="Text 8"/>
          <p:cNvSpPr/>
          <p:nvPr/>
        </p:nvSpPr>
        <p:spPr>
          <a:xfrm>
            <a:off x="9477375" y="7997190"/>
            <a:ext cx="8539163" cy="236220"/>
          </a:xfrm>
          <a:prstGeom prst="rect">
            <a:avLst/>
          </a:prstGeom>
          <a:noFill/>
          <a:ln/>
        </p:spPr>
        <p:txBody>
          <a:bodyPr wrap="square" lIns="25400" tIns="25400" rIns="25400" bIns="25400" rtlCol="0" anchor="t">
            <a:normAutofit lnSpcReduction="10000"/>
          </a:bodyPr>
          <a:lstStyle/>
          <a:p>
            <a:pPr marL="0" indent="0" algn="l">
              <a:buNone/>
            </a:pPr>
            <a:r>
              <a:rPr lang="en-US" sz="1350" i="1" dirty="0">
                <a:solidFill>
                  <a:srgbClr val="666666"/>
                </a:solidFill>
                <a:latin typeface="Helvetica" pitchFamily="34" charset="0"/>
                <a:ea typeface="Helvetica" pitchFamily="34" charset="-122"/>
                <a:cs typeface="Helvetica" pitchFamily="34" charset="-120"/>
              </a:rPr>
              <a:t>Fans celebrate as the World Cup trophy is lifted in front of a packed stadium.</a:t>
            </a:r>
            <a:endParaRPr lang="en-US" sz="1350" dirty="0"/>
          </a:p>
        </p:txBody>
      </p:sp>
      <p:sp>
        <p:nvSpPr>
          <p:cNvPr id="12" name="Text 9"/>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50495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VOCABULARY</a:t>
            </a:r>
            <a:endParaRPr lang="en-US" sz="1500" dirty="0"/>
          </a:p>
        </p:txBody>
      </p:sp>
      <p:sp>
        <p:nvSpPr>
          <p:cNvPr id="6" name="Text 4"/>
          <p:cNvSpPr/>
          <p:nvPr/>
        </p:nvSpPr>
        <p:spPr>
          <a:xfrm>
            <a:off x="1047750" y="1821180"/>
            <a:ext cx="17811750" cy="624840"/>
          </a:xfrm>
          <a:prstGeom prst="rect">
            <a:avLst/>
          </a:prstGeom>
          <a:noFill/>
          <a:ln/>
        </p:spPr>
        <p:txBody>
          <a:bodyPr wrap="square" lIns="25400" tIns="25400" rIns="25400" bIns="25400" rtlCol="0" anchor="t">
            <a:normAutofit lnSpcReduction="10000"/>
          </a:bodyPr>
          <a:lstStyle/>
          <a:p>
            <a:pPr marL="0" indent="0" algn="l">
              <a:buNone/>
            </a:pPr>
            <a:r>
              <a:rPr lang="en-US" sz="4050" b="1" dirty="0">
                <a:solidFill>
                  <a:srgbClr val="1A2A5E"/>
                </a:solidFill>
                <a:latin typeface="Georgia" pitchFamily="34" charset="0"/>
                <a:ea typeface="Georgia" pitchFamily="34" charset="-122"/>
                <a:cs typeface="Georgia" pitchFamily="34" charset="-120"/>
              </a:rPr>
              <a:t>Match the words to their meanings</a:t>
            </a:r>
            <a:endParaRPr lang="en-US" sz="4050" dirty="0"/>
          </a:p>
        </p:txBody>
      </p:sp>
      <p:sp>
        <p:nvSpPr>
          <p:cNvPr id="7" name="Text 5"/>
          <p:cNvSpPr/>
          <p:nvPr/>
        </p:nvSpPr>
        <p:spPr>
          <a:xfrm>
            <a:off x="1047750" y="2827020"/>
            <a:ext cx="400050" cy="38862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D9B877"/>
                </a:solidFill>
                <a:latin typeface="Georgia" pitchFamily="34" charset="0"/>
                <a:ea typeface="Georgia" pitchFamily="34" charset="-122"/>
                <a:cs typeface="Georgia" pitchFamily="34" charset="-120"/>
              </a:rPr>
              <a:t>1</a:t>
            </a:r>
            <a:endParaRPr lang="en-US" sz="2400" dirty="0"/>
          </a:p>
        </p:txBody>
      </p:sp>
      <p:sp>
        <p:nvSpPr>
          <p:cNvPr id="8" name="Text 6"/>
          <p:cNvSpPr/>
          <p:nvPr/>
        </p:nvSpPr>
        <p:spPr>
          <a:xfrm>
            <a:off x="1524000" y="2834640"/>
            <a:ext cx="1528405"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spectacle</a:t>
            </a:r>
            <a:endParaRPr lang="en-US" sz="2400" dirty="0"/>
          </a:p>
        </p:txBody>
      </p:sp>
      <p:sp>
        <p:nvSpPr>
          <p:cNvPr id="9" name="Text 7"/>
          <p:cNvSpPr/>
          <p:nvPr/>
        </p:nvSpPr>
        <p:spPr>
          <a:xfrm>
            <a:off x="1047750" y="3368040"/>
            <a:ext cx="400050" cy="38862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D9B877"/>
                </a:solidFill>
                <a:latin typeface="Georgia" pitchFamily="34" charset="0"/>
                <a:ea typeface="Georgia" pitchFamily="34" charset="-122"/>
                <a:cs typeface="Georgia" pitchFamily="34" charset="-120"/>
              </a:rPr>
              <a:t>2</a:t>
            </a:r>
            <a:endParaRPr lang="en-US" sz="2400" dirty="0"/>
          </a:p>
        </p:txBody>
      </p:sp>
      <p:sp>
        <p:nvSpPr>
          <p:cNvPr id="10" name="Text 8"/>
          <p:cNvSpPr/>
          <p:nvPr/>
        </p:nvSpPr>
        <p:spPr>
          <a:xfrm>
            <a:off x="1524000" y="3375660"/>
            <a:ext cx="1844040"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tournament</a:t>
            </a:r>
            <a:endParaRPr lang="en-US" sz="2400" dirty="0"/>
          </a:p>
        </p:txBody>
      </p:sp>
      <p:sp>
        <p:nvSpPr>
          <p:cNvPr id="11" name="Text 9"/>
          <p:cNvSpPr/>
          <p:nvPr/>
        </p:nvSpPr>
        <p:spPr>
          <a:xfrm>
            <a:off x="1047750" y="3909060"/>
            <a:ext cx="400050" cy="38862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D9B877"/>
                </a:solidFill>
                <a:latin typeface="Georgia" pitchFamily="34" charset="0"/>
                <a:ea typeface="Georgia" pitchFamily="34" charset="-122"/>
                <a:cs typeface="Georgia" pitchFamily="34" charset="-120"/>
              </a:rPr>
              <a:t>3</a:t>
            </a:r>
            <a:endParaRPr lang="en-US" sz="2400" dirty="0"/>
          </a:p>
        </p:txBody>
      </p:sp>
      <p:sp>
        <p:nvSpPr>
          <p:cNvPr id="12" name="Text 10"/>
          <p:cNvSpPr/>
          <p:nvPr/>
        </p:nvSpPr>
        <p:spPr>
          <a:xfrm>
            <a:off x="1524000" y="3916680"/>
            <a:ext cx="991433"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rivalry</a:t>
            </a:r>
            <a:endParaRPr lang="en-US" sz="2400" dirty="0"/>
          </a:p>
        </p:txBody>
      </p:sp>
      <p:sp>
        <p:nvSpPr>
          <p:cNvPr id="13" name="Text 11"/>
          <p:cNvSpPr/>
          <p:nvPr/>
        </p:nvSpPr>
        <p:spPr>
          <a:xfrm>
            <a:off x="1047750" y="4450080"/>
            <a:ext cx="400050" cy="38862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D9B877"/>
                </a:solidFill>
                <a:latin typeface="Georgia" pitchFamily="34" charset="0"/>
                <a:ea typeface="Georgia" pitchFamily="34" charset="-122"/>
                <a:cs typeface="Georgia" pitchFamily="34" charset="-120"/>
              </a:rPr>
              <a:t>4</a:t>
            </a:r>
            <a:endParaRPr lang="en-US" sz="2400" dirty="0"/>
          </a:p>
        </p:txBody>
      </p:sp>
      <p:sp>
        <p:nvSpPr>
          <p:cNvPr id="14" name="Text 12"/>
          <p:cNvSpPr/>
          <p:nvPr/>
        </p:nvSpPr>
        <p:spPr>
          <a:xfrm>
            <a:off x="1524000" y="4457700"/>
            <a:ext cx="719614"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host</a:t>
            </a:r>
            <a:endParaRPr lang="en-US" sz="2400" dirty="0"/>
          </a:p>
        </p:txBody>
      </p:sp>
      <p:sp>
        <p:nvSpPr>
          <p:cNvPr id="15" name="Text 13"/>
          <p:cNvSpPr/>
          <p:nvPr/>
        </p:nvSpPr>
        <p:spPr>
          <a:xfrm>
            <a:off x="1047750" y="4991100"/>
            <a:ext cx="400050" cy="38862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D9B877"/>
                </a:solidFill>
                <a:latin typeface="Georgia" pitchFamily="34" charset="0"/>
                <a:ea typeface="Georgia" pitchFamily="34" charset="-122"/>
                <a:cs typeface="Georgia" pitchFamily="34" charset="-120"/>
              </a:rPr>
              <a:t>5</a:t>
            </a:r>
            <a:endParaRPr lang="en-US" sz="2400" dirty="0"/>
          </a:p>
        </p:txBody>
      </p:sp>
      <p:sp>
        <p:nvSpPr>
          <p:cNvPr id="16" name="Text 14"/>
          <p:cNvSpPr/>
          <p:nvPr/>
        </p:nvSpPr>
        <p:spPr>
          <a:xfrm>
            <a:off x="1524000" y="4998720"/>
            <a:ext cx="1025128"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legacy</a:t>
            </a:r>
            <a:endParaRPr lang="en-US" sz="2400" dirty="0"/>
          </a:p>
        </p:txBody>
      </p:sp>
      <p:sp>
        <p:nvSpPr>
          <p:cNvPr id="17" name="Text 15"/>
          <p:cNvSpPr/>
          <p:nvPr/>
        </p:nvSpPr>
        <p:spPr>
          <a:xfrm>
            <a:off x="7924800" y="2827020"/>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A</a:t>
            </a:r>
            <a:endParaRPr lang="en-US" sz="1950" dirty="0"/>
          </a:p>
        </p:txBody>
      </p:sp>
      <p:sp>
        <p:nvSpPr>
          <p:cNvPr id="18" name="Text 16"/>
          <p:cNvSpPr/>
          <p:nvPr/>
        </p:nvSpPr>
        <p:spPr>
          <a:xfrm>
            <a:off x="8401050" y="2849880"/>
            <a:ext cx="4717494" cy="372428"/>
          </a:xfrm>
          <a:prstGeom prst="rect">
            <a:avLst/>
          </a:prstGeom>
          <a:noFill/>
          <a:ln/>
        </p:spPr>
        <p:txBody>
          <a:bodyPr wrap="square" lIns="25400" tIns="25400" rIns="25400" bIns="25400" rtlCol="0" anchor="t">
            <a:normAutofit lnSpcReduction="10000"/>
          </a:bodyPr>
          <a:lstStyle/>
          <a:p>
            <a:pPr marL="0" indent="0" algn="l">
              <a:lnSpc>
                <a:spcPct val="112500"/>
              </a:lnSpc>
              <a:buNone/>
            </a:pPr>
            <a:r>
              <a:rPr lang="en-US" sz="2025" dirty="0">
                <a:solidFill>
                  <a:srgbClr val="222222"/>
                </a:solidFill>
                <a:latin typeface="Helvetica" pitchFamily="34" charset="0"/>
                <a:ea typeface="Helvetica" pitchFamily="34" charset="-122"/>
                <a:cs typeface="Helvetica" pitchFamily="34" charset="-120"/>
              </a:rPr>
              <a:t>strong competition between two sides</a:t>
            </a:r>
            <a:endParaRPr lang="en-US" sz="2025" dirty="0"/>
          </a:p>
        </p:txBody>
      </p:sp>
      <p:sp>
        <p:nvSpPr>
          <p:cNvPr id="19" name="Text 17"/>
          <p:cNvSpPr/>
          <p:nvPr/>
        </p:nvSpPr>
        <p:spPr>
          <a:xfrm>
            <a:off x="7924800" y="3374708"/>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B</a:t>
            </a:r>
            <a:endParaRPr lang="en-US" sz="1950" dirty="0"/>
          </a:p>
        </p:txBody>
      </p:sp>
      <p:sp>
        <p:nvSpPr>
          <p:cNvPr id="20" name="Text 18"/>
          <p:cNvSpPr/>
          <p:nvPr/>
        </p:nvSpPr>
        <p:spPr>
          <a:xfrm>
            <a:off x="8401050" y="3397568"/>
            <a:ext cx="3900119" cy="372428"/>
          </a:xfrm>
          <a:prstGeom prst="rect">
            <a:avLst/>
          </a:prstGeom>
          <a:noFill/>
          <a:ln/>
        </p:spPr>
        <p:txBody>
          <a:bodyPr wrap="square" lIns="25400" tIns="25400" rIns="25400" bIns="25400" rtlCol="0" anchor="t">
            <a:normAutofit lnSpcReduction="10000"/>
          </a:bodyPr>
          <a:lstStyle/>
          <a:p>
            <a:pPr marL="0" indent="0" algn="l">
              <a:lnSpc>
                <a:spcPct val="112500"/>
              </a:lnSpc>
              <a:buNone/>
            </a:pPr>
            <a:r>
              <a:rPr lang="en-US" sz="2025" dirty="0">
                <a:solidFill>
                  <a:srgbClr val="222222"/>
                </a:solidFill>
                <a:latin typeface="Helvetica" pitchFamily="34" charset="0"/>
                <a:ea typeface="Helvetica" pitchFamily="34" charset="-122"/>
                <a:cs typeface="Helvetica" pitchFamily="34" charset="-120"/>
              </a:rPr>
              <a:t>something left behind that lasts</a:t>
            </a:r>
            <a:endParaRPr lang="en-US" sz="2025" dirty="0"/>
          </a:p>
        </p:txBody>
      </p:sp>
      <p:sp>
        <p:nvSpPr>
          <p:cNvPr id="21" name="Text 19"/>
          <p:cNvSpPr/>
          <p:nvPr/>
        </p:nvSpPr>
        <p:spPr>
          <a:xfrm>
            <a:off x="7924800" y="3922395"/>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C</a:t>
            </a:r>
            <a:endParaRPr lang="en-US" sz="1950" dirty="0"/>
          </a:p>
        </p:txBody>
      </p:sp>
      <p:sp>
        <p:nvSpPr>
          <p:cNvPr id="22" name="Text 20"/>
          <p:cNvSpPr/>
          <p:nvPr/>
        </p:nvSpPr>
        <p:spPr>
          <a:xfrm>
            <a:off x="8401050" y="3945255"/>
            <a:ext cx="5141440" cy="372428"/>
          </a:xfrm>
          <a:prstGeom prst="rect">
            <a:avLst/>
          </a:prstGeom>
          <a:noFill/>
          <a:ln/>
        </p:spPr>
        <p:txBody>
          <a:bodyPr wrap="square" lIns="25400" tIns="25400" rIns="25400" bIns="25400" rtlCol="0" anchor="t">
            <a:normAutofit lnSpcReduction="10000"/>
          </a:bodyPr>
          <a:lstStyle/>
          <a:p>
            <a:pPr marL="0" indent="0" algn="l">
              <a:lnSpc>
                <a:spcPct val="112500"/>
              </a:lnSpc>
              <a:buNone/>
            </a:pPr>
            <a:r>
              <a:rPr lang="en-US" sz="2025" dirty="0">
                <a:solidFill>
                  <a:srgbClr val="222222"/>
                </a:solidFill>
                <a:latin typeface="Helvetica" pitchFamily="34" charset="0"/>
                <a:ea typeface="Helvetica" pitchFamily="34" charset="-122"/>
                <a:cs typeface="Helvetica" pitchFamily="34" charset="-120"/>
              </a:rPr>
              <a:t>a competition with many teams or games</a:t>
            </a:r>
            <a:endParaRPr lang="en-US" sz="2025" dirty="0"/>
          </a:p>
        </p:txBody>
      </p:sp>
      <p:sp>
        <p:nvSpPr>
          <p:cNvPr id="23" name="Text 21"/>
          <p:cNvSpPr/>
          <p:nvPr/>
        </p:nvSpPr>
        <p:spPr>
          <a:xfrm>
            <a:off x="7924800" y="4470083"/>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D</a:t>
            </a:r>
            <a:endParaRPr lang="en-US" sz="1950" dirty="0"/>
          </a:p>
        </p:txBody>
      </p:sp>
      <p:sp>
        <p:nvSpPr>
          <p:cNvPr id="24" name="Text 22"/>
          <p:cNvSpPr/>
          <p:nvPr/>
        </p:nvSpPr>
        <p:spPr>
          <a:xfrm>
            <a:off x="8401050" y="4492943"/>
            <a:ext cx="3727632" cy="372428"/>
          </a:xfrm>
          <a:prstGeom prst="rect">
            <a:avLst/>
          </a:prstGeom>
          <a:noFill/>
          <a:ln/>
        </p:spPr>
        <p:txBody>
          <a:bodyPr wrap="square" lIns="25400" tIns="25400" rIns="25400" bIns="25400" rtlCol="0" anchor="t">
            <a:normAutofit lnSpcReduction="10000"/>
          </a:bodyPr>
          <a:lstStyle/>
          <a:p>
            <a:pPr marL="0" indent="0" algn="l">
              <a:lnSpc>
                <a:spcPct val="112500"/>
              </a:lnSpc>
              <a:buNone/>
            </a:pPr>
            <a:r>
              <a:rPr lang="en-US" sz="2025" dirty="0">
                <a:solidFill>
                  <a:srgbClr val="222222"/>
                </a:solidFill>
                <a:latin typeface="Helvetica" pitchFamily="34" charset="0"/>
                <a:ea typeface="Helvetica" pitchFamily="34" charset="-122"/>
                <a:cs typeface="Helvetica" pitchFamily="34" charset="-120"/>
              </a:rPr>
              <a:t>to hold and organize an event</a:t>
            </a:r>
            <a:endParaRPr lang="en-US" sz="2025" dirty="0"/>
          </a:p>
        </p:txBody>
      </p:sp>
      <p:sp>
        <p:nvSpPr>
          <p:cNvPr id="25" name="Text 23"/>
          <p:cNvSpPr/>
          <p:nvPr/>
        </p:nvSpPr>
        <p:spPr>
          <a:xfrm>
            <a:off x="7924800" y="5017770"/>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E</a:t>
            </a:r>
            <a:endParaRPr lang="en-US" sz="1950" dirty="0"/>
          </a:p>
        </p:txBody>
      </p:sp>
      <p:sp>
        <p:nvSpPr>
          <p:cNvPr id="26" name="Text 24"/>
          <p:cNvSpPr/>
          <p:nvPr/>
        </p:nvSpPr>
        <p:spPr>
          <a:xfrm>
            <a:off x="8401050" y="5040630"/>
            <a:ext cx="4308217" cy="372428"/>
          </a:xfrm>
          <a:prstGeom prst="rect">
            <a:avLst/>
          </a:prstGeom>
          <a:noFill/>
          <a:ln/>
        </p:spPr>
        <p:txBody>
          <a:bodyPr wrap="square" lIns="25400" tIns="25400" rIns="25400" bIns="25400" rtlCol="0" anchor="t">
            <a:normAutofit lnSpcReduction="10000"/>
          </a:bodyPr>
          <a:lstStyle/>
          <a:p>
            <a:pPr marL="0" indent="0" algn="l">
              <a:lnSpc>
                <a:spcPct val="112500"/>
              </a:lnSpc>
              <a:buNone/>
            </a:pPr>
            <a:r>
              <a:rPr lang="en-US" sz="2025" dirty="0">
                <a:solidFill>
                  <a:srgbClr val="222222"/>
                </a:solidFill>
                <a:latin typeface="Helvetica" pitchFamily="34" charset="0"/>
                <a:ea typeface="Helvetica" pitchFamily="34" charset="-122"/>
                <a:cs typeface="Helvetica" pitchFamily="34" charset="-120"/>
              </a:rPr>
              <a:t>an impressive public show or sight</a:t>
            </a:r>
            <a:endParaRPr lang="en-US" sz="2025" dirty="0"/>
          </a:p>
        </p:txBody>
      </p:sp>
      <p:sp>
        <p:nvSpPr>
          <p:cNvPr id="27" name="Text 25"/>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676400"/>
            <a:ext cx="1889879"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VOCABULARY</a:t>
            </a:r>
            <a:endParaRPr lang="en-US" sz="1500" dirty="0"/>
          </a:p>
        </p:txBody>
      </p:sp>
      <p:sp>
        <p:nvSpPr>
          <p:cNvPr id="6" name="Shape 4"/>
          <p:cNvSpPr/>
          <p:nvPr/>
        </p:nvSpPr>
        <p:spPr>
          <a:xfrm>
            <a:off x="2975372" y="1581150"/>
            <a:ext cx="1601272" cy="388620"/>
          </a:xfrm>
          <a:prstGeom prst="rect">
            <a:avLst/>
          </a:prstGeom>
          <a:solidFill>
            <a:srgbClr val="1A2A5E"/>
          </a:solidFill>
          <a:ln/>
        </p:spPr>
        <p:txBody>
          <a:bodyPr/>
          <a:lstStyle/>
          <a:p>
            <a:endParaRPr lang="en-US"/>
          </a:p>
        </p:txBody>
      </p:sp>
      <p:sp>
        <p:nvSpPr>
          <p:cNvPr id="7" name="Text 5"/>
          <p:cNvSpPr/>
          <p:nvPr/>
        </p:nvSpPr>
        <p:spPr>
          <a:xfrm>
            <a:off x="3146822" y="1638300"/>
            <a:ext cx="1334572"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ANSWERS</a:t>
            </a:r>
            <a:endParaRPr lang="en-US" sz="1500" dirty="0"/>
          </a:p>
        </p:txBody>
      </p:sp>
      <p:sp>
        <p:nvSpPr>
          <p:cNvPr id="8" name="Text 6"/>
          <p:cNvSpPr/>
          <p:nvPr/>
        </p:nvSpPr>
        <p:spPr>
          <a:xfrm>
            <a:off x="1047750" y="2103120"/>
            <a:ext cx="17811750" cy="640080"/>
          </a:xfrm>
          <a:prstGeom prst="rect">
            <a:avLst/>
          </a:prstGeom>
          <a:noFill/>
          <a:ln/>
        </p:spPr>
        <p:txBody>
          <a:bodyPr wrap="square" lIns="25400" tIns="25400" rIns="25400" bIns="25400" rtlCol="0" anchor="t">
            <a:normAutofit lnSpcReduction="10000"/>
          </a:bodyPr>
          <a:lstStyle/>
          <a:p>
            <a:pPr marL="0" indent="0" algn="l">
              <a:buNone/>
            </a:pPr>
            <a:r>
              <a:rPr lang="en-US" sz="4200" b="1" dirty="0">
                <a:solidFill>
                  <a:srgbClr val="1A2A5E"/>
                </a:solidFill>
                <a:latin typeface="Georgia" pitchFamily="34" charset="0"/>
                <a:ea typeface="Georgia" pitchFamily="34" charset="-122"/>
                <a:cs typeface="Georgia" pitchFamily="34" charset="-120"/>
              </a:rPr>
              <a:t>How did you do?</a:t>
            </a:r>
            <a:endParaRPr lang="en-US" sz="4200" dirty="0"/>
          </a:p>
        </p:txBody>
      </p:sp>
      <p:sp>
        <p:nvSpPr>
          <p:cNvPr id="9" name="Shape 7"/>
          <p:cNvSpPr/>
          <p:nvPr/>
        </p:nvSpPr>
        <p:spPr>
          <a:xfrm>
            <a:off x="1047750" y="3276600"/>
            <a:ext cx="2857500" cy="883920"/>
          </a:xfrm>
          <a:prstGeom prst="rect">
            <a:avLst/>
          </a:prstGeom>
          <a:ln w="15240">
            <a:solidFill>
              <a:srgbClr val="1A2A5E"/>
            </a:solidFill>
            <a:prstDash val="solid"/>
          </a:ln>
        </p:spPr>
        <p:txBody>
          <a:bodyPr/>
          <a:lstStyle/>
          <a:p>
            <a:endParaRPr lang="en-US"/>
          </a:p>
        </p:txBody>
      </p:sp>
      <p:sp>
        <p:nvSpPr>
          <p:cNvPr id="10" name="Text 8"/>
          <p:cNvSpPr/>
          <p:nvPr/>
        </p:nvSpPr>
        <p:spPr>
          <a:xfrm>
            <a:off x="1386840" y="3501390"/>
            <a:ext cx="2265045" cy="472440"/>
          </a:xfrm>
          <a:prstGeom prst="rect">
            <a:avLst/>
          </a:prstGeom>
          <a:noFill/>
          <a:ln/>
        </p:spPr>
        <p:txBody>
          <a:bodyPr wrap="square" lIns="25400" tIns="25400" rIns="25400" bIns="25400" rtlCol="0" anchor="t">
            <a:normAutofit lnSpcReduction="10000"/>
          </a:bodyPr>
          <a:lstStyle/>
          <a:p>
            <a:pPr marL="0" indent="0" algn="l">
              <a:buNone/>
            </a:pPr>
            <a:r>
              <a:rPr lang="en-US" sz="3000" b="1" dirty="0">
                <a:solidFill>
                  <a:srgbClr val="D9B877"/>
                </a:solidFill>
                <a:latin typeface="Georgia" pitchFamily="34" charset="0"/>
                <a:ea typeface="Georgia" pitchFamily="34" charset="-122"/>
                <a:cs typeface="Georgia" pitchFamily="34" charset="-120"/>
              </a:rPr>
              <a:t>1–E </a:t>
            </a:r>
            <a:r>
              <a:rPr lang="en-US" sz="2250" b="1" dirty="0">
                <a:solidFill>
                  <a:srgbClr val="1A2A5E"/>
                </a:solidFill>
                <a:latin typeface="Helvetica" pitchFamily="34" charset="0"/>
                <a:ea typeface="Helvetica" pitchFamily="34" charset="-122"/>
                <a:cs typeface="Helvetica" pitchFamily="34" charset="-120"/>
              </a:rPr>
              <a:t>spectacle</a:t>
            </a:r>
            <a:endParaRPr lang="en-US" sz="1200" dirty="0"/>
          </a:p>
        </p:txBody>
      </p:sp>
      <p:sp>
        <p:nvSpPr>
          <p:cNvPr id="11" name="Shape 9"/>
          <p:cNvSpPr/>
          <p:nvPr/>
        </p:nvSpPr>
        <p:spPr>
          <a:xfrm>
            <a:off x="4152900" y="3276600"/>
            <a:ext cx="3123724" cy="883920"/>
          </a:xfrm>
          <a:prstGeom prst="rect">
            <a:avLst/>
          </a:prstGeom>
          <a:ln w="15240">
            <a:solidFill>
              <a:srgbClr val="1A2A5E"/>
            </a:solidFill>
            <a:prstDash val="solid"/>
          </a:ln>
        </p:spPr>
        <p:txBody>
          <a:bodyPr/>
          <a:lstStyle/>
          <a:p>
            <a:endParaRPr lang="en-US"/>
          </a:p>
        </p:txBody>
      </p:sp>
      <p:sp>
        <p:nvSpPr>
          <p:cNvPr id="12" name="Text 10"/>
          <p:cNvSpPr/>
          <p:nvPr/>
        </p:nvSpPr>
        <p:spPr>
          <a:xfrm>
            <a:off x="4491990" y="3501390"/>
            <a:ext cx="2539256" cy="472440"/>
          </a:xfrm>
          <a:prstGeom prst="rect">
            <a:avLst/>
          </a:prstGeom>
          <a:noFill/>
          <a:ln/>
        </p:spPr>
        <p:txBody>
          <a:bodyPr wrap="square" lIns="25400" tIns="25400" rIns="25400" bIns="25400" rtlCol="0" anchor="t">
            <a:normAutofit lnSpcReduction="10000"/>
          </a:bodyPr>
          <a:lstStyle/>
          <a:p>
            <a:pPr marL="0" indent="0" algn="l">
              <a:buNone/>
            </a:pPr>
            <a:r>
              <a:rPr lang="en-US" sz="3000" b="1" dirty="0">
                <a:solidFill>
                  <a:srgbClr val="D9B877"/>
                </a:solidFill>
                <a:latin typeface="Georgia" pitchFamily="34" charset="0"/>
                <a:ea typeface="Georgia" pitchFamily="34" charset="-122"/>
                <a:cs typeface="Georgia" pitchFamily="34" charset="-120"/>
              </a:rPr>
              <a:t>2–C </a:t>
            </a:r>
            <a:r>
              <a:rPr lang="en-US" sz="2250" b="1" dirty="0">
                <a:solidFill>
                  <a:srgbClr val="1A2A5E"/>
                </a:solidFill>
                <a:latin typeface="Helvetica" pitchFamily="34" charset="0"/>
                <a:ea typeface="Helvetica" pitchFamily="34" charset="-122"/>
                <a:cs typeface="Helvetica" pitchFamily="34" charset="-120"/>
              </a:rPr>
              <a:t>tournament</a:t>
            </a:r>
            <a:endParaRPr lang="en-US" sz="1200" dirty="0"/>
          </a:p>
        </p:txBody>
      </p:sp>
      <p:sp>
        <p:nvSpPr>
          <p:cNvPr id="13" name="Shape 11"/>
          <p:cNvSpPr/>
          <p:nvPr/>
        </p:nvSpPr>
        <p:spPr>
          <a:xfrm>
            <a:off x="7524274" y="3276600"/>
            <a:ext cx="2857500" cy="883920"/>
          </a:xfrm>
          <a:prstGeom prst="rect">
            <a:avLst/>
          </a:prstGeom>
          <a:ln w="15240">
            <a:solidFill>
              <a:srgbClr val="1A2A5E"/>
            </a:solidFill>
            <a:prstDash val="solid"/>
          </a:ln>
        </p:spPr>
        <p:txBody>
          <a:bodyPr/>
          <a:lstStyle/>
          <a:p>
            <a:endParaRPr lang="en-US"/>
          </a:p>
        </p:txBody>
      </p:sp>
      <p:sp>
        <p:nvSpPr>
          <p:cNvPr id="14" name="Text 12"/>
          <p:cNvSpPr/>
          <p:nvPr/>
        </p:nvSpPr>
        <p:spPr>
          <a:xfrm>
            <a:off x="7863364" y="3501390"/>
            <a:ext cx="2265045" cy="472440"/>
          </a:xfrm>
          <a:prstGeom prst="rect">
            <a:avLst/>
          </a:prstGeom>
          <a:noFill/>
          <a:ln/>
        </p:spPr>
        <p:txBody>
          <a:bodyPr wrap="square" lIns="25400" tIns="25400" rIns="25400" bIns="25400" rtlCol="0" anchor="t">
            <a:normAutofit lnSpcReduction="10000"/>
          </a:bodyPr>
          <a:lstStyle/>
          <a:p>
            <a:pPr marL="0" indent="0" algn="l">
              <a:buNone/>
            </a:pPr>
            <a:r>
              <a:rPr lang="en-US" sz="3000" b="1" dirty="0">
                <a:solidFill>
                  <a:srgbClr val="D9B877"/>
                </a:solidFill>
                <a:latin typeface="Georgia" pitchFamily="34" charset="0"/>
                <a:ea typeface="Georgia" pitchFamily="34" charset="-122"/>
                <a:cs typeface="Georgia" pitchFamily="34" charset="-120"/>
              </a:rPr>
              <a:t>3–A </a:t>
            </a:r>
            <a:r>
              <a:rPr lang="en-US" sz="2250" b="1" dirty="0">
                <a:solidFill>
                  <a:srgbClr val="1A2A5E"/>
                </a:solidFill>
                <a:latin typeface="Helvetica" pitchFamily="34" charset="0"/>
                <a:ea typeface="Helvetica" pitchFamily="34" charset="-122"/>
                <a:cs typeface="Helvetica" pitchFamily="34" charset="-120"/>
              </a:rPr>
              <a:t>rivalry</a:t>
            </a:r>
            <a:endParaRPr lang="en-US" sz="1200" dirty="0"/>
          </a:p>
        </p:txBody>
      </p:sp>
      <p:sp>
        <p:nvSpPr>
          <p:cNvPr id="15" name="Shape 13"/>
          <p:cNvSpPr/>
          <p:nvPr/>
        </p:nvSpPr>
        <p:spPr>
          <a:xfrm>
            <a:off x="10629424" y="3276600"/>
            <a:ext cx="2857500" cy="883920"/>
          </a:xfrm>
          <a:prstGeom prst="rect">
            <a:avLst/>
          </a:prstGeom>
          <a:ln w="15240">
            <a:solidFill>
              <a:srgbClr val="1A2A5E"/>
            </a:solidFill>
            <a:prstDash val="solid"/>
          </a:ln>
        </p:spPr>
        <p:txBody>
          <a:bodyPr/>
          <a:lstStyle/>
          <a:p>
            <a:endParaRPr lang="en-US"/>
          </a:p>
        </p:txBody>
      </p:sp>
      <p:sp>
        <p:nvSpPr>
          <p:cNvPr id="16" name="Text 14"/>
          <p:cNvSpPr/>
          <p:nvPr/>
        </p:nvSpPr>
        <p:spPr>
          <a:xfrm>
            <a:off x="10968514" y="3501390"/>
            <a:ext cx="2265045" cy="472440"/>
          </a:xfrm>
          <a:prstGeom prst="rect">
            <a:avLst/>
          </a:prstGeom>
          <a:noFill/>
          <a:ln/>
        </p:spPr>
        <p:txBody>
          <a:bodyPr wrap="square" lIns="25400" tIns="25400" rIns="25400" bIns="25400" rtlCol="0" anchor="t">
            <a:normAutofit lnSpcReduction="10000"/>
          </a:bodyPr>
          <a:lstStyle/>
          <a:p>
            <a:pPr marL="0" indent="0" algn="l">
              <a:buNone/>
            </a:pPr>
            <a:r>
              <a:rPr lang="en-US" sz="3000" b="1" dirty="0">
                <a:solidFill>
                  <a:srgbClr val="D9B877"/>
                </a:solidFill>
                <a:latin typeface="Georgia" pitchFamily="34" charset="0"/>
                <a:ea typeface="Georgia" pitchFamily="34" charset="-122"/>
                <a:cs typeface="Georgia" pitchFamily="34" charset="-120"/>
              </a:rPr>
              <a:t>4–D </a:t>
            </a:r>
            <a:r>
              <a:rPr lang="en-US" sz="2250" b="1" dirty="0">
                <a:solidFill>
                  <a:srgbClr val="1A2A5E"/>
                </a:solidFill>
                <a:latin typeface="Helvetica" pitchFamily="34" charset="0"/>
                <a:ea typeface="Helvetica" pitchFamily="34" charset="-122"/>
                <a:cs typeface="Helvetica" pitchFamily="34" charset="-120"/>
              </a:rPr>
              <a:t>host</a:t>
            </a:r>
            <a:endParaRPr lang="en-US" sz="1200" dirty="0"/>
          </a:p>
        </p:txBody>
      </p:sp>
      <p:sp>
        <p:nvSpPr>
          <p:cNvPr id="17" name="Shape 15"/>
          <p:cNvSpPr/>
          <p:nvPr/>
        </p:nvSpPr>
        <p:spPr>
          <a:xfrm>
            <a:off x="13734574" y="3276600"/>
            <a:ext cx="2857500" cy="883920"/>
          </a:xfrm>
          <a:prstGeom prst="rect">
            <a:avLst/>
          </a:prstGeom>
          <a:ln w="15240">
            <a:solidFill>
              <a:srgbClr val="1A2A5E"/>
            </a:solidFill>
            <a:prstDash val="solid"/>
          </a:ln>
        </p:spPr>
        <p:txBody>
          <a:bodyPr/>
          <a:lstStyle/>
          <a:p>
            <a:endParaRPr lang="en-US"/>
          </a:p>
        </p:txBody>
      </p:sp>
      <p:sp>
        <p:nvSpPr>
          <p:cNvPr id="18" name="Text 16"/>
          <p:cNvSpPr/>
          <p:nvPr/>
        </p:nvSpPr>
        <p:spPr>
          <a:xfrm>
            <a:off x="14073664" y="3501390"/>
            <a:ext cx="2265045" cy="472440"/>
          </a:xfrm>
          <a:prstGeom prst="rect">
            <a:avLst/>
          </a:prstGeom>
          <a:noFill/>
          <a:ln/>
        </p:spPr>
        <p:txBody>
          <a:bodyPr wrap="square" lIns="25400" tIns="25400" rIns="25400" bIns="25400" rtlCol="0" anchor="t">
            <a:normAutofit lnSpcReduction="10000"/>
          </a:bodyPr>
          <a:lstStyle/>
          <a:p>
            <a:pPr marL="0" indent="0" algn="l">
              <a:buNone/>
            </a:pPr>
            <a:r>
              <a:rPr lang="en-US" sz="3000" b="1" dirty="0">
                <a:solidFill>
                  <a:srgbClr val="D9B877"/>
                </a:solidFill>
                <a:latin typeface="Georgia" pitchFamily="34" charset="0"/>
                <a:ea typeface="Georgia" pitchFamily="34" charset="-122"/>
                <a:cs typeface="Georgia" pitchFamily="34" charset="-120"/>
              </a:rPr>
              <a:t>5–B </a:t>
            </a:r>
            <a:r>
              <a:rPr lang="en-US" sz="2250" b="1" dirty="0">
                <a:solidFill>
                  <a:srgbClr val="1A2A5E"/>
                </a:solidFill>
                <a:latin typeface="Helvetica" pitchFamily="34" charset="0"/>
                <a:ea typeface="Helvetica" pitchFamily="34" charset="-122"/>
                <a:cs typeface="Helvetica" pitchFamily="34" charset="-120"/>
              </a:rPr>
              <a:t>legacy</a:t>
            </a:r>
            <a:endParaRPr lang="en-US" sz="1200" dirty="0"/>
          </a:p>
        </p:txBody>
      </p:sp>
      <p:sp>
        <p:nvSpPr>
          <p:cNvPr id="19" name="Text 17"/>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986790"/>
            <a:ext cx="16192500" cy="22860"/>
          </a:xfrm>
          <a:prstGeom prst="rect">
            <a:avLst/>
          </a:prstGeom>
          <a:solidFill>
            <a:srgbClr val="1A2A5E"/>
          </a:solidFill>
          <a:ln/>
        </p:spPr>
        <p:txBody>
          <a:bodyPr/>
          <a:lstStyle/>
          <a:p>
            <a:endParaRPr lang="en-US"/>
          </a:p>
        </p:txBody>
      </p:sp>
      <p:sp>
        <p:nvSpPr>
          <p:cNvPr id="3" name="Text 1"/>
          <p:cNvSpPr/>
          <p:nvPr/>
        </p:nvSpPr>
        <p:spPr>
          <a:xfrm>
            <a:off x="1047750" y="57150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60579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219200"/>
            <a:ext cx="17811750" cy="236220"/>
          </a:xfrm>
          <a:prstGeom prst="rect">
            <a:avLst/>
          </a:prstGeom>
          <a:noFill/>
          <a:ln/>
        </p:spPr>
        <p:txBody>
          <a:bodyPr wrap="square" lIns="25400" tIns="25400" rIns="25400" bIns="25400" rtlCol="0" anchor="t">
            <a:normAutofit lnSpcReduction="10000"/>
          </a:bodyPr>
          <a:lstStyle/>
          <a:p>
            <a:pPr marL="0" indent="0" algn="l">
              <a:buNone/>
            </a:pPr>
            <a:r>
              <a:rPr lang="en-US" sz="1350" b="1" kern="0" spc="300" dirty="0">
                <a:solidFill>
                  <a:srgbClr val="BF842C"/>
                </a:solidFill>
                <a:latin typeface="Helvetica" pitchFamily="34" charset="0"/>
                <a:ea typeface="Helvetica" pitchFamily="34" charset="-122"/>
                <a:cs typeface="Helvetica" pitchFamily="34" charset="-120"/>
              </a:rPr>
              <a:t>THE ARTICLE</a:t>
            </a:r>
            <a:endParaRPr lang="en-US" sz="1350" dirty="0"/>
          </a:p>
        </p:txBody>
      </p:sp>
      <p:sp>
        <p:nvSpPr>
          <p:cNvPr id="6" name="Text 4"/>
          <p:cNvSpPr/>
          <p:nvPr/>
        </p:nvSpPr>
        <p:spPr>
          <a:xfrm>
            <a:off x="1047750" y="1474470"/>
            <a:ext cx="17811750" cy="579120"/>
          </a:xfrm>
          <a:prstGeom prst="rect">
            <a:avLst/>
          </a:prstGeom>
          <a:noFill/>
          <a:ln/>
        </p:spPr>
        <p:txBody>
          <a:bodyPr wrap="square" lIns="25400" tIns="25400" rIns="25400" bIns="25400" rtlCol="0" anchor="t">
            <a:normAutofit lnSpcReduction="10000"/>
          </a:bodyPr>
          <a:lstStyle/>
          <a:p>
            <a:pPr marL="0" indent="0" algn="l">
              <a:buNone/>
            </a:pPr>
            <a:r>
              <a:rPr lang="en-US" sz="3750" b="1" dirty="0">
                <a:solidFill>
                  <a:srgbClr val="1A2A5E"/>
                </a:solidFill>
                <a:latin typeface="Georgia" pitchFamily="34" charset="0"/>
                <a:ea typeface="Georgia" pitchFamily="34" charset="-122"/>
                <a:cs typeface="Georgia" pitchFamily="34" charset="-120"/>
              </a:rPr>
              <a:t>The World Cup</a:t>
            </a:r>
            <a:endParaRPr lang="en-US" sz="3750" dirty="0"/>
          </a:p>
        </p:txBody>
      </p:sp>
      <p:sp>
        <p:nvSpPr>
          <p:cNvPr id="7" name="Text 5"/>
          <p:cNvSpPr/>
          <p:nvPr/>
        </p:nvSpPr>
        <p:spPr>
          <a:xfrm>
            <a:off x="1093470" y="2091690"/>
            <a:ext cx="17811750" cy="335280"/>
          </a:xfrm>
          <a:prstGeom prst="rect">
            <a:avLst/>
          </a:prstGeom>
          <a:noFill/>
          <a:ln/>
        </p:spPr>
        <p:txBody>
          <a:bodyPr wrap="square" lIns="25400" tIns="25400" rIns="25400" bIns="25400" rtlCol="0" anchor="t">
            <a:normAutofit lnSpcReduction="10000"/>
          </a:bodyPr>
          <a:lstStyle/>
          <a:p>
            <a:pPr marL="0" indent="0" algn="l">
              <a:buNone/>
            </a:pPr>
            <a:r>
              <a:rPr lang="en-US" sz="2025" b="1" dirty="0">
                <a:solidFill>
                  <a:srgbClr val="1A2A5E"/>
                </a:solidFill>
                <a:latin typeface="Helvetica" pitchFamily="34" charset="0"/>
                <a:ea typeface="Helvetica" pitchFamily="34" charset="-122"/>
                <a:cs typeface="Helvetica" pitchFamily="34" charset="-120"/>
              </a:rPr>
              <a:t>More than just football?</a:t>
            </a:r>
            <a:endParaRPr lang="en-US" sz="2025" dirty="0"/>
          </a:p>
        </p:txBody>
      </p:sp>
      <p:sp>
        <p:nvSpPr>
          <p:cNvPr id="8" name="Shape 6"/>
          <p:cNvSpPr/>
          <p:nvPr/>
        </p:nvSpPr>
        <p:spPr>
          <a:xfrm>
            <a:off x="1047750" y="2522220"/>
            <a:ext cx="609600" cy="38100"/>
          </a:xfrm>
          <a:prstGeom prst="rect">
            <a:avLst/>
          </a:prstGeom>
          <a:solidFill>
            <a:srgbClr val="D9B877"/>
          </a:solidFill>
          <a:ln/>
        </p:spPr>
        <p:txBody>
          <a:bodyPr/>
          <a:lstStyle/>
          <a:p>
            <a:endParaRPr lang="en-US"/>
          </a:p>
        </p:txBody>
      </p:sp>
      <p:sp>
        <p:nvSpPr>
          <p:cNvPr id="9" name="Text 7"/>
          <p:cNvSpPr/>
          <p:nvPr/>
        </p:nvSpPr>
        <p:spPr>
          <a:xfrm>
            <a:off x="1047750" y="2674620"/>
            <a:ext cx="17811750" cy="281940"/>
          </a:xfrm>
          <a:prstGeom prst="rect">
            <a:avLst/>
          </a:prstGeom>
          <a:noFill/>
          <a:ln/>
        </p:spPr>
        <p:txBody>
          <a:bodyPr wrap="square" lIns="25400" tIns="25400" rIns="25400" bIns="25400" rtlCol="0" anchor="t">
            <a:normAutofit lnSpcReduction="10000"/>
          </a:bodyPr>
          <a:lstStyle/>
          <a:p>
            <a:pPr marL="0" indent="0" algn="l">
              <a:buNone/>
            </a:pPr>
            <a:r>
              <a:rPr lang="en-US" sz="1650" i="1" dirty="0">
                <a:solidFill>
                  <a:srgbClr val="555555"/>
                </a:solidFill>
                <a:latin typeface="Helvetica" pitchFamily="34" charset="0"/>
                <a:ea typeface="Helvetica" pitchFamily="34" charset="-122"/>
                <a:cs typeface="Helvetica" pitchFamily="34" charset="-120"/>
              </a:rPr>
              <a:t>Every four years, one tournament stops the world — and it means far more than the score.</a:t>
            </a:r>
            <a:endParaRPr lang="en-US" sz="1650" dirty="0"/>
          </a:p>
        </p:txBody>
      </p:sp>
      <p:sp>
        <p:nvSpPr>
          <p:cNvPr id="10" name="Text 8"/>
          <p:cNvSpPr/>
          <p:nvPr/>
        </p:nvSpPr>
        <p:spPr>
          <a:xfrm>
            <a:off x="1047750" y="3128010"/>
            <a:ext cx="8074247" cy="1278255"/>
          </a:xfrm>
          <a:prstGeom prst="rect">
            <a:avLst/>
          </a:prstGeom>
          <a:noFill/>
          <a:ln/>
        </p:spPr>
        <p:txBody>
          <a:bodyPr wrap="square" lIns="25400" tIns="25400" rIns="25400" bIns="25400" rtlCol="0" anchor="t">
            <a:normAutofit fontScale="92500" lnSpcReduction="20000"/>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Every four years, something remarkable happens. For one month, people who have never kicked a ball gather around screens in homes, cafés, and public squares, united by a single </a:t>
            </a:r>
            <a:r>
              <a:rPr lang="en-US" sz="1650" b="1" dirty="0">
                <a:solidFill>
                  <a:srgbClr val="1A2A5E"/>
                </a:solidFill>
                <a:latin typeface="Helvetica" pitchFamily="34" charset="0"/>
                <a:ea typeface="Helvetica" pitchFamily="34" charset="-122"/>
                <a:cs typeface="Helvetica" pitchFamily="34" charset="-120"/>
              </a:rPr>
              <a:t>tournament </a:t>
            </a:r>
            <a:r>
              <a:rPr lang="en-US" sz="1650" dirty="0">
                <a:solidFill>
                  <a:srgbClr val="222222"/>
                </a:solidFill>
                <a:latin typeface="Helvetica" pitchFamily="34" charset="0"/>
                <a:ea typeface="Helvetica" pitchFamily="34" charset="-122"/>
                <a:cs typeface="Helvetica" pitchFamily="34" charset="-120"/>
              </a:rPr>
              <a:t>. Strangers hug after a goal; entire nations hold their breath together. The World Cup is football, but it is also something much larger.</a:t>
            </a:r>
            <a:endParaRPr lang="en-US" sz="1650" dirty="0"/>
          </a:p>
        </p:txBody>
      </p:sp>
      <p:sp>
        <p:nvSpPr>
          <p:cNvPr id="11" name="Text 9"/>
          <p:cNvSpPr/>
          <p:nvPr/>
        </p:nvSpPr>
        <p:spPr>
          <a:xfrm>
            <a:off x="1093470" y="5086589"/>
            <a:ext cx="8074247" cy="1588294"/>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No other event draws an audience like it. Around half the planet watches some part of the competition, and more than a billion people may see a single final. Part of the appeal is the sheer </a:t>
            </a:r>
            <a:r>
              <a:rPr lang="en-US" sz="1650" b="1" dirty="0">
                <a:solidFill>
                  <a:srgbClr val="1A2A5E"/>
                </a:solidFill>
                <a:latin typeface="Helvetica" pitchFamily="34" charset="0"/>
                <a:ea typeface="Helvetica" pitchFamily="34" charset="-122"/>
                <a:cs typeface="Helvetica" pitchFamily="34" charset="-120"/>
              </a:rPr>
              <a:t>spectacle </a:t>
            </a:r>
            <a:r>
              <a:rPr lang="en-US" sz="1650" dirty="0">
                <a:solidFill>
                  <a:srgbClr val="222222"/>
                </a:solidFill>
                <a:latin typeface="Helvetica" pitchFamily="34" charset="0"/>
                <a:ea typeface="Helvetica" pitchFamily="34" charset="-122"/>
                <a:cs typeface="Helvetica" pitchFamily="34" charset="-120"/>
              </a:rPr>
              <a:t>— the color, the noise, the drama of a penalty shoot-out. But it is also the </a:t>
            </a:r>
            <a:r>
              <a:rPr lang="en-US" sz="1650" b="1" dirty="0">
                <a:solidFill>
                  <a:srgbClr val="1A2A5E"/>
                </a:solidFill>
                <a:latin typeface="Helvetica" pitchFamily="34" charset="0"/>
                <a:ea typeface="Helvetica" pitchFamily="34" charset="-122"/>
                <a:cs typeface="Helvetica" pitchFamily="34" charset="-120"/>
              </a:rPr>
              <a:t>rivalry </a:t>
            </a:r>
            <a:r>
              <a:rPr lang="en-US" sz="1650" dirty="0">
                <a:solidFill>
                  <a:srgbClr val="222222"/>
                </a:solidFill>
                <a:latin typeface="Helvetica" pitchFamily="34" charset="0"/>
                <a:ea typeface="Helvetica" pitchFamily="34" charset="-122"/>
                <a:cs typeface="Helvetica" pitchFamily="34" charset="-120"/>
              </a:rPr>
              <a:t>between nations that, for ninety minutes, matters more than almost anything else.</a:t>
            </a:r>
            <a:endParaRPr lang="en-US" sz="1650" dirty="0"/>
          </a:p>
        </p:txBody>
      </p:sp>
      <p:sp>
        <p:nvSpPr>
          <p:cNvPr id="12" name="Text 10"/>
          <p:cNvSpPr/>
          <p:nvPr/>
        </p:nvSpPr>
        <p:spPr>
          <a:xfrm>
            <a:off x="9401175" y="3128010"/>
            <a:ext cx="8074247" cy="1588294"/>
          </a:xfrm>
          <a:prstGeom prst="rect">
            <a:avLst/>
          </a:prstGeom>
          <a:noFill/>
          <a:ln/>
        </p:spPr>
        <p:txBody>
          <a:bodyPr wrap="square" lIns="25400" tIns="25400" rIns="25400" bIns="25400" rtlCol="0" anchor="t">
            <a:normAutofit fontScale="92500"/>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Hosting the World Cup is a huge undertaking. Countries spend billions of dollars building stadiums, hotels, and transport, hoping the world’s attention will boost tourism and pride. Yet the results are mixed. Some new stadiums are used for years; others sit empty once the crowds go home. The </a:t>
            </a:r>
            <a:r>
              <a:rPr lang="en-US" sz="1650" b="1" dirty="0">
                <a:solidFill>
                  <a:srgbClr val="1A2A5E"/>
                </a:solidFill>
                <a:latin typeface="Helvetica" pitchFamily="34" charset="0"/>
                <a:ea typeface="Helvetica" pitchFamily="34" charset="-122"/>
                <a:cs typeface="Helvetica" pitchFamily="34" charset="-120"/>
              </a:rPr>
              <a:t>legacy </a:t>
            </a:r>
            <a:r>
              <a:rPr lang="en-US" sz="1650" dirty="0">
                <a:solidFill>
                  <a:srgbClr val="222222"/>
                </a:solidFill>
                <a:latin typeface="Helvetica" pitchFamily="34" charset="0"/>
                <a:ea typeface="Helvetica" pitchFamily="34" charset="-122"/>
                <a:cs typeface="Helvetica" pitchFamily="34" charset="-120"/>
              </a:rPr>
              <a:t>of hosting can be a gift or a costly burden.</a:t>
            </a:r>
            <a:endParaRPr lang="en-US" sz="1650" dirty="0"/>
          </a:p>
        </p:txBody>
      </p:sp>
      <p:sp>
        <p:nvSpPr>
          <p:cNvPr id="13" name="Text 11"/>
          <p:cNvSpPr/>
          <p:nvPr/>
        </p:nvSpPr>
        <p:spPr>
          <a:xfrm>
            <a:off x="9401174" y="5097458"/>
            <a:ext cx="8074247" cy="1278255"/>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Critics argue the tournament has become too commercial, and that the cost of </a:t>
            </a:r>
            <a:r>
              <a:rPr lang="en-US" sz="1650" b="1" dirty="0">
                <a:solidFill>
                  <a:srgbClr val="1A2A5E"/>
                </a:solidFill>
                <a:latin typeface="Helvetica" pitchFamily="34" charset="0"/>
                <a:ea typeface="Helvetica" pitchFamily="34" charset="-122"/>
                <a:cs typeface="Helvetica" pitchFamily="34" charset="-120"/>
              </a:rPr>
              <a:t>hosting </a:t>
            </a:r>
            <a:r>
              <a:rPr lang="en-US" sz="1650" dirty="0">
                <a:solidFill>
                  <a:srgbClr val="222222"/>
                </a:solidFill>
                <a:latin typeface="Helvetica" pitchFamily="34" charset="0"/>
                <a:ea typeface="Helvetica" pitchFamily="34" charset="-122"/>
                <a:cs typeface="Helvetica" pitchFamily="34" charset="-120"/>
              </a:rPr>
              <a:t>often falls on ordinary people. Supporters reply that few things unite the world so powerfully — that for a few weeks, borders seem to matter a little less. Whatever the truth, billions keep watching.</a:t>
            </a:r>
            <a:endParaRPr lang="en-US" sz="1650" dirty="0"/>
          </a:p>
        </p:txBody>
      </p:sp>
      <p:sp>
        <p:nvSpPr>
          <p:cNvPr id="14" name="Shape 12"/>
          <p:cNvSpPr/>
          <p:nvPr/>
        </p:nvSpPr>
        <p:spPr>
          <a:xfrm>
            <a:off x="1047750" y="7510626"/>
            <a:ext cx="45720" cy="842010"/>
          </a:xfrm>
          <a:prstGeom prst="rect">
            <a:avLst/>
          </a:prstGeom>
          <a:solidFill>
            <a:srgbClr val="D9B877"/>
          </a:solidFill>
          <a:ln/>
        </p:spPr>
        <p:txBody>
          <a:bodyPr/>
          <a:lstStyle/>
          <a:p>
            <a:endParaRPr lang="en-US"/>
          </a:p>
        </p:txBody>
      </p:sp>
      <p:sp>
        <p:nvSpPr>
          <p:cNvPr id="15" name="Text 13"/>
          <p:cNvSpPr/>
          <p:nvPr/>
        </p:nvSpPr>
        <p:spPr>
          <a:xfrm>
            <a:off x="1360170" y="7510626"/>
            <a:ext cx="13422630" cy="880110"/>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550" b="1" i="1" dirty="0">
                <a:solidFill>
                  <a:srgbClr val="1A2A5E"/>
                </a:solidFill>
                <a:latin typeface="Georgia" pitchFamily="34" charset="0"/>
                <a:ea typeface="Georgia" pitchFamily="34" charset="-122"/>
                <a:cs typeface="Georgia" pitchFamily="34" charset="-120"/>
              </a:rPr>
              <a:t>For one month every four years, the whole world seems to watch the same thing. Why does that still matter?</a:t>
            </a:r>
            <a:endParaRPr lang="en-US" sz="2550" dirty="0"/>
          </a:p>
        </p:txBody>
      </p:sp>
      <p:sp>
        <p:nvSpPr>
          <p:cNvPr id="16" name="Text 14"/>
          <p:cNvSpPr/>
          <p:nvPr/>
        </p:nvSpPr>
        <p:spPr>
          <a:xfrm>
            <a:off x="1047750" y="952500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pic>
        <p:nvPicPr>
          <p:cNvPr id="17" name="issue005-audio">
            <a:hlinkClick r:id="" action="ppaction://media"/>
            <a:extLst>
              <a:ext uri="{FF2B5EF4-FFF2-40B4-BE49-F238E27FC236}">
                <a16:creationId xmlns:a16="http://schemas.microsoft.com/office/drawing/2014/main" id="{5791E859-2711-061A-51D5-52C48B32C9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44350" y="1558688"/>
            <a:ext cx="487363"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50495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COMPREHENSION</a:t>
            </a:r>
            <a:endParaRPr lang="en-US" sz="1500" dirty="0"/>
          </a:p>
        </p:txBody>
      </p:sp>
      <p:sp>
        <p:nvSpPr>
          <p:cNvPr id="6" name="Text 4"/>
          <p:cNvSpPr/>
          <p:nvPr/>
        </p:nvSpPr>
        <p:spPr>
          <a:xfrm>
            <a:off x="1047750" y="1821180"/>
            <a:ext cx="17811750" cy="624840"/>
          </a:xfrm>
          <a:prstGeom prst="rect">
            <a:avLst/>
          </a:prstGeom>
          <a:noFill/>
          <a:ln/>
        </p:spPr>
        <p:txBody>
          <a:bodyPr wrap="square" lIns="25400" tIns="25400" rIns="25400" bIns="25400" rtlCol="0" anchor="t">
            <a:normAutofit lnSpcReduction="10000"/>
          </a:bodyPr>
          <a:lstStyle/>
          <a:p>
            <a:pPr marL="0" indent="0" algn="l">
              <a:buNone/>
            </a:pPr>
            <a:r>
              <a:rPr lang="en-US" sz="4050" b="1" dirty="0">
                <a:solidFill>
                  <a:srgbClr val="1A2A5E"/>
                </a:solidFill>
                <a:latin typeface="Georgia" pitchFamily="34" charset="0"/>
                <a:ea typeface="Georgia" pitchFamily="34" charset="-122"/>
                <a:cs typeface="Georgia" pitchFamily="34" charset="-120"/>
              </a:rPr>
              <a:t>True or False?</a:t>
            </a:r>
            <a:endParaRPr lang="en-US" sz="4050" dirty="0"/>
          </a:p>
        </p:txBody>
      </p:sp>
      <p:sp>
        <p:nvSpPr>
          <p:cNvPr id="7" name="Shape 5"/>
          <p:cNvSpPr/>
          <p:nvPr/>
        </p:nvSpPr>
        <p:spPr>
          <a:xfrm>
            <a:off x="1047750" y="3402330"/>
            <a:ext cx="14763750" cy="9525"/>
          </a:xfrm>
          <a:prstGeom prst="rect">
            <a:avLst/>
          </a:prstGeom>
          <a:solidFill>
            <a:srgbClr val="E3E1DB"/>
          </a:solidFill>
          <a:ln/>
        </p:spPr>
        <p:txBody>
          <a:bodyPr/>
          <a:lstStyle/>
          <a:p>
            <a:endParaRPr lang="en-US"/>
          </a:p>
        </p:txBody>
      </p:sp>
      <p:sp>
        <p:nvSpPr>
          <p:cNvPr id="8" name="Text 6"/>
          <p:cNvSpPr/>
          <p:nvPr/>
        </p:nvSpPr>
        <p:spPr>
          <a:xfrm>
            <a:off x="1047750" y="284607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1</a:t>
            </a:r>
            <a:endParaRPr lang="en-US" sz="2550" dirty="0"/>
          </a:p>
        </p:txBody>
      </p:sp>
      <p:sp>
        <p:nvSpPr>
          <p:cNvPr id="9" name="Text 7"/>
          <p:cNvSpPr/>
          <p:nvPr/>
        </p:nvSpPr>
        <p:spPr>
          <a:xfrm>
            <a:off x="1676400" y="286893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About half the planet watches some part of the World Cup.</a:t>
            </a:r>
            <a:endParaRPr lang="en-US" sz="2175" dirty="0"/>
          </a:p>
        </p:txBody>
      </p:sp>
      <p:sp>
        <p:nvSpPr>
          <p:cNvPr id="10" name="Text 8"/>
          <p:cNvSpPr/>
          <p:nvPr/>
        </p:nvSpPr>
        <p:spPr>
          <a:xfrm>
            <a:off x="14997469" y="285369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1" name="Shape 9"/>
          <p:cNvSpPr/>
          <p:nvPr/>
        </p:nvSpPr>
        <p:spPr>
          <a:xfrm>
            <a:off x="1047750" y="4175760"/>
            <a:ext cx="14763750" cy="9525"/>
          </a:xfrm>
          <a:prstGeom prst="rect">
            <a:avLst/>
          </a:prstGeom>
          <a:solidFill>
            <a:srgbClr val="E3E1DB"/>
          </a:solidFill>
          <a:ln/>
        </p:spPr>
        <p:txBody>
          <a:bodyPr/>
          <a:lstStyle/>
          <a:p>
            <a:endParaRPr lang="en-US"/>
          </a:p>
        </p:txBody>
      </p:sp>
      <p:sp>
        <p:nvSpPr>
          <p:cNvPr id="12" name="Text 10"/>
          <p:cNvSpPr/>
          <p:nvPr/>
        </p:nvSpPr>
        <p:spPr>
          <a:xfrm>
            <a:off x="1047750" y="361950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2</a:t>
            </a:r>
            <a:endParaRPr lang="en-US" sz="2550" dirty="0"/>
          </a:p>
        </p:txBody>
      </p:sp>
      <p:sp>
        <p:nvSpPr>
          <p:cNvPr id="13" name="Text 11"/>
          <p:cNvSpPr/>
          <p:nvPr/>
        </p:nvSpPr>
        <p:spPr>
          <a:xfrm>
            <a:off x="1676400" y="364236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Every new World Cup stadium is used for many years afterwards.</a:t>
            </a:r>
            <a:endParaRPr lang="en-US" sz="2175" dirty="0"/>
          </a:p>
        </p:txBody>
      </p:sp>
      <p:sp>
        <p:nvSpPr>
          <p:cNvPr id="14" name="Text 12"/>
          <p:cNvSpPr/>
          <p:nvPr/>
        </p:nvSpPr>
        <p:spPr>
          <a:xfrm>
            <a:off x="14997469" y="362712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5" name="Shape 13"/>
          <p:cNvSpPr/>
          <p:nvPr/>
        </p:nvSpPr>
        <p:spPr>
          <a:xfrm>
            <a:off x="1047750" y="4949190"/>
            <a:ext cx="14763750" cy="9525"/>
          </a:xfrm>
          <a:prstGeom prst="rect">
            <a:avLst/>
          </a:prstGeom>
          <a:solidFill>
            <a:srgbClr val="E3E1DB"/>
          </a:solidFill>
          <a:ln/>
        </p:spPr>
        <p:txBody>
          <a:bodyPr/>
          <a:lstStyle/>
          <a:p>
            <a:endParaRPr lang="en-US"/>
          </a:p>
        </p:txBody>
      </p:sp>
      <p:sp>
        <p:nvSpPr>
          <p:cNvPr id="16" name="Text 14"/>
          <p:cNvSpPr/>
          <p:nvPr/>
        </p:nvSpPr>
        <p:spPr>
          <a:xfrm>
            <a:off x="1047750" y="439293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3</a:t>
            </a:r>
            <a:endParaRPr lang="en-US" sz="2550" dirty="0"/>
          </a:p>
        </p:txBody>
      </p:sp>
      <p:sp>
        <p:nvSpPr>
          <p:cNvPr id="17" name="Text 15"/>
          <p:cNvSpPr/>
          <p:nvPr/>
        </p:nvSpPr>
        <p:spPr>
          <a:xfrm>
            <a:off x="1676400" y="441579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Hosting the World Cup costs billions of dollars.</a:t>
            </a:r>
            <a:endParaRPr lang="en-US" sz="2175" dirty="0"/>
          </a:p>
        </p:txBody>
      </p:sp>
      <p:sp>
        <p:nvSpPr>
          <p:cNvPr id="18" name="Text 16"/>
          <p:cNvSpPr/>
          <p:nvPr/>
        </p:nvSpPr>
        <p:spPr>
          <a:xfrm>
            <a:off x="14997469" y="440055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9" name="Shape 17"/>
          <p:cNvSpPr/>
          <p:nvPr/>
        </p:nvSpPr>
        <p:spPr>
          <a:xfrm>
            <a:off x="1047750" y="5722620"/>
            <a:ext cx="14763750" cy="9525"/>
          </a:xfrm>
          <a:prstGeom prst="rect">
            <a:avLst/>
          </a:prstGeom>
          <a:solidFill>
            <a:srgbClr val="E3E1DB"/>
          </a:solidFill>
          <a:ln/>
        </p:spPr>
        <p:txBody>
          <a:bodyPr/>
          <a:lstStyle/>
          <a:p>
            <a:endParaRPr lang="en-US"/>
          </a:p>
        </p:txBody>
      </p:sp>
      <p:sp>
        <p:nvSpPr>
          <p:cNvPr id="20" name="Text 18"/>
          <p:cNvSpPr/>
          <p:nvPr/>
        </p:nvSpPr>
        <p:spPr>
          <a:xfrm>
            <a:off x="1047750" y="516636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4</a:t>
            </a:r>
            <a:endParaRPr lang="en-US" sz="2550" dirty="0"/>
          </a:p>
        </p:txBody>
      </p:sp>
      <p:sp>
        <p:nvSpPr>
          <p:cNvPr id="21" name="Text 19"/>
          <p:cNvSpPr/>
          <p:nvPr/>
        </p:nvSpPr>
        <p:spPr>
          <a:xfrm>
            <a:off x="1676400" y="518922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Some critics say the tournament has become too commercial.</a:t>
            </a:r>
            <a:endParaRPr lang="en-US" sz="2175" dirty="0"/>
          </a:p>
        </p:txBody>
      </p:sp>
      <p:sp>
        <p:nvSpPr>
          <p:cNvPr id="22" name="Text 20"/>
          <p:cNvSpPr/>
          <p:nvPr/>
        </p:nvSpPr>
        <p:spPr>
          <a:xfrm>
            <a:off x="14997469" y="517398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23" name="Text 21"/>
          <p:cNvSpPr/>
          <p:nvPr/>
        </p:nvSpPr>
        <p:spPr>
          <a:xfrm>
            <a:off x="1047750" y="593979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5</a:t>
            </a:r>
            <a:endParaRPr lang="en-US" sz="2550" dirty="0"/>
          </a:p>
        </p:txBody>
      </p:sp>
      <p:sp>
        <p:nvSpPr>
          <p:cNvPr id="24" name="Text 22"/>
          <p:cNvSpPr/>
          <p:nvPr/>
        </p:nvSpPr>
        <p:spPr>
          <a:xfrm>
            <a:off x="1676400" y="596265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The article says the World Cup is only about football.</a:t>
            </a:r>
            <a:endParaRPr lang="en-US" sz="2175" dirty="0"/>
          </a:p>
        </p:txBody>
      </p:sp>
      <p:sp>
        <p:nvSpPr>
          <p:cNvPr id="25" name="Text 23"/>
          <p:cNvSpPr/>
          <p:nvPr/>
        </p:nvSpPr>
        <p:spPr>
          <a:xfrm>
            <a:off x="14997469" y="594741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26" name="Text 24"/>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319528" y="701040"/>
            <a:ext cx="3212795"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005 · THE WORLD CUP</a:t>
            </a:r>
            <a:endParaRPr lang="en-US" sz="1200" dirty="0"/>
          </a:p>
        </p:txBody>
      </p:sp>
      <p:sp>
        <p:nvSpPr>
          <p:cNvPr id="5" name="Text 3"/>
          <p:cNvSpPr/>
          <p:nvPr/>
        </p:nvSpPr>
        <p:spPr>
          <a:xfrm>
            <a:off x="1047750" y="1638300"/>
            <a:ext cx="2419386"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COMPREHENSION</a:t>
            </a:r>
            <a:endParaRPr lang="en-US" sz="1500" dirty="0"/>
          </a:p>
        </p:txBody>
      </p:sp>
      <p:sp>
        <p:nvSpPr>
          <p:cNvPr id="6" name="Shape 4"/>
          <p:cNvSpPr/>
          <p:nvPr/>
        </p:nvSpPr>
        <p:spPr>
          <a:xfrm>
            <a:off x="3456742" y="1543050"/>
            <a:ext cx="1601272" cy="388620"/>
          </a:xfrm>
          <a:prstGeom prst="rect">
            <a:avLst/>
          </a:prstGeom>
          <a:solidFill>
            <a:srgbClr val="1A2A5E"/>
          </a:solidFill>
          <a:ln/>
        </p:spPr>
        <p:txBody>
          <a:bodyPr/>
          <a:lstStyle/>
          <a:p>
            <a:endParaRPr lang="en-US"/>
          </a:p>
        </p:txBody>
      </p:sp>
      <p:sp>
        <p:nvSpPr>
          <p:cNvPr id="7" name="Text 5"/>
          <p:cNvSpPr/>
          <p:nvPr/>
        </p:nvSpPr>
        <p:spPr>
          <a:xfrm>
            <a:off x="3628192" y="1600200"/>
            <a:ext cx="1334572"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ANSWERS</a:t>
            </a:r>
            <a:endParaRPr lang="en-US" sz="1500" dirty="0"/>
          </a:p>
        </p:txBody>
      </p:sp>
      <p:sp>
        <p:nvSpPr>
          <p:cNvPr id="8" name="Text 6"/>
          <p:cNvSpPr/>
          <p:nvPr/>
        </p:nvSpPr>
        <p:spPr>
          <a:xfrm>
            <a:off x="1047750" y="2065020"/>
            <a:ext cx="17811750" cy="601980"/>
          </a:xfrm>
          <a:prstGeom prst="rect">
            <a:avLst/>
          </a:prstGeom>
          <a:noFill/>
          <a:ln/>
        </p:spPr>
        <p:txBody>
          <a:bodyPr wrap="square" lIns="25400" tIns="25400" rIns="25400" bIns="25400" rtlCol="0" anchor="t">
            <a:normAutofit lnSpcReduction="10000"/>
          </a:bodyPr>
          <a:lstStyle/>
          <a:p>
            <a:pPr marL="0" indent="0" algn="l">
              <a:buNone/>
            </a:pPr>
            <a:r>
              <a:rPr lang="en-US" sz="3900" b="1" dirty="0">
                <a:solidFill>
                  <a:srgbClr val="1A2A5E"/>
                </a:solidFill>
                <a:latin typeface="Georgia" pitchFamily="34" charset="0"/>
                <a:ea typeface="Georgia" pitchFamily="34" charset="-122"/>
                <a:cs typeface="Georgia" pitchFamily="34" charset="-120"/>
              </a:rPr>
              <a:t>True or False?</a:t>
            </a:r>
            <a:endParaRPr lang="en-US" sz="3900" dirty="0"/>
          </a:p>
        </p:txBody>
      </p:sp>
      <p:sp>
        <p:nvSpPr>
          <p:cNvPr id="9" name="Text 7"/>
          <p:cNvSpPr/>
          <p:nvPr/>
        </p:nvSpPr>
        <p:spPr>
          <a:xfrm>
            <a:off x="1047750" y="302514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1</a:t>
            </a:r>
            <a:endParaRPr lang="en-US" sz="2250" dirty="0"/>
          </a:p>
        </p:txBody>
      </p:sp>
      <p:sp>
        <p:nvSpPr>
          <p:cNvPr id="10" name="Text 8"/>
          <p:cNvSpPr/>
          <p:nvPr/>
        </p:nvSpPr>
        <p:spPr>
          <a:xfrm>
            <a:off x="1676400" y="300990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11" name="Text 9"/>
          <p:cNvSpPr/>
          <p:nvPr/>
        </p:nvSpPr>
        <p:spPr>
          <a:xfrm>
            <a:off x="2952750" y="304419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About half the planet watches some part of the World Cup.</a:t>
            </a:r>
            <a:endParaRPr lang="en-US" sz="1950" dirty="0"/>
          </a:p>
        </p:txBody>
      </p:sp>
      <p:sp>
        <p:nvSpPr>
          <p:cNvPr id="12" name="Text 10"/>
          <p:cNvSpPr/>
          <p:nvPr/>
        </p:nvSpPr>
        <p:spPr>
          <a:xfrm>
            <a:off x="1047750" y="354711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2</a:t>
            </a:r>
            <a:endParaRPr lang="en-US" sz="2250" dirty="0"/>
          </a:p>
        </p:txBody>
      </p:sp>
      <p:sp>
        <p:nvSpPr>
          <p:cNvPr id="13" name="Text 11"/>
          <p:cNvSpPr/>
          <p:nvPr/>
        </p:nvSpPr>
        <p:spPr>
          <a:xfrm>
            <a:off x="1676400" y="353187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B0392F"/>
                </a:solidFill>
                <a:latin typeface="Helvetica" pitchFamily="34" charset="0"/>
                <a:ea typeface="Helvetica" pitchFamily="34" charset="-122"/>
                <a:cs typeface="Helvetica" pitchFamily="34" charset="-120"/>
              </a:rPr>
              <a:t>FALSE</a:t>
            </a:r>
            <a:endParaRPr lang="en-US" sz="1950" dirty="0"/>
          </a:p>
        </p:txBody>
      </p:sp>
      <p:sp>
        <p:nvSpPr>
          <p:cNvPr id="14" name="Text 12"/>
          <p:cNvSpPr/>
          <p:nvPr/>
        </p:nvSpPr>
        <p:spPr>
          <a:xfrm>
            <a:off x="2952750" y="356616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Every new World Cup stadium is used for many years afterwards. </a:t>
            </a:r>
            <a:r>
              <a:rPr lang="en-US" sz="1950" i="1" dirty="0">
                <a:solidFill>
                  <a:srgbClr val="888888"/>
                </a:solidFill>
                <a:latin typeface="Helvetica" pitchFamily="34" charset="0"/>
                <a:ea typeface="Helvetica" pitchFamily="34" charset="-122"/>
                <a:cs typeface="Helvetica" pitchFamily="34" charset="-120"/>
              </a:rPr>
              <a:t>— some sit empty.</a:t>
            </a:r>
            <a:endParaRPr lang="en-US" sz="1950" dirty="0"/>
          </a:p>
        </p:txBody>
      </p:sp>
      <p:sp>
        <p:nvSpPr>
          <p:cNvPr id="15" name="Text 13"/>
          <p:cNvSpPr/>
          <p:nvPr/>
        </p:nvSpPr>
        <p:spPr>
          <a:xfrm>
            <a:off x="1047750" y="406908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3</a:t>
            </a:r>
            <a:endParaRPr lang="en-US" sz="2250" dirty="0"/>
          </a:p>
        </p:txBody>
      </p:sp>
      <p:sp>
        <p:nvSpPr>
          <p:cNvPr id="16" name="Text 14"/>
          <p:cNvSpPr/>
          <p:nvPr/>
        </p:nvSpPr>
        <p:spPr>
          <a:xfrm>
            <a:off x="1676400" y="405384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17" name="Text 15"/>
          <p:cNvSpPr/>
          <p:nvPr/>
        </p:nvSpPr>
        <p:spPr>
          <a:xfrm>
            <a:off x="2952750" y="408813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Hosting the World Cup costs billions of dollars.</a:t>
            </a:r>
            <a:endParaRPr lang="en-US" sz="1950" dirty="0"/>
          </a:p>
        </p:txBody>
      </p:sp>
      <p:sp>
        <p:nvSpPr>
          <p:cNvPr id="18" name="Text 16"/>
          <p:cNvSpPr/>
          <p:nvPr/>
        </p:nvSpPr>
        <p:spPr>
          <a:xfrm>
            <a:off x="1047750" y="459105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4</a:t>
            </a:r>
            <a:endParaRPr lang="en-US" sz="2250" dirty="0"/>
          </a:p>
        </p:txBody>
      </p:sp>
      <p:sp>
        <p:nvSpPr>
          <p:cNvPr id="19" name="Text 17"/>
          <p:cNvSpPr/>
          <p:nvPr/>
        </p:nvSpPr>
        <p:spPr>
          <a:xfrm>
            <a:off x="1676400" y="457581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20" name="Text 18"/>
          <p:cNvSpPr/>
          <p:nvPr/>
        </p:nvSpPr>
        <p:spPr>
          <a:xfrm>
            <a:off x="2952750" y="461010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Some critics say the tournament has become too commercial.</a:t>
            </a:r>
            <a:endParaRPr lang="en-US" sz="1950" dirty="0"/>
          </a:p>
        </p:txBody>
      </p:sp>
      <p:sp>
        <p:nvSpPr>
          <p:cNvPr id="21" name="Text 19"/>
          <p:cNvSpPr/>
          <p:nvPr/>
        </p:nvSpPr>
        <p:spPr>
          <a:xfrm>
            <a:off x="1047750" y="511302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5</a:t>
            </a:r>
            <a:endParaRPr lang="en-US" sz="2250" dirty="0"/>
          </a:p>
        </p:txBody>
      </p:sp>
      <p:sp>
        <p:nvSpPr>
          <p:cNvPr id="22" name="Text 20"/>
          <p:cNvSpPr/>
          <p:nvPr/>
        </p:nvSpPr>
        <p:spPr>
          <a:xfrm>
            <a:off x="1676400" y="509778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B0392F"/>
                </a:solidFill>
                <a:latin typeface="Helvetica" pitchFamily="34" charset="0"/>
                <a:ea typeface="Helvetica" pitchFamily="34" charset="-122"/>
                <a:cs typeface="Helvetica" pitchFamily="34" charset="-120"/>
              </a:rPr>
              <a:t>FALSE</a:t>
            </a:r>
            <a:endParaRPr lang="en-US" sz="1950" dirty="0"/>
          </a:p>
        </p:txBody>
      </p:sp>
      <p:sp>
        <p:nvSpPr>
          <p:cNvPr id="23" name="Text 21"/>
          <p:cNvSpPr/>
          <p:nvPr/>
        </p:nvSpPr>
        <p:spPr>
          <a:xfrm>
            <a:off x="2952750" y="513207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The article says the World Cup is only about football. </a:t>
            </a:r>
            <a:r>
              <a:rPr lang="en-US" sz="1950" i="1" dirty="0">
                <a:solidFill>
                  <a:srgbClr val="888888"/>
                </a:solidFill>
                <a:latin typeface="Helvetica" pitchFamily="34" charset="0"/>
                <a:ea typeface="Helvetica" pitchFamily="34" charset="-122"/>
                <a:cs typeface="Helvetica" pitchFamily="34" charset="-120"/>
              </a:rPr>
              <a:t>— it is much larger.</a:t>
            </a:r>
            <a:endParaRPr lang="en-US" sz="1950" dirty="0"/>
          </a:p>
        </p:txBody>
      </p:sp>
      <p:sp>
        <p:nvSpPr>
          <p:cNvPr id="24" name="Text 22"/>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1905</Words>
  <Application>Microsoft Office PowerPoint</Application>
  <PresentationFormat>Custom</PresentationFormat>
  <Paragraphs>255</Paragraphs>
  <Slides>16</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Georgia</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Wil Williams</cp:lastModifiedBy>
  <cp:revision>4</cp:revision>
  <dcterms:created xsi:type="dcterms:W3CDTF">2026-07-06T03:20:11Z</dcterms:created>
  <dcterms:modified xsi:type="dcterms:W3CDTF">2026-07-10T09:16:15Z</dcterms:modified>
</cp:coreProperties>
</file>