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6" d="100"/>
          <a:sy n="56" d="100"/>
        </p:scale>
        <p:origin x="61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323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005 of Perspective, a Special Edition of the advanced series. Topic: The World Cup. Aim: read for implication, test a principle against hard cases, and defend a position under challenge.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60–75 minutes. Warm-up, five expressions, article + audio, an inference check, then critical thinking, discussion, a defended proposal and a written argument.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discuss both questions for 4–5 minutes. Push on question 2: ask students to name the exact point where support becomes nationalism.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subtitle. Students list what the World Cup means beyond football: money, pride, politics. Return to the list after reading: the article adds costs and controversies most fans never see.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expression (1–5) to its meaning (A–E). All five appear in the article; ask students to use the context to confirm each match, not just memory. Answers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Then ask for a fresh example of each from sport, work or the news: a project that became a white elephant, a decision that came under scrutiny.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read the full article, or follow the audio. Set a purpose: what does the writer accept, and what does the writer doubt? Point out ‘hard to dismiss’ and ‘applied selectively’ in paragraph 2, and the turn in paragraph 4: the unity is real. End on the pull-quote question.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Inference check. Several answers are implied rather than stated, so students must point to the words that justify their choice. Answers and evidence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with evidence. Pattern: T, T, F, F, T. On 1, ‘hard to dismiss’ signals the writer takes the charge seriously. On 2, democratic hosts with controversies of their own rarely face the same criticism, so others face more.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Don’t accept ‘it depends’ without asking: on what? Encourage: ‘That rests on the assumption that…’, ‘I’d concede that…, but…’, ‘The flaw in that argument 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Principle-testing task. Pairs. Read the principle aloud, then each case. For each, pairs decide whether the principle gives a clear answer, then whether they would accept what happens. Complete the YOUR VERDICT line and all three DISCUSS questions. About twelve minutes. Push pairs to notice that both acting and not acting can be political.</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changing the form where needed. Then have them say each line aloud and extend it with a reason. Answers next slide.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Check form: 2 needs the past tense “rallied behind”; 4 needs the past tense “came under scrutiny.” Ask students to reuse two of the expressions in the discussion that follows.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get ~8 minutes to agree on one condition and prepare. Each presents for two minutes; a second group, speaking as a rejected bidder, rebuts for one minute; the first group answers. Keep the debate on principles, not particular countries. Judge on how well the answer meets the objection.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as in-class writing or homework. 200–250 words. The opposing view must be stated fairly before it is answered. A model answer is in the Teacher Guide (Page 3).</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006 continues the advanced series. Reminder: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4986730" y="1047750"/>
            <a:ext cx="2063020" cy="220980"/>
          </a:xfrm>
          <a:prstGeom prst="rect">
            <a:avLst/>
          </a:prstGeom>
          <a:noFill/>
          <a:ln/>
        </p:spPr>
        <p:txBody>
          <a:bodyPr wrap="square" lIns="25400" tIns="25400" rIns="25400" bIns="25400" rtlCol="0" anchor="t">
            <a:normAutofit/>
          </a:bodyPr>
          <a:lstStyle/>
          <a:p>
            <a:pPr marL="0" indent="0" algn="r">
              <a:buNone/>
            </a:pPr>
            <a:r>
              <a:rPr lang="en-US" sz="1050" b="1" kern="0" spc="300" dirty="0">
                <a:solidFill>
                  <a:srgbClr val="D9B877"/>
                </a:solidFill>
                <a:latin typeface="Helvetica" pitchFamily="34" charset="0"/>
                <a:ea typeface="Helvetica" pitchFamily="34" charset="-122"/>
                <a:cs typeface="Helvetica" pitchFamily="34" charset="-120"/>
              </a:rPr>
              <a:t>SPECIAL EDITION</a:t>
            </a:r>
            <a:endParaRPr lang="en-US" sz="1050" dirty="0"/>
          </a:p>
        </p:txBody>
      </p:sp>
      <p:sp>
        <p:nvSpPr>
          <p:cNvPr id="4" name="Text 2"/>
          <p:cNvSpPr/>
          <p:nvPr/>
        </p:nvSpPr>
        <p:spPr>
          <a:xfrm>
            <a:off x="14986730" y="1287780"/>
            <a:ext cx="2063020"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005</a:t>
            </a:r>
            <a:endParaRPr lang="en-US" sz="1500" dirty="0"/>
          </a:p>
        </p:txBody>
      </p:sp>
      <p:sp>
        <p:nvSpPr>
          <p:cNvPr id="5" name="Text 3"/>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6" name="Text 4"/>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The World Cup</a:t>
            </a:r>
            <a:endParaRPr lang="en-US" sz="11250" dirty="0"/>
          </a:p>
        </p:txBody>
      </p:sp>
      <p:sp>
        <p:nvSpPr>
          <p:cNvPr id="7" name="Text 5"/>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F1DFE3"/>
                </a:solidFill>
                <a:latin typeface="Helvetica" pitchFamily="34" charset="0"/>
                <a:ea typeface="Helvetica" pitchFamily="34" charset="-122"/>
                <a:cs typeface="Helvetica" pitchFamily="34" charset="-120"/>
              </a:rPr>
              <a:t>More than just football?</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451A2A"/>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520260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520260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Open the debate; learn five advanced expressions.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3177695"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3177695"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optional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446967"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446967"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Read for implication, then debate.</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228326"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451A2A"/>
                </a:solidFill>
                <a:latin typeface="Helvetica" pitchFamily="34" charset="0"/>
                <a:ea typeface="Helvetica" pitchFamily="34" charset="-122"/>
                <a:cs typeface="Helvetica" pitchFamily="34" charset="-120"/>
              </a:rPr>
              <a:t>Challenge &amp; defend</a:t>
            </a:r>
            <a:endParaRPr lang="en-US" sz="2250" dirty="0"/>
          </a:p>
        </p:txBody>
      </p:sp>
      <p:sp>
        <p:nvSpPr>
          <p:cNvPr id="18" name="Text 16"/>
          <p:cNvSpPr/>
          <p:nvPr/>
        </p:nvSpPr>
        <p:spPr>
          <a:xfrm>
            <a:off x="10200084" y="4358640"/>
            <a:ext cx="4228326"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Test a principle, defend a condition, write.</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60–75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451A2A"/>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12607427"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Think of a sporting moment you still remember. What made it matter beyond the result?</a:t>
            </a:r>
            <a:endParaRPr lang="en-US" sz="3000" dirty="0"/>
          </a:p>
        </p:txBody>
      </p:sp>
      <p:sp>
        <p:nvSpPr>
          <p:cNvPr id="9" name="Text 7"/>
          <p:cNvSpPr/>
          <p:nvPr/>
        </p:nvSpPr>
        <p:spPr>
          <a:xfrm>
            <a:off x="1047750" y="473583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3" y="4792980"/>
            <a:ext cx="12516310" cy="1066800"/>
          </a:xfrm>
          <a:prstGeom prst="rect">
            <a:avLst/>
          </a:prstGeom>
          <a:noFill/>
          <a:ln/>
        </p:spPr>
        <p:txBody>
          <a:bodyPr wrap="square" lIns="25400" tIns="25400" rIns="25400" bIns="25400" rtlCol="0" anchor="t">
            <a:normAutofit lnSpcReduction="10000"/>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Is cheering for your national team patriotism? When does it become something else?</a:t>
            </a:r>
            <a:endParaRPr lang="en-US" sz="3000" dirty="0"/>
          </a:p>
        </p:txBody>
      </p:sp>
      <p:sp>
        <p:nvSpPr>
          <p:cNvPr id="11"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451A2A"/>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451A2A"/>
                </a:solidFill>
                <a:latin typeface="Helvetica" pitchFamily="34" charset="0"/>
                <a:ea typeface="Helvetica" pitchFamily="34" charset="-122"/>
                <a:cs typeface="Helvetica" pitchFamily="34" charset="-120"/>
              </a:rPr>
              <a:t>“The World Cup.”</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subtitle asks: more than just football? What else might the tournament be about, and who might disagree?</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Fans celebrate as the World Cup trophy is lifted in front of a packed stadium.</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451A2A"/>
                </a:solidFill>
                <a:latin typeface="Georgia" pitchFamily="34" charset="0"/>
                <a:ea typeface="Georgia" pitchFamily="34" charset="-122"/>
                <a:cs typeface="Georgia" pitchFamily="34" charset="-120"/>
              </a:rPr>
              <a:t>Match the expressions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3558028"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 double-edged sword</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1881759"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rally behind</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260824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a white elephant</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329779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come under scrutiny</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3466481"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451A2A"/>
                </a:solidFill>
                <a:latin typeface="Helvetica" pitchFamily="34" charset="0"/>
                <a:ea typeface="Helvetica" pitchFamily="34" charset="-122"/>
                <a:cs typeface="Helvetica" pitchFamily="34" charset="-120"/>
              </a:rPr>
              <a:t>paper over the cracks</a:t>
            </a:r>
            <a:endParaRPr lang="en-US" sz="2400" dirty="0"/>
          </a:p>
        </p:txBody>
      </p:sp>
      <p:sp>
        <p:nvSpPr>
          <p:cNvPr id="17" name="Text 15"/>
          <p:cNvSpPr/>
          <p:nvPr/>
        </p:nvSpPr>
        <p:spPr>
          <a:xfrm>
            <a:off x="9477375"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9953625" y="2827020"/>
            <a:ext cx="3018961"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be examined critically</a:t>
            </a:r>
            <a:endParaRPr lang="en-US" sz="2025" dirty="0"/>
          </a:p>
        </p:txBody>
      </p:sp>
      <p:sp>
        <p:nvSpPr>
          <p:cNvPr id="19" name="Text 17"/>
          <p:cNvSpPr/>
          <p:nvPr/>
        </p:nvSpPr>
        <p:spPr>
          <a:xfrm>
            <a:off x="9477375"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9953625" y="3384232"/>
            <a:ext cx="2563451"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unite in support of</a:t>
            </a:r>
            <a:endParaRPr lang="en-US" sz="2025" dirty="0"/>
          </a:p>
        </p:txBody>
      </p:sp>
      <p:sp>
        <p:nvSpPr>
          <p:cNvPr id="21" name="Text 19"/>
          <p:cNvSpPr/>
          <p:nvPr/>
        </p:nvSpPr>
        <p:spPr>
          <a:xfrm>
            <a:off x="9477375"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9953625" y="3931919"/>
            <a:ext cx="371100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hide problems, not fix them</a:t>
            </a:r>
            <a:endParaRPr lang="en-US" sz="2025" dirty="0"/>
          </a:p>
        </p:txBody>
      </p:sp>
      <p:sp>
        <p:nvSpPr>
          <p:cNvPr id="23" name="Text 21"/>
          <p:cNvSpPr/>
          <p:nvPr/>
        </p:nvSpPr>
        <p:spPr>
          <a:xfrm>
            <a:off x="9477375"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9953625" y="4484391"/>
            <a:ext cx="3412784"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helpful and harmful at once</a:t>
            </a:r>
            <a:endParaRPr lang="en-US" sz="2025" dirty="0"/>
          </a:p>
        </p:txBody>
      </p:sp>
      <p:sp>
        <p:nvSpPr>
          <p:cNvPr id="25" name="Text 23"/>
          <p:cNvSpPr/>
          <p:nvPr/>
        </p:nvSpPr>
        <p:spPr>
          <a:xfrm>
            <a:off x="9477375"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10001167" y="4999196"/>
            <a:ext cx="331770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a costly project of little use</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451A2A"/>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451A2A"/>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3086100" cy="1707833"/>
          </a:xfrm>
          <a:prstGeom prst="rect">
            <a:avLst/>
          </a:prstGeom>
          <a:ln w="15240">
            <a:solidFill>
              <a:srgbClr val="451A2A"/>
            </a:solidFill>
            <a:prstDash val="solid"/>
          </a:ln>
        </p:spPr>
        <p:txBody>
          <a:bodyPr/>
          <a:lstStyle/>
          <a:p>
            <a:endParaRPr lang="en-US"/>
          </a:p>
        </p:txBody>
      </p:sp>
      <p:sp>
        <p:nvSpPr>
          <p:cNvPr id="10" name="Text 8"/>
          <p:cNvSpPr/>
          <p:nvPr/>
        </p:nvSpPr>
        <p:spPr>
          <a:xfrm>
            <a:off x="2170867" y="3539490"/>
            <a:ext cx="839748"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1–D</a:t>
            </a:r>
            <a:endParaRPr lang="en-US" sz="3300" dirty="0"/>
          </a:p>
        </p:txBody>
      </p:sp>
      <p:sp>
        <p:nvSpPr>
          <p:cNvPr id="11" name="Text 9"/>
          <p:cNvSpPr/>
          <p:nvPr/>
        </p:nvSpPr>
        <p:spPr>
          <a:xfrm>
            <a:off x="1818323" y="4126230"/>
            <a:ext cx="1544836"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 double- edged sword</a:t>
            </a:r>
            <a:endParaRPr lang="en-US" sz="1875" dirty="0"/>
          </a:p>
        </p:txBody>
      </p:sp>
      <p:sp>
        <p:nvSpPr>
          <p:cNvPr id="12" name="Shape 10"/>
          <p:cNvSpPr/>
          <p:nvPr/>
        </p:nvSpPr>
        <p:spPr>
          <a:xfrm>
            <a:off x="4324350" y="3276600"/>
            <a:ext cx="3086100" cy="1707833"/>
          </a:xfrm>
          <a:prstGeom prst="rect">
            <a:avLst/>
          </a:prstGeom>
          <a:ln w="15240">
            <a:solidFill>
              <a:srgbClr val="451A2A"/>
            </a:solidFill>
            <a:prstDash val="solid"/>
          </a:ln>
        </p:spPr>
        <p:txBody>
          <a:bodyPr/>
          <a:lstStyle/>
          <a:p>
            <a:endParaRPr lang="en-US"/>
          </a:p>
        </p:txBody>
      </p:sp>
      <p:sp>
        <p:nvSpPr>
          <p:cNvPr id="13" name="Text 11"/>
          <p:cNvSpPr/>
          <p:nvPr/>
        </p:nvSpPr>
        <p:spPr>
          <a:xfrm>
            <a:off x="5440442" y="3539490"/>
            <a:ext cx="853916"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2–B</a:t>
            </a:r>
            <a:endParaRPr lang="en-US" sz="3300" dirty="0"/>
          </a:p>
        </p:txBody>
      </p:sp>
      <p:sp>
        <p:nvSpPr>
          <p:cNvPr id="14" name="Text 12"/>
          <p:cNvSpPr/>
          <p:nvPr/>
        </p:nvSpPr>
        <p:spPr>
          <a:xfrm>
            <a:off x="5439013" y="4126230"/>
            <a:ext cx="856655"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rally behind</a:t>
            </a:r>
            <a:endParaRPr lang="en-US" sz="1875" dirty="0"/>
          </a:p>
        </p:txBody>
      </p:sp>
      <p:sp>
        <p:nvSpPr>
          <p:cNvPr id="15" name="Shape 13"/>
          <p:cNvSpPr/>
          <p:nvPr/>
        </p:nvSpPr>
        <p:spPr>
          <a:xfrm>
            <a:off x="7600950" y="3276600"/>
            <a:ext cx="3086100" cy="1707833"/>
          </a:xfrm>
          <a:prstGeom prst="rect">
            <a:avLst/>
          </a:prstGeom>
          <a:ln w="15240">
            <a:solidFill>
              <a:srgbClr val="451A2A"/>
            </a:solidFill>
            <a:prstDash val="solid"/>
          </a:ln>
        </p:spPr>
        <p:txBody>
          <a:bodyPr/>
          <a:lstStyle/>
          <a:p>
            <a:endParaRPr lang="en-US"/>
          </a:p>
        </p:txBody>
      </p:sp>
      <p:sp>
        <p:nvSpPr>
          <p:cNvPr id="16" name="Text 14"/>
          <p:cNvSpPr/>
          <p:nvPr/>
        </p:nvSpPr>
        <p:spPr>
          <a:xfrm>
            <a:off x="8718590" y="3539490"/>
            <a:ext cx="850821"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3–E</a:t>
            </a:r>
            <a:endParaRPr lang="en-US" sz="3300" dirty="0"/>
          </a:p>
        </p:txBody>
      </p:sp>
      <p:sp>
        <p:nvSpPr>
          <p:cNvPr id="17" name="Text 15"/>
          <p:cNvSpPr/>
          <p:nvPr/>
        </p:nvSpPr>
        <p:spPr>
          <a:xfrm>
            <a:off x="8616315" y="4126230"/>
            <a:ext cx="1055370"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a white elephant</a:t>
            </a:r>
            <a:endParaRPr lang="en-US" sz="1875" dirty="0"/>
          </a:p>
        </p:txBody>
      </p:sp>
      <p:sp>
        <p:nvSpPr>
          <p:cNvPr id="18" name="Shape 16"/>
          <p:cNvSpPr/>
          <p:nvPr/>
        </p:nvSpPr>
        <p:spPr>
          <a:xfrm>
            <a:off x="10877550" y="3276600"/>
            <a:ext cx="3086100" cy="1707833"/>
          </a:xfrm>
          <a:prstGeom prst="rect">
            <a:avLst/>
          </a:prstGeom>
          <a:ln w="15240">
            <a:solidFill>
              <a:srgbClr val="451A2A"/>
            </a:solidFill>
            <a:prstDash val="solid"/>
          </a:ln>
        </p:spPr>
        <p:txBody>
          <a:bodyPr/>
          <a:lstStyle/>
          <a:p>
            <a:endParaRPr lang="en-US"/>
          </a:p>
        </p:txBody>
      </p:sp>
      <p:sp>
        <p:nvSpPr>
          <p:cNvPr id="19" name="Text 17"/>
          <p:cNvSpPr/>
          <p:nvPr/>
        </p:nvSpPr>
        <p:spPr>
          <a:xfrm>
            <a:off x="11988760" y="3539490"/>
            <a:ext cx="863679"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4–A</a:t>
            </a:r>
            <a:endParaRPr lang="en-US" sz="3300" dirty="0"/>
          </a:p>
        </p:txBody>
      </p:sp>
      <p:sp>
        <p:nvSpPr>
          <p:cNvPr id="20" name="Text 18"/>
          <p:cNvSpPr/>
          <p:nvPr/>
        </p:nvSpPr>
        <p:spPr>
          <a:xfrm>
            <a:off x="11707654" y="4126230"/>
            <a:ext cx="1425892"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come under scrutiny</a:t>
            </a:r>
            <a:endParaRPr lang="en-US" sz="1875" dirty="0"/>
          </a:p>
        </p:txBody>
      </p:sp>
      <p:sp>
        <p:nvSpPr>
          <p:cNvPr id="21" name="Shape 19"/>
          <p:cNvSpPr/>
          <p:nvPr/>
        </p:nvSpPr>
        <p:spPr>
          <a:xfrm>
            <a:off x="14154150" y="3276600"/>
            <a:ext cx="3086100" cy="1707833"/>
          </a:xfrm>
          <a:prstGeom prst="rect">
            <a:avLst/>
          </a:prstGeom>
          <a:ln w="15240">
            <a:solidFill>
              <a:srgbClr val="451A2A"/>
            </a:solidFill>
            <a:prstDash val="solid"/>
          </a:ln>
        </p:spPr>
        <p:txBody>
          <a:bodyPr/>
          <a:lstStyle/>
          <a:p>
            <a:endParaRPr lang="en-US"/>
          </a:p>
        </p:txBody>
      </p:sp>
      <p:sp>
        <p:nvSpPr>
          <p:cNvPr id="22" name="Text 20"/>
          <p:cNvSpPr/>
          <p:nvPr/>
        </p:nvSpPr>
        <p:spPr>
          <a:xfrm>
            <a:off x="15279052" y="3539490"/>
            <a:ext cx="836295" cy="510540"/>
          </a:xfrm>
          <a:prstGeom prst="rect">
            <a:avLst/>
          </a:prstGeom>
          <a:noFill/>
          <a:ln/>
        </p:spPr>
        <p:txBody>
          <a:bodyPr wrap="none" lIns="25400" tIns="25400" rIns="25400" bIns="25400" rtlCol="0" anchor="t">
            <a:normAutofit lnSpcReduction="10000"/>
          </a:bodyPr>
          <a:lstStyle/>
          <a:p>
            <a:pPr marL="0" indent="0" algn="ctr">
              <a:buNone/>
            </a:pPr>
            <a:r>
              <a:rPr lang="en-US" sz="3300" b="1" dirty="0">
                <a:solidFill>
                  <a:srgbClr val="D9B877"/>
                </a:solidFill>
                <a:latin typeface="Georgia" pitchFamily="34" charset="0"/>
                <a:ea typeface="Georgia" pitchFamily="34" charset="-122"/>
                <a:cs typeface="Georgia" pitchFamily="34" charset="-120"/>
              </a:rPr>
              <a:t>5–C</a:t>
            </a:r>
            <a:endParaRPr lang="en-US" sz="3300" dirty="0"/>
          </a:p>
        </p:txBody>
      </p:sp>
      <p:sp>
        <p:nvSpPr>
          <p:cNvPr id="23" name="Text 21"/>
          <p:cNvSpPr/>
          <p:nvPr/>
        </p:nvSpPr>
        <p:spPr>
          <a:xfrm>
            <a:off x="15050215" y="4126230"/>
            <a:ext cx="1293852" cy="633412"/>
          </a:xfrm>
          <a:prstGeom prst="rect">
            <a:avLst/>
          </a:prstGeom>
          <a:noFill/>
          <a:ln/>
        </p:spPr>
        <p:txBody>
          <a:bodyPr wrap="none" lIns="25400" tIns="25400" rIns="25400" bIns="25400" rtlCol="0" anchor="t">
            <a:normAutofit/>
          </a:bodyPr>
          <a:lstStyle/>
          <a:p>
            <a:pPr marL="0" indent="0" algn="ctr">
              <a:lnSpc>
                <a:spcPct val="108507"/>
              </a:lnSpc>
              <a:buNone/>
            </a:pPr>
            <a:r>
              <a:rPr lang="en-US" sz="1875" b="1" dirty="0">
                <a:solidFill>
                  <a:srgbClr val="451A2A"/>
                </a:solidFill>
                <a:latin typeface="Helvetica" pitchFamily="34" charset="0"/>
                <a:ea typeface="Helvetica" pitchFamily="34" charset="-122"/>
                <a:cs typeface="Helvetica" pitchFamily="34" charset="-120"/>
              </a:rPr>
              <a:t>paper over the cracks</a:t>
            </a:r>
            <a:endParaRPr lang="en-US" sz="1875"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60579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47447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The World Cup</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451A2A"/>
                </a:solidFill>
                <a:latin typeface="Helvetica" pitchFamily="34" charset="0"/>
                <a:ea typeface="Helvetica" pitchFamily="34" charset="-122"/>
                <a:cs typeface="Helvetica" pitchFamily="34" charset="-120"/>
              </a:rPr>
              <a:t>More than just football?</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One tournament stops the world every four years. Not everything it brings shows up on the scoreboard.</a:t>
            </a:r>
            <a:endParaRPr lang="en-US" sz="1650" dirty="0"/>
          </a:p>
        </p:txBody>
      </p:sp>
      <p:sp>
        <p:nvSpPr>
          <p:cNvPr id="10" name="Text 8"/>
          <p:cNvSpPr/>
          <p:nvPr/>
        </p:nvSpPr>
        <p:spPr>
          <a:xfrm>
            <a:off x="1047750" y="3108960"/>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For ninety minutes, a nation can forget almost everything else. Streets empty, strangers embrace, and people who never watch football find themselves shouting at a screen. No other event gathers so much of humanity around a single game. Yet the World Cup has always been about more than football, and what exactly it is about depends on who is watching, and who is paying.</a:t>
            </a:r>
            <a:endParaRPr lang="en-US" sz="1575" dirty="0"/>
          </a:p>
        </p:txBody>
      </p:sp>
      <p:sp>
        <p:nvSpPr>
          <p:cNvPr id="11" name="Text 9"/>
          <p:cNvSpPr/>
          <p:nvPr/>
        </p:nvSpPr>
        <p:spPr>
          <a:xfrm>
            <a:off x="1047750" y="4730591"/>
            <a:ext cx="8074247" cy="1778317"/>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For a host country, the tournament is a chance to present itself to billions. Governments spend enormous sums on stadiums, transport, and security, hoping for tourism, investment, and national pride. Critics call this “sportswashing”: using the glamour of a global event to </a:t>
            </a:r>
            <a:r>
              <a:rPr lang="en-US" sz="1575" b="1" dirty="0">
                <a:solidFill>
                  <a:srgbClr val="451A2A"/>
                </a:solidFill>
                <a:latin typeface="Helvetica" pitchFamily="34" charset="0"/>
                <a:ea typeface="Helvetica" pitchFamily="34" charset="-122"/>
                <a:cs typeface="Helvetica" pitchFamily="34" charset="-120"/>
              </a:rPr>
              <a:t>paper over the cracks </a:t>
            </a:r>
            <a:r>
              <a:rPr lang="en-US" sz="1575" dirty="0">
                <a:solidFill>
                  <a:srgbClr val="222222"/>
                </a:solidFill>
                <a:latin typeface="Helvetica" pitchFamily="34" charset="0"/>
                <a:ea typeface="Helvetica" pitchFamily="34" charset="-122"/>
                <a:cs typeface="Helvetica" pitchFamily="34" charset="-120"/>
              </a:rPr>
              <a:t>at home, from the treatment of migrant workers to limits on free speech. The charge is hard to dismiss, though it is applied selectively; democratic hosts with controversies of their own rarely face the same criticism.</a:t>
            </a:r>
            <a:endParaRPr lang="en-US" sz="1575" dirty="0"/>
          </a:p>
        </p:txBody>
      </p:sp>
      <p:sp>
        <p:nvSpPr>
          <p:cNvPr id="12" name="Text 10"/>
          <p:cNvSpPr/>
          <p:nvPr/>
        </p:nvSpPr>
        <p:spPr>
          <a:xfrm>
            <a:off x="9401175" y="3108960"/>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The economic case is shakier than it looks. Several hosts are left with near-empty stadiums, each </a:t>
            </a:r>
            <a:r>
              <a:rPr lang="en-US" sz="1575" b="1" dirty="0">
                <a:solidFill>
                  <a:srgbClr val="451A2A"/>
                </a:solidFill>
                <a:latin typeface="Helvetica" pitchFamily="34" charset="0"/>
                <a:ea typeface="Helvetica" pitchFamily="34" charset="-122"/>
                <a:cs typeface="Helvetica" pitchFamily="34" charset="-120"/>
              </a:rPr>
              <a:t>a white elephant </a:t>
            </a:r>
            <a:r>
              <a:rPr lang="en-US" sz="1575" dirty="0">
                <a:solidFill>
                  <a:srgbClr val="222222"/>
                </a:solidFill>
                <a:latin typeface="Helvetica" pitchFamily="34" charset="0"/>
                <a:ea typeface="Helvetica" pitchFamily="34" charset="-122"/>
                <a:cs typeface="Helvetica" pitchFamily="34" charset="-120"/>
              </a:rPr>
              <a:t>that taxpayers go on funding. Football’s governing body has repeatedly </a:t>
            </a:r>
            <a:r>
              <a:rPr lang="en-US" sz="1575" b="1" dirty="0">
                <a:solidFill>
                  <a:srgbClr val="451A2A"/>
                </a:solidFill>
                <a:latin typeface="Helvetica" pitchFamily="34" charset="0"/>
                <a:ea typeface="Helvetica" pitchFamily="34" charset="-122"/>
                <a:cs typeface="Helvetica" pitchFamily="34" charset="-120"/>
              </a:rPr>
              <a:t>come under scrutiny </a:t>
            </a:r>
            <a:r>
              <a:rPr lang="en-US" sz="1575" dirty="0">
                <a:solidFill>
                  <a:srgbClr val="222222"/>
                </a:solidFill>
                <a:latin typeface="Helvetica" pitchFamily="34" charset="0"/>
                <a:ea typeface="Helvetica" pitchFamily="34" charset="-122"/>
                <a:cs typeface="Helvetica" pitchFamily="34" charset="-120"/>
              </a:rPr>
              <a:t>over how hosting rights are awarded, amid corruption scandals at the very top. For fans, too, the tournament can be </a:t>
            </a:r>
            <a:r>
              <a:rPr lang="en-US" sz="1575" b="1" dirty="0">
                <a:solidFill>
                  <a:srgbClr val="451A2A"/>
                </a:solidFill>
                <a:latin typeface="Helvetica" pitchFamily="34" charset="0"/>
                <a:ea typeface="Helvetica" pitchFamily="34" charset="-122"/>
                <a:cs typeface="Helvetica" pitchFamily="34" charset="-120"/>
              </a:rPr>
              <a:t>a double-edged sword </a:t>
            </a:r>
            <a:r>
              <a:rPr lang="en-US" sz="1575" dirty="0">
                <a:solidFill>
                  <a:srgbClr val="222222"/>
                </a:solidFill>
                <a:latin typeface="Helvetica" pitchFamily="34" charset="0"/>
                <a:ea typeface="Helvetica" pitchFamily="34" charset="-122"/>
                <a:cs typeface="Helvetica" pitchFamily="34" charset="-120"/>
              </a:rPr>
              <a:t>: the passion that unites a country can turn ugly, spilling into nationalism.</a:t>
            </a:r>
            <a:endParaRPr lang="en-US" sz="1575" dirty="0"/>
          </a:p>
        </p:txBody>
      </p:sp>
      <p:sp>
        <p:nvSpPr>
          <p:cNvPr id="13" name="Text 11"/>
          <p:cNvSpPr/>
          <p:nvPr/>
        </p:nvSpPr>
        <p:spPr>
          <a:xfrm>
            <a:off x="9401175" y="4730591"/>
            <a:ext cx="8074247" cy="1488281"/>
          </a:xfrm>
          <a:prstGeom prst="rect">
            <a:avLst/>
          </a:prstGeom>
          <a:noFill/>
          <a:ln/>
        </p:spPr>
        <p:txBody>
          <a:bodyPr wrap="square" lIns="25400" tIns="25400" rIns="25400" bIns="25400" rtlCol="0" anchor="t">
            <a:normAutofit lnSpcReduction="10000"/>
          </a:bodyPr>
          <a:lstStyle/>
          <a:p>
            <a:pPr marL="0" indent="0" algn="l">
              <a:lnSpc>
                <a:spcPct val="122782"/>
              </a:lnSpc>
              <a:buNone/>
            </a:pPr>
            <a:r>
              <a:rPr lang="en-US" sz="1575" dirty="0">
                <a:solidFill>
                  <a:srgbClr val="222222"/>
                </a:solidFill>
                <a:latin typeface="Helvetica" pitchFamily="34" charset="0"/>
                <a:ea typeface="Helvetica" pitchFamily="34" charset="-122"/>
                <a:cs typeface="Helvetica" pitchFamily="34" charset="-120"/>
              </a:rPr>
              <a:t>And yet the unity is real. A diverse national team can make citizens who rarely agree </a:t>
            </a:r>
            <a:r>
              <a:rPr lang="en-US" sz="1575" b="1" dirty="0">
                <a:solidFill>
                  <a:srgbClr val="451A2A"/>
                </a:solidFill>
                <a:latin typeface="Helvetica" pitchFamily="34" charset="0"/>
                <a:ea typeface="Helvetica" pitchFamily="34" charset="-122"/>
                <a:cs typeface="Helvetica" pitchFamily="34" charset="-120"/>
              </a:rPr>
              <a:t>rally behind </a:t>
            </a:r>
            <a:r>
              <a:rPr lang="en-US" sz="1575" dirty="0">
                <a:solidFill>
                  <a:srgbClr val="222222"/>
                </a:solidFill>
                <a:latin typeface="Helvetica" pitchFamily="34" charset="0"/>
                <a:ea typeface="Helvetica" pitchFamily="34" charset="-122"/>
                <a:cs typeface="Helvetica" pitchFamily="34" charset="-120"/>
              </a:rPr>
              <a:t>a shared symbol, and a small nation’s unlikely victory can shape how its people see themselves for a generation. Some argue that sport should simply stay out of politics. Others reply that an event this large is always political; the only question is whose politics it serves.</a:t>
            </a:r>
            <a:endParaRPr lang="en-US" sz="1575" dirty="0"/>
          </a:p>
        </p:txBody>
      </p:sp>
      <p:sp>
        <p:nvSpPr>
          <p:cNvPr id="14" name="Shape 12"/>
          <p:cNvSpPr/>
          <p:nvPr/>
        </p:nvSpPr>
        <p:spPr>
          <a:xfrm>
            <a:off x="1047750" y="6699409"/>
            <a:ext cx="45720" cy="396240"/>
          </a:xfrm>
          <a:prstGeom prst="rect">
            <a:avLst/>
          </a:prstGeom>
          <a:solidFill>
            <a:srgbClr val="D9B877"/>
          </a:solidFill>
          <a:ln/>
        </p:spPr>
        <p:txBody>
          <a:bodyPr/>
          <a:lstStyle/>
          <a:p>
            <a:endParaRPr lang="en-US"/>
          </a:p>
        </p:txBody>
      </p:sp>
      <p:sp>
        <p:nvSpPr>
          <p:cNvPr id="15" name="Text 13"/>
          <p:cNvSpPr/>
          <p:nvPr/>
        </p:nvSpPr>
        <p:spPr>
          <a:xfrm>
            <a:off x="1360170" y="6699409"/>
            <a:ext cx="14356080" cy="434340"/>
          </a:xfrm>
          <a:prstGeom prst="rect">
            <a:avLst/>
          </a:prstGeom>
          <a:noFill/>
          <a:ln/>
        </p:spPr>
        <p:txBody>
          <a:bodyPr wrap="square" lIns="25400" tIns="25400" rIns="25400" bIns="25400" rtlCol="0" anchor="t">
            <a:normAutofit lnSpcReduction="10000"/>
          </a:bodyPr>
          <a:lstStyle/>
          <a:p>
            <a:pPr marL="0" indent="0" algn="l">
              <a:lnSpc>
                <a:spcPct val="113043"/>
              </a:lnSpc>
              <a:buNone/>
            </a:pPr>
            <a:r>
              <a:rPr lang="en-US" sz="2400" b="1" i="1" dirty="0">
                <a:solidFill>
                  <a:srgbClr val="451A2A"/>
                </a:solidFill>
                <a:latin typeface="Georgia" pitchFamily="34" charset="0"/>
                <a:ea typeface="Georgia" pitchFamily="34" charset="-122"/>
                <a:cs typeface="Georgia" pitchFamily="34" charset="-120"/>
              </a:rPr>
              <a:t>Can a game that unites billions ever be truly neutral?</a:t>
            </a:r>
            <a:endParaRPr lang="en-US" sz="240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5-c-audio">
            <a:hlinkClick r:id="" action="ppaction://media"/>
            <a:extLst>
              <a:ext uri="{FF2B5EF4-FFF2-40B4-BE49-F238E27FC236}">
                <a16:creationId xmlns:a16="http://schemas.microsoft.com/office/drawing/2014/main" id="{48447F33-2B1C-C383-2A27-2D2C11D700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01175" y="1276668"/>
            <a:ext cx="487363"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451A2A"/>
                </a:solidFill>
                <a:latin typeface="Georgia" pitchFamily="34" charset="0"/>
                <a:ea typeface="Georgia" pitchFamily="34" charset="-122"/>
                <a:cs typeface="Georgia" pitchFamily="34" charset="-120"/>
              </a:rPr>
              <a:t>True or False?</a:t>
            </a:r>
            <a:endParaRPr lang="en-US" sz="4050" dirty="0"/>
          </a:p>
        </p:txBody>
      </p:sp>
      <p:sp>
        <p:nvSpPr>
          <p:cNvPr id="7" name="Text 5"/>
          <p:cNvSpPr/>
          <p:nvPr/>
        </p:nvSpPr>
        <p:spPr>
          <a:xfrm>
            <a:off x="1047750" y="2522220"/>
            <a:ext cx="17811750"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555555"/>
                </a:solidFill>
                <a:latin typeface="Helvetica" pitchFamily="34" charset="0"/>
                <a:ea typeface="Helvetica" pitchFamily="34" charset="-122"/>
                <a:cs typeface="Helvetica" pitchFamily="34" charset="-120"/>
              </a:rPr>
              <a:t>Judge what the article states </a:t>
            </a:r>
            <a:r>
              <a:rPr lang="en-US" sz="1950" i="1" dirty="0">
                <a:solidFill>
                  <a:srgbClr val="555555"/>
                </a:solidFill>
                <a:latin typeface="Helvetica" pitchFamily="34" charset="0"/>
                <a:ea typeface="Helvetica" pitchFamily="34" charset="-122"/>
                <a:cs typeface="Helvetica" pitchFamily="34" charset="-120"/>
              </a:rPr>
              <a:t>or implies</a:t>
            </a:r>
            <a:r>
              <a:rPr lang="en-US" sz="1950" dirty="0">
                <a:solidFill>
                  <a:srgbClr val="555555"/>
                </a:solidFill>
                <a:latin typeface="Helvetica" pitchFamily="34" charset="0"/>
                <a:ea typeface="Helvetica" pitchFamily="34" charset="-122"/>
                <a:cs typeface="Helvetica" pitchFamily="34" charset="-120"/>
              </a:rPr>
              <a:t>. Circle T or F.</a:t>
            </a:r>
            <a:endParaRPr lang="en-US" sz="1950" dirty="0"/>
          </a:p>
        </p:txBody>
      </p:sp>
      <p:sp>
        <p:nvSpPr>
          <p:cNvPr id="8" name="Shape 6"/>
          <p:cNvSpPr/>
          <p:nvPr/>
        </p:nvSpPr>
        <p:spPr>
          <a:xfrm>
            <a:off x="1047750" y="3703320"/>
            <a:ext cx="14763750" cy="9525"/>
          </a:xfrm>
          <a:prstGeom prst="rect">
            <a:avLst/>
          </a:prstGeom>
          <a:solidFill>
            <a:srgbClr val="E3E1DB"/>
          </a:solidFill>
          <a:ln/>
        </p:spPr>
        <p:txBody>
          <a:bodyPr/>
          <a:lstStyle/>
          <a:p>
            <a:endParaRPr lang="en-US"/>
          </a:p>
        </p:txBody>
      </p:sp>
      <p:sp>
        <p:nvSpPr>
          <p:cNvPr id="9" name="Text 7"/>
          <p:cNvSpPr/>
          <p:nvPr/>
        </p:nvSpPr>
        <p:spPr>
          <a:xfrm>
            <a:off x="1047750" y="31470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10" name="Text 8"/>
          <p:cNvSpPr/>
          <p:nvPr/>
        </p:nvSpPr>
        <p:spPr>
          <a:xfrm>
            <a:off x="1676400" y="31699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finds sportswashing credible.</a:t>
            </a:r>
            <a:endParaRPr lang="en-US" sz="2175" dirty="0"/>
          </a:p>
        </p:txBody>
      </p:sp>
      <p:sp>
        <p:nvSpPr>
          <p:cNvPr id="11" name="Text 9"/>
          <p:cNvSpPr/>
          <p:nvPr/>
        </p:nvSpPr>
        <p:spPr>
          <a:xfrm>
            <a:off x="14997469" y="31546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2" name="Shape 10"/>
          <p:cNvSpPr/>
          <p:nvPr/>
        </p:nvSpPr>
        <p:spPr>
          <a:xfrm>
            <a:off x="1047750" y="4476750"/>
            <a:ext cx="14763750" cy="9525"/>
          </a:xfrm>
          <a:prstGeom prst="rect">
            <a:avLst/>
          </a:prstGeom>
          <a:solidFill>
            <a:srgbClr val="E3E1DB"/>
          </a:solidFill>
          <a:ln/>
        </p:spPr>
        <p:txBody>
          <a:bodyPr/>
          <a:lstStyle/>
          <a:p>
            <a:endParaRPr lang="en-US"/>
          </a:p>
        </p:txBody>
      </p:sp>
      <p:sp>
        <p:nvSpPr>
          <p:cNvPr id="13" name="Text 11"/>
          <p:cNvSpPr/>
          <p:nvPr/>
        </p:nvSpPr>
        <p:spPr>
          <a:xfrm>
            <a:off x="1047750" y="39204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4" name="Text 12"/>
          <p:cNvSpPr/>
          <p:nvPr/>
        </p:nvSpPr>
        <p:spPr>
          <a:xfrm>
            <a:off x="1676400" y="39433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Some hosts face harsher criticism.</a:t>
            </a:r>
            <a:endParaRPr lang="en-US" sz="2175" dirty="0"/>
          </a:p>
        </p:txBody>
      </p:sp>
      <p:sp>
        <p:nvSpPr>
          <p:cNvPr id="15" name="Text 13"/>
          <p:cNvSpPr/>
          <p:nvPr/>
        </p:nvSpPr>
        <p:spPr>
          <a:xfrm>
            <a:off x="14997469" y="39281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16" name="Shape 14"/>
          <p:cNvSpPr/>
          <p:nvPr/>
        </p:nvSpPr>
        <p:spPr>
          <a:xfrm>
            <a:off x="1047750" y="5250180"/>
            <a:ext cx="14763750" cy="9525"/>
          </a:xfrm>
          <a:prstGeom prst="rect">
            <a:avLst/>
          </a:prstGeom>
          <a:solidFill>
            <a:srgbClr val="E3E1DB"/>
          </a:solidFill>
          <a:ln/>
        </p:spPr>
        <p:txBody>
          <a:bodyPr/>
          <a:lstStyle/>
          <a:p>
            <a:endParaRPr lang="en-US"/>
          </a:p>
        </p:txBody>
      </p:sp>
      <p:sp>
        <p:nvSpPr>
          <p:cNvPr id="17" name="Text 15"/>
          <p:cNvSpPr/>
          <p:nvPr/>
        </p:nvSpPr>
        <p:spPr>
          <a:xfrm>
            <a:off x="1047750" y="469392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8" name="Text 16"/>
          <p:cNvSpPr/>
          <p:nvPr/>
        </p:nvSpPr>
        <p:spPr>
          <a:xfrm>
            <a:off x="1676400" y="471678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Hosting reliably pays off economically.</a:t>
            </a:r>
            <a:endParaRPr lang="en-US" sz="2175" dirty="0"/>
          </a:p>
        </p:txBody>
      </p:sp>
      <p:sp>
        <p:nvSpPr>
          <p:cNvPr id="19" name="Text 17"/>
          <p:cNvSpPr/>
          <p:nvPr/>
        </p:nvSpPr>
        <p:spPr>
          <a:xfrm>
            <a:off x="14997469" y="470154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0" name="Shape 18"/>
          <p:cNvSpPr/>
          <p:nvPr/>
        </p:nvSpPr>
        <p:spPr>
          <a:xfrm>
            <a:off x="1047750" y="6023610"/>
            <a:ext cx="14763750" cy="9525"/>
          </a:xfrm>
          <a:prstGeom prst="rect">
            <a:avLst/>
          </a:prstGeom>
          <a:solidFill>
            <a:srgbClr val="E3E1DB"/>
          </a:solidFill>
          <a:ln/>
        </p:spPr>
        <p:txBody>
          <a:bodyPr/>
          <a:lstStyle/>
          <a:p>
            <a:endParaRPr lang="en-US"/>
          </a:p>
        </p:txBody>
      </p:sp>
      <p:sp>
        <p:nvSpPr>
          <p:cNvPr id="21" name="Text 19"/>
          <p:cNvSpPr/>
          <p:nvPr/>
        </p:nvSpPr>
        <p:spPr>
          <a:xfrm>
            <a:off x="1047750" y="546735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2" name="Text 20"/>
          <p:cNvSpPr/>
          <p:nvPr/>
        </p:nvSpPr>
        <p:spPr>
          <a:xfrm>
            <a:off x="1676400" y="549021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writer dismisses national unity.</a:t>
            </a:r>
            <a:endParaRPr lang="en-US" sz="2175" dirty="0"/>
          </a:p>
        </p:txBody>
      </p:sp>
      <p:sp>
        <p:nvSpPr>
          <p:cNvPr id="23" name="Text 21"/>
          <p:cNvSpPr/>
          <p:nvPr/>
        </p:nvSpPr>
        <p:spPr>
          <a:xfrm>
            <a:off x="14997469" y="547497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4" name="Text 22"/>
          <p:cNvSpPr/>
          <p:nvPr/>
        </p:nvSpPr>
        <p:spPr>
          <a:xfrm>
            <a:off x="1047750" y="624078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5" name="Text 23"/>
          <p:cNvSpPr/>
          <p:nvPr/>
        </p:nvSpPr>
        <p:spPr>
          <a:xfrm>
            <a:off x="1676400" y="626364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Fan passion has a darker side.</a:t>
            </a:r>
            <a:endParaRPr lang="en-US" sz="2175" dirty="0"/>
          </a:p>
        </p:txBody>
      </p:sp>
      <p:sp>
        <p:nvSpPr>
          <p:cNvPr id="26" name="Text 24"/>
          <p:cNvSpPr/>
          <p:nvPr/>
        </p:nvSpPr>
        <p:spPr>
          <a:xfrm>
            <a:off x="14997469" y="624840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451A2A"/>
                </a:solidFill>
                <a:latin typeface="Helvetica" pitchFamily="34" charset="0"/>
                <a:ea typeface="Helvetica" pitchFamily="34" charset="-122"/>
                <a:cs typeface="Helvetica" pitchFamily="34" charset="-120"/>
              </a:rPr>
              <a:t>T F</a:t>
            </a:r>
            <a:endParaRPr lang="en-US" sz="1950"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451A2A"/>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451A2A"/>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1" name="Text 9"/>
          <p:cNvSpPr/>
          <p:nvPr/>
        </p:nvSpPr>
        <p:spPr>
          <a:xfrm>
            <a:off x="2952750" y="304419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finds sportswashing credible. </a:t>
            </a:r>
            <a:r>
              <a:rPr lang="en-US" sz="1950" i="1" dirty="0">
                <a:solidFill>
                  <a:srgbClr val="888888"/>
                </a:solidFill>
                <a:latin typeface="Helvetica" pitchFamily="34" charset="0"/>
                <a:ea typeface="Helvetica" pitchFamily="34" charset="-122"/>
                <a:cs typeface="Helvetica" pitchFamily="34" charset="-120"/>
              </a:rPr>
              <a:t>— the charge is “hard to dismiss.”</a:t>
            </a:r>
            <a:endParaRPr lang="en-US" sz="1950" dirty="0"/>
          </a:p>
        </p:txBody>
      </p:sp>
      <p:sp>
        <p:nvSpPr>
          <p:cNvPr id="12" name="Text 10"/>
          <p:cNvSpPr/>
          <p:nvPr/>
        </p:nvSpPr>
        <p:spPr>
          <a:xfrm>
            <a:off x="1047750" y="35852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699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4" name="Text 12"/>
          <p:cNvSpPr/>
          <p:nvPr/>
        </p:nvSpPr>
        <p:spPr>
          <a:xfrm>
            <a:off x="2952750" y="360426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Some hosts face harsher criticism. </a:t>
            </a:r>
            <a:r>
              <a:rPr lang="en-US" sz="1950" i="1" dirty="0">
                <a:solidFill>
                  <a:srgbClr val="888888"/>
                </a:solidFill>
                <a:latin typeface="Helvetica" pitchFamily="34" charset="0"/>
                <a:ea typeface="Helvetica" pitchFamily="34" charset="-122"/>
                <a:cs typeface="Helvetica" pitchFamily="34" charset="-120"/>
              </a:rPr>
              <a:t>— the charge is “applied selectively.”</a:t>
            </a:r>
            <a:endParaRPr lang="en-US" sz="1950" dirty="0"/>
          </a:p>
        </p:txBody>
      </p:sp>
      <p:sp>
        <p:nvSpPr>
          <p:cNvPr id="15" name="Text 13"/>
          <p:cNvSpPr/>
          <p:nvPr/>
        </p:nvSpPr>
        <p:spPr>
          <a:xfrm>
            <a:off x="1047750" y="41452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1300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7" name="Text 15"/>
          <p:cNvSpPr/>
          <p:nvPr/>
        </p:nvSpPr>
        <p:spPr>
          <a:xfrm>
            <a:off x="2952750" y="416433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Hosting reliably pays off economically. </a:t>
            </a:r>
            <a:r>
              <a:rPr lang="en-US" sz="1950" i="1" dirty="0">
                <a:solidFill>
                  <a:srgbClr val="888888"/>
                </a:solidFill>
                <a:latin typeface="Helvetica" pitchFamily="34" charset="0"/>
                <a:ea typeface="Helvetica" pitchFamily="34" charset="-122"/>
                <a:cs typeface="Helvetica" pitchFamily="34" charset="-120"/>
              </a:rPr>
              <a:t>— the case is “shakier than it looks.”</a:t>
            </a:r>
            <a:endParaRPr lang="en-US" sz="1950" dirty="0"/>
          </a:p>
        </p:txBody>
      </p:sp>
      <p:sp>
        <p:nvSpPr>
          <p:cNvPr id="18" name="Text 16"/>
          <p:cNvSpPr/>
          <p:nvPr/>
        </p:nvSpPr>
        <p:spPr>
          <a:xfrm>
            <a:off x="1047750" y="47053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6901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0" name="Text 18"/>
          <p:cNvSpPr/>
          <p:nvPr/>
        </p:nvSpPr>
        <p:spPr>
          <a:xfrm>
            <a:off x="2952750" y="472440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writer dismisses national unity. </a:t>
            </a:r>
            <a:r>
              <a:rPr lang="en-US" sz="1950" i="1" dirty="0">
                <a:solidFill>
                  <a:srgbClr val="888888"/>
                </a:solidFill>
                <a:latin typeface="Helvetica" pitchFamily="34" charset="0"/>
                <a:ea typeface="Helvetica" pitchFamily="34" charset="-122"/>
                <a:cs typeface="Helvetica" pitchFamily="34" charset="-120"/>
              </a:rPr>
              <a:t>— “the unity is real.”</a:t>
            </a:r>
            <a:endParaRPr lang="en-US" sz="1950" dirty="0"/>
          </a:p>
        </p:txBody>
      </p:sp>
      <p:sp>
        <p:nvSpPr>
          <p:cNvPr id="21" name="Text 19"/>
          <p:cNvSpPr/>
          <p:nvPr/>
        </p:nvSpPr>
        <p:spPr>
          <a:xfrm>
            <a:off x="1047750" y="52654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2501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3" name="Text 21"/>
          <p:cNvSpPr/>
          <p:nvPr/>
        </p:nvSpPr>
        <p:spPr>
          <a:xfrm>
            <a:off x="2952750" y="5284470"/>
            <a:ext cx="1519237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Fan passion has a darker side. </a:t>
            </a:r>
            <a:r>
              <a:rPr lang="en-US" sz="1950" i="1" dirty="0">
                <a:solidFill>
                  <a:srgbClr val="888888"/>
                </a:solidFill>
                <a:latin typeface="Helvetica" pitchFamily="34" charset="0"/>
                <a:ea typeface="Helvetica" pitchFamily="34" charset="-122"/>
                <a:cs typeface="Helvetica" pitchFamily="34" charset="-120"/>
              </a:rPr>
              <a:t>— passion “can turn ugly.”</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451A2A"/>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94404F"/>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Would you want your country to host the World Cup? What would worry you?</a:t>
            </a:r>
            <a:endParaRPr lang="en-US" sz="2100" dirty="0"/>
          </a:p>
        </p:txBody>
      </p:sp>
      <p:sp>
        <p:nvSpPr>
          <p:cNvPr id="10" name="Shape 8"/>
          <p:cNvSpPr/>
          <p:nvPr/>
        </p:nvSpPr>
        <p:spPr>
          <a:xfrm>
            <a:off x="1047750" y="3909060"/>
            <a:ext cx="15049500" cy="9525"/>
          </a:xfrm>
          <a:prstGeom prst="rect">
            <a:avLst/>
          </a:prstGeom>
          <a:solidFill>
            <a:srgbClr val="94404F"/>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Can one tournament really change how a country is seen abroad?</a:t>
            </a:r>
            <a:endParaRPr lang="en-US" sz="2100" dirty="0"/>
          </a:p>
        </p:txBody>
      </p:sp>
      <p:sp>
        <p:nvSpPr>
          <p:cNvPr id="13" name="Shape 11"/>
          <p:cNvSpPr/>
          <p:nvPr/>
        </p:nvSpPr>
        <p:spPr>
          <a:xfrm>
            <a:off x="1047750" y="4617720"/>
            <a:ext cx="15049500" cy="9525"/>
          </a:xfrm>
          <a:prstGeom prst="rect">
            <a:avLst/>
          </a:prstGeom>
          <a:solidFill>
            <a:srgbClr val="94404F"/>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Why might sportswashing criticism fall harder on some hosts than others?</a:t>
            </a:r>
            <a:endParaRPr lang="en-US" sz="2100" dirty="0"/>
          </a:p>
        </p:txBody>
      </p:sp>
      <p:sp>
        <p:nvSpPr>
          <p:cNvPr id="16" name="Shape 14"/>
          <p:cNvSpPr/>
          <p:nvPr/>
        </p:nvSpPr>
        <p:spPr>
          <a:xfrm>
            <a:off x="1047750" y="5326380"/>
            <a:ext cx="15049500" cy="9525"/>
          </a:xfrm>
          <a:prstGeom prst="rect">
            <a:avLst/>
          </a:prstGeom>
          <a:solidFill>
            <a:srgbClr val="94404F"/>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Should players use the tournament to make political statements?</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F8EEF0"/>
                </a:solidFill>
                <a:latin typeface="Helvetica" pitchFamily="34" charset="0"/>
                <a:ea typeface="Helvetica" pitchFamily="34" charset="-122"/>
                <a:cs typeface="Helvetica" pitchFamily="34" charset="-120"/>
              </a:rPr>
              <a:t>If a tournament leaves stadiums empty but a nation proud, was it worth it?</a:t>
            </a:r>
            <a:endParaRPr lang="en-US" sz="210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D4A9B2"/>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451A2A"/>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60579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2271832"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2104192"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KEEP POLITICS OUT?</a:t>
            </a:r>
            <a:endParaRPr lang="en-US" sz="1125" dirty="0"/>
          </a:p>
        </p:txBody>
      </p:sp>
      <p:sp>
        <p:nvSpPr>
          <p:cNvPr id="8" name="Text 6"/>
          <p:cNvSpPr/>
          <p:nvPr/>
        </p:nvSpPr>
        <p:spPr>
          <a:xfrm>
            <a:off x="1047750" y="1583055"/>
            <a:ext cx="17811750" cy="51054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451A2A"/>
                </a:solidFill>
                <a:latin typeface="Georgia" pitchFamily="34" charset="0"/>
                <a:ea typeface="Georgia" pitchFamily="34" charset="-122"/>
                <a:cs typeface="Georgia" pitchFamily="34" charset="-120"/>
              </a:rPr>
              <a:t>The principle: “Sport and politics should be kept separate.”</a:t>
            </a:r>
            <a:endParaRPr lang="en-US" sz="3300" dirty="0"/>
          </a:p>
        </p:txBody>
      </p:sp>
      <p:sp>
        <p:nvSpPr>
          <p:cNvPr id="9" name="Text 7"/>
          <p:cNvSpPr/>
          <p:nvPr/>
        </p:nvSpPr>
        <p:spPr>
          <a:xfrm>
            <a:off x="1047750" y="213169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Test it against each case. Does the principle give a clear answer? Then circle whether you would accept what happens.</a:t>
            </a:r>
            <a:endParaRPr lang="en-US" sz="1650" dirty="0"/>
          </a:p>
        </p:txBody>
      </p:sp>
      <p:sp>
        <p:nvSpPr>
          <p:cNvPr id="10" name="Shape 8"/>
          <p:cNvSpPr/>
          <p:nvPr/>
        </p:nvSpPr>
        <p:spPr>
          <a:xfrm>
            <a:off x="1047750" y="2527935"/>
            <a:ext cx="16192500" cy="15240"/>
          </a:xfrm>
          <a:prstGeom prst="rect">
            <a:avLst/>
          </a:prstGeom>
          <a:solidFill>
            <a:srgbClr val="451A2A"/>
          </a:solidFill>
          <a:ln/>
        </p:spPr>
        <p:txBody>
          <a:bodyPr/>
          <a:lstStyle/>
          <a:p>
            <a:endParaRPr lang="en-US"/>
          </a:p>
        </p:txBody>
      </p:sp>
      <p:sp>
        <p:nvSpPr>
          <p:cNvPr id="11" name="Text 9"/>
          <p:cNvSpPr/>
          <p:nvPr/>
        </p:nvSpPr>
        <p:spPr>
          <a:xfrm>
            <a:off x="1047750" y="2619375"/>
            <a:ext cx="11969115"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CASE</a:t>
            </a:r>
            <a:endParaRPr lang="en-US" sz="1050" dirty="0"/>
          </a:p>
        </p:txBody>
      </p:sp>
      <p:sp>
        <p:nvSpPr>
          <p:cNvPr id="12" name="Text 10"/>
          <p:cNvSpPr/>
          <p:nvPr/>
        </p:nvSpPr>
        <p:spPr>
          <a:xfrm>
            <a:off x="12630150" y="2619375"/>
            <a:ext cx="2552700" cy="220980"/>
          </a:xfrm>
          <a:prstGeom prst="rect">
            <a:avLst/>
          </a:prstGeom>
          <a:noFill/>
          <a:ln/>
        </p:spPr>
        <p:txBody>
          <a:bodyPr wrap="square" lIns="25400" tIns="25400" rIns="25400" bIns="25400" rtlCol="0" anchor="t">
            <a:normAutofit/>
          </a:bodyPr>
          <a:lstStyle/>
          <a:p>
            <a:pPr marL="0" indent="0" algn="ctr">
              <a:buNone/>
            </a:pPr>
            <a:r>
              <a:rPr lang="en-US" sz="1050" b="1" kern="0" spc="150" dirty="0">
                <a:solidFill>
                  <a:srgbClr val="8A8A8A"/>
                </a:solidFill>
                <a:latin typeface="Helvetica" pitchFamily="34" charset="0"/>
                <a:ea typeface="Helvetica" pitchFamily="34" charset="-122"/>
                <a:cs typeface="Helvetica" pitchFamily="34" charset="-120"/>
              </a:rPr>
              <a:t>CLEAR ANSWER?</a:t>
            </a:r>
            <a:endParaRPr lang="en-US" sz="1050" dirty="0"/>
          </a:p>
        </p:txBody>
      </p:sp>
      <p:sp>
        <p:nvSpPr>
          <p:cNvPr id="13" name="Text 11"/>
          <p:cNvSpPr/>
          <p:nvPr/>
        </p:nvSpPr>
        <p:spPr>
          <a:xfrm>
            <a:off x="15106650" y="2619375"/>
            <a:ext cx="2171700" cy="220980"/>
          </a:xfrm>
          <a:prstGeom prst="rect">
            <a:avLst/>
          </a:prstGeom>
          <a:noFill/>
          <a:ln/>
        </p:spPr>
        <p:txBody>
          <a:bodyPr wrap="square" lIns="25400" tIns="25400" rIns="25400" bIns="25400" rtlCol="0" anchor="t">
            <a:normAutofit/>
          </a:bodyPr>
          <a:lstStyle/>
          <a:p>
            <a:pPr marL="0" indent="0" algn="ctr">
              <a:buNone/>
            </a:pPr>
            <a:r>
              <a:rPr lang="en-US" sz="1050" b="1" kern="0" spc="150" dirty="0">
                <a:solidFill>
                  <a:srgbClr val="8A8A8A"/>
                </a:solidFill>
                <a:latin typeface="Helvetica" pitchFamily="34" charset="0"/>
                <a:ea typeface="Helvetica" pitchFamily="34" charset="-122"/>
                <a:cs typeface="Helvetica" pitchFamily="34" charset="-120"/>
              </a:rPr>
              <a:t>ACCEPT IT?</a:t>
            </a:r>
            <a:endParaRPr lang="en-US" sz="1050" dirty="0"/>
          </a:p>
        </p:txBody>
      </p:sp>
      <p:sp>
        <p:nvSpPr>
          <p:cNvPr id="14" name="Shape 12"/>
          <p:cNvSpPr/>
          <p:nvPr/>
        </p:nvSpPr>
        <p:spPr>
          <a:xfrm>
            <a:off x="1047750" y="2878455"/>
            <a:ext cx="11620500" cy="9525"/>
          </a:xfrm>
          <a:prstGeom prst="rect">
            <a:avLst/>
          </a:prstGeom>
          <a:solidFill>
            <a:srgbClr val="E3E1DB"/>
          </a:solidFill>
          <a:ln/>
        </p:spPr>
        <p:txBody>
          <a:bodyPr/>
          <a:lstStyle/>
          <a:p>
            <a:endParaRPr lang="en-US"/>
          </a:p>
        </p:txBody>
      </p:sp>
      <p:sp>
        <p:nvSpPr>
          <p:cNvPr id="15" name="Text 13"/>
          <p:cNvSpPr/>
          <p:nvPr/>
        </p:nvSpPr>
        <p:spPr>
          <a:xfrm>
            <a:off x="1047750" y="2990850"/>
            <a:ext cx="11873865" cy="289560"/>
          </a:xfrm>
          <a:prstGeom prst="rect">
            <a:avLst/>
          </a:prstGeom>
          <a:noFill/>
          <a:ln/>
        </p:spPr>
        <p:txBody>
          <a:bodyPr wrap="square" lIns="25400" tIns="25400" rIns="25400" bIns="25400" rtlCol="0" anchor="t">
            <a:normAutofit lnSpcReduction="10000"/>
          </a:bodyPr>
          <a:lstStyle/>
          <a:p>
            <a:pPr marL="0" indent="0" algn="l">
              <a:buNone/>
            </a:pPr>
            <a:r>
              <a:rPr lang="en-US" sz="1725" b="1" dirty="0">
                <a:solidFill>
                  <a:srgbClr val="451A2A"/>
                </a:solidFill>
                <a:latin typeface="Helvetica" pitchFamily="34" charset="0"/>
                <a:ea typeface="Helvetica" pitchFamily="34" charset="-122"/>
                <a:cs typeface="Helvetica" pitchFamily="34" charset="-120"/>
              </a:rPr>
              <a:t>1 </a:t>
            </a:r>
            <a:r>
              <a:rPr lang="en-US" sz="1725" dirty="0">
                <a:solidFill>
                  <a:srgbClr val="1A1A1A"/>
                </a:solidFill>
                <a:latin typeface="Helvetica" pitchFamily="34" charset="0"/>
                <a:ea typeface="Helvetica" pitchFamily="34" charset="-122"/>
                <a:cs typeface="Helvetica" pitchFamily="34" charset="-120"/>
              </a:rPr>
              <a:t>A captain wears a rainbow armband where it is banned.</a:t>
            </a:r>
            <a:endParaRPr lang="en-US" sz="1725" dirty="0"/>
          </a:p>
        </p:txBody>
      </p:sp>
      <p:sp>
        <p:nvSpPr>
          <p:cNvPr id="16" name="Shape 14"/>
          <p:cNvSpPr/>
          <p:nvPr/>
        </p:nvSpPr>
        <p:spPr>
          <a:xfrm>
            <a:off x="12668250" y="2878455"/>
            <a:ext cx="2476500" cy="9525"/>
          </a:xfrm>
          <a:prstGeom prst="rect">
            <a:avLst/>
          </a:prstGeom>
          <a:solidFill>
            <a:srgbClr val="E3E1DB"/>
          </a:solidFill>
          <a:ln/>
        </p:spPr>
        <p:txBody>
          <a:bodyPr/>
          <a:lstStyle/>
          <a:p>
            <a:endParaRPr lang="en-US"/>
          </a:p>
        </p:txBody>
      </p:sp>
      <p:sp>
        <p:nvSpPr>
          <p:cNvPr id="17" name="Text 15"/>
          <p:cNvSpPr/>
          <p:nvPr/>
        </p:nvSpPr>
        <p:spPr>
          <a:xfrm>
            <a:off x="13472517" y="299085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18" name="Text 16"/>
          <p:cNvSpPr/>
          <p:nvPr/>
        </p:nvSpPr>
        <p:spPr>
          <a:xfrm>
            <a:off x="14084618" y="299085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19" name="Shape 17"/>
          <p:cNvSpPr/>
          <p:nvPr/>
        </p:nvSpPr>
        <p:spPr>
          <a:xfrm>
            <a:off x="15144750" y="2878455"/>
            <a:ext cx="2095500" cy="9525"/>
          </a:xfrm>
          <a:prstGeom prst="rect">
            <a:avLst/>
          </a:prstGeom>
          <a:solidFill>
            <a:srgbClr val="E3E1DB"/>
          </a:solidFill>
          <a:ln/>
        </p:spPr>
        <p:txBody>
          <a:bodyPr/>
          <a:lstStyle/>
          <a:p>
            <a:endParaRPr lang="en-US"/>
          </a:p>
        </p:txBody>
      </p:sp>
      <p:sp>
        <p:nvSpPr>
          <p:cNvPr id="20" name="Text 18"/>
          <p:cNvSpPr/>
          <p:nvPr/>
        </p:nvSpPr>
        <p:spPr>
          <a:xfrm>
            <a:off x="15758517" y="299085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21" name="Text 19"/>
          <p:cNvSpPr/>
          <p:nvPr/>
        </p:nvSpPr>
        <p:spPr>
          <a:xfrm>
            <a:off x="16370618" y="299085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22" name="Shape 20"/>
          <p:cNvSpPr/>
          <p:nvPr/>
        </p:nvSpPr>
        <p:spPr>
          <a:xfrm>
            <a:off x="1047750" y="3347085"/>
            <a:ext cx="11620500" cy="9525"/>
          </a:xfrm>
          <a:prstGeom prst="rect">
            <a:avLst/>
          </a:prstGeom>
          <a:solidFill>
            <a:srgbClr val="E3E1DB"/>
          </a:solidFill>
          <a:ln/>
        </p:spPr>
        <p:txBody>
          <a:bodyPr/>
          <a:lstStyle/>
          <a:p>
            <a:endParaRPr lang="en-US"/>
          </a:p>
        </p:txBody>
      </p:sp>
      <p:sp>
        <p:nvSpPr>
          <p:cNvPr id="23" name="Text 21"/>
          <p:cNvSpPr/>
          <p:nvPr/>
        </p:nvSpPr>
        <p:spPr>
          <a:xfrm>
            <a:off x="1047750" y="3459480"/>
            <a:ext cx="11873865" cy="289560"/>
          </a:xfrm>
          <a:prstGeom prst="rect">
            <a:avLst/>
          </a:prstGeom>
          <a:noFill/>
          <a:ln/>
        </p:spPr>
        <p:txBody>
          <a:bodyPr wrap="square" lIns="25400" tIns="25400" rIns="25400" bIns="25400" rtlCol="0" anchor="t">
            <a:normAutofit lnSpcReduction="10000"/>
          </a:bodyPr>
          <a:lstStyle/>
          <a:p>
            <a:pPr marL="0" indent="0" algn="l">
              <a:buNone/>
            </a:pPr>
            <a:r>
              <a:rPr lang="en-US" sz="1725" b="1" dirty="0">
                <a:solidFill>
                  <a:srgbClr val="451A2A"/>
                </a:solidFill>
                <a:latin typeface="Helvetica" pitchFamily="34" charset="0"/>
                <a:ea typeface="Helvetica" pitchFamily="34" charset="-122"/>
                <a:cs typeface="Helvetica" pitchFamily="34" charset="-120"/>
              </a:rPr>
              <a:t>2 </a:t>
            </a:r>
            <a:r>
              <a:rPr lang="en-US" sz="1725" dirty="0">
                <a:solidFill>
                  <a:srgbClr val="1A1A1A"/>
                </a:solidFill>
                <a:latin typeface="Helvetica" pitchFamily="34" charset="0"/>
                <a:ea typeface="Helvetica" pitchFamily="34" charset="-122"/>
                <a:cs typeface="Helvetica" pitchFamily="34" charset="-120"/>
              </a:rPr>
              <a:t>A country at war is banned from the tournament.</a:t>
            </a:r>
            <a:endParaRPr lang="en-US" sz="1725" dirty="0"/>
          </a:p>
        </p:txBody>
      </p:sp>
      <p:sp>
        <p:nvSpPr>
          <p:cNvPr id="24" name="Shape 22"/>
          <p:cNvSpPr/>
          <p:nvPr/>
        </p:nvSpPr>
        <p:spPr>
          <a:xfrm>
            <a:off x="12668250" y="3347085"/>
            <a:ext cx="2476500" cy="9525"/>
          </a:xfrm>
          <a:prstGeom prst="rect">
            <a:avLst/>
          </a:prstGeom>
          <a:solidFill>
            <a:srgbClr val="E3E1DB"/>
          </a:solidFill>
          <a:ln/>
        </p:spPr>
        <p:txBody>
          <a:bodyPr/>
          <a:lstStyle/>
          <a:p>
            <a:endParaRPr lang="en-US"/>
          </a:p>
        </p:txBody>
      </p:sp>
      <p:sp>
        <p:nvSpPr>
          <p:cNvPr id="25" name="Text 23"/>
          <p:cNvSpPr/>
          <p:nvPr/>
        </p:nvSpPr>
        <p:spPr>
          <a:xfrm>
            <a:off x="13472517" y="345948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26" name="Text 24"/>
          <p:cNvSpPr/>
          <p:nvPr/>
        </p:nvSpPr>
        <p:spPr>
          <a:xfrm>
            <a:off x="14084618" y="345948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27" name="Shape 25"/>
          <p:cNvSpPr/>
          <p:nvPr/>
        </p:nvSpPr>
        <p:spPr>
          <a:xfrm>
            <a:off x="15144750" y="3347085"/>
            <a:ext cx="2095500" cy="9525"/>
          </a:xfrm>
          <a:prstGeom prst="rect">
            <a:avLst/>
          </a:prstGeom>
          <a:solidFill>
            <a:srgbClr val="E3E1DB"/>
          </a:solidFill>
          <a:ln/>
        </p:spPr>
        <p:txBody>
          <a:bodyPr/>
          <a:lstStyle/>
          <a:p>
            <a:endParaRPr lang="en-US"/>
          </a:p>
        </p:txBody>
      </p:sp>
      <p:sp>
        <p:nvSpPr>
          <p:cNvPr id="28" name="Text 26"/>
          <p:cNvSpPr/>
          <p:nvPr/>
        </p:nvSpPr>
        <p:spPr>
          <a:xfrm>
            <a:off x="15758517" y="345948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29" name="Text 27"/>
          <p:cNvSpPr/>
          <p:nvPr/>
        </p:nvSpPr>
        <p:spPr>
          <a:xfrm>
            <a:off x="16370618" y="345948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30" name="Shape 28"/>
          <p:cNvSpPr/>
          <p:nvPr/>
        </p:nvSpPr>
        <p:spPr>
          <a:xfrm>
            <a:off x="1047750" y="3815715"/>
            <a:ext cx="11620500" cy="9525"/>
          </a:xfrm>
          <a:prstGeom prst="rect">
            <a:avLst/>
          </a:prstGeom>
          <a:solidFill>
            <a:srgbClr val="E3E1DB"/>
          </a:solidFill>
          <a:ln/>
        </p:spPr>
        <p:txBody>
          <a:bodyPr/>
          <a:lstStyle/>
          <a:p>
            <a:endParaRPr lang="en-US"/>
          </a:p>
        </p:txBody>
      </p:sp>
      <p:sp>
        <p:nvSpPr>
          <p:cNvPr id="31" name="Text 29"/>
          <p:cNvSpPr/>
          <p:nvPr/>
        </p:nvSpPr>
        <p:spPr>
          <a:xfrm>
            <a:off x="1047750" y="3928110"/>
            <a:ext cx="11873865" cy="289560"/>
          </a:xfrm>
          <a:prstGeom prst="rect">
            <a:avLst/>
          </a:prstGeom>
          <a:noFill/>
          <a:ln/>
        </p:spPr>
        <p:txBody>
          <a:bodyPr wrap="square" lIns="25400" tIns="25400" rIns="25400" bIns="25400" rtlCol="0" anchor="t">
            <a:normAutofit lnSpcReduction="10000"/>
          </a:bodyPr>
          <a:lstStyle/>
          <a:p>
            <a:pPr marL="0" indent="0" algn="l">
              <a:buNone/>
            </a:pPr>
            <a:r>
              <a:rPr lang="en-US" sz="1725" b="1" dirty="0">
                <a:solidFill>
                  <a:srgbClr val="451A2A"/>
                </a:solidFill>
                <a:latin typeface="Helvetica" pitchFamily="34" charset="0"/>
                <a:ea typeface="Helvetica" pitchFamily="34" charset="-122"/>
                <a:cs typeface="Helvetica" pitchFamily="34" charset="-120"/>
              </a:rPr>
              <a:t>3 </a:t>
            </a:r>
            <a:r>
              <a:rPr lang="en-US" sz="1725" dirty="0">
                <a:solidFill>
                  <a:srgbClr val="1A1A1A"/>
                </a:solidFill>
                <a:latin typeface="Helvetica" pitchFamily="34" charset="0"/>
                <a:ea typeface="Helvetica" pitchFamily="34" charset="-122"/>
                <a:cs typeface="Helvetica" pitchFamily="34" charset="-120"/>
              </a:rPr>
              <a:t>Fans boo the other team’s national anthem.</a:t>
            </a:r>
            <a:endParaRPr lang="en-US" sz="1725" dirty="0"/>
          </a:p>
        </p:txBody>
      </p:sp>
      <p:sp>
        <p:nvSpPr>
          <p:cNvPr id="32" name="Shape 30"/>
          <p:cNvSpPr/>
          <p:nvPr/>
        </p:nvSpPr>
        <p:spPr>
          <a:xfrm>
            <a:off x="12668250" y="3815715"/>
            <a:ext cx="2476500" cy="9525"/>
          </a:xfrm>
          <a:prstGeom prst="rect">
            <a:avLst/>
          </a:prstGeom>
          <a:solidFill>
            <a:srgbClr val="E3E1DB"/>
          </a:solidFill>
          <a:ln/>
        </p:spPr>
        <p:txBody>
          <a:bodyPr/>
          <a:lstStyle/>
          <a:p>
            <a:endParaRPr lang="en-US"/>
          </a:p>
        </p:txBody>
      </p:sp>
      <p:sp>
        <p:nvSpPr>
          <p:cNvPr id="33" name="Text 31"/>
          <p:cNvSpPr/>
          <p:nvPr/>
        </p:nvSpPr>
        <p:spPr>
          <a:xfrm>
            <a:off x="13472517" y="392811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34" name="Text 32"/>
          <p:cNvSpPr/>
          <p:nvPr/>
        </p:nvSpPr>
        <p:spPr>
          <a:xfrm>
            <a:off x="14084618" y="392811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35" name="Shape 33"/>
          <p:cNvSpPr/>
          <p:nvPr/>
        </p:nvSpPr>
        <p:spPr>
          <a:xfrm>
            <a:off x="15144750" y="3815715"/>
            <a:ext cx="2095500" cy="9525"/>
          </a:xfrm>
          <a:prstGeom prst="rect">
            <a:avLst/>
          </a:prstGeom>
          <a:solidFill>
            <a:srgbClr val="E3E1DB"/>
          </a:solidFill>
          <a:ln/>
        </p:spPr>
        <p:txBody>
          <a:bodyPr/>
          <a:lstStyle/>
          <a:p>
            <a:endParaRPr lang="en-US"/>
          </a:p>
        </p:txBody>
      </p:sp>
      <p:sp>
        <p:nvSpPr>
          <p:cNvPr id="36" name="Text 34"/>
          <p:cNvSpPr/>
          <p:nvPr/>
        </p:nvSpPr>
        <p:spPr>
          <a:xfrm>
            <a:off x="15758517" y="392811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37" name="Text 35"/>
          <p:cNvSpPr/>
          <p:nvPr/>
        </p:nvSpPr>
        <p:spPr>
          <a:xfrm>
            <a:off x="16370618" y="392811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38" name="Shape 36"/>
          <p:cNvSpPr/>
          <p:nvPr/>
        </p:nvSpPr>
        <p:spPr>
          <a:xfrm>
            <a:off x="1047750" y="4284345"/>
            <a:ext cx="11620500" cy="9525"/>
          </a:xfrm>
          <a:prstGeom prst="rect">
            <a:avLst/>
          </a:prstGeom>
          <a:solidFill>
            <a:srgbClr val="E3E1DB"/>
          </a:solidFill>
          <a:ln/>
        </p:spPr>
        <p:txBody>
          <a:bodyPr/>
          <a:lstStyle/>
          <a:p>
            <a:endParaRPr lang="en-US"/>
          </a:p>
        </p:txBody>
      </p:sp>
      <p:sp>
        <p:nvSpPr>
          <p:cNvPr id="39" name="Text 37"/>
          <p:cNvSpPr/>
          <p:nvPr/>
        </p:nvSpPr>
        <p:spPr>
          <a:xfrm>
            <a:off x="1047750" y="4396740"/>
            <a:ext cx="11873865" cy="289560"/>
          </a:xfrm>
          <a:prstGeom prst="rect">
            <a:avLst/>
          </a:prstGeom>
          <a:noFill/>
          <a:ln/>
        </p:spPr>
        <p:txBody>
          <a:bodyPr wrap="square" lIns="25400" tIns="25400" rIns="25400" bIns="25400" rtlCol="0" anchor="t">
            <a:normAutofit lnSpcReduction="10000"/>
          </a:bodyPr>
          <a:lstStyle/>
          <a:p>
            <a:pPr marL="0" indent="0" algn="l">
              <a:buNone/>
            </a:pPr>
            <a:r>
              <a:rPr lang="en-US" sz="1725" b="1" dirty="0">
                <a:solidFill>
                  <a:srgbClr val="451A2A"/>
                </a:solidFill>
                <a:latin typeface="Helvetica" pitchFamily="34" charset="0"/>
                <a:ea typeface="Helvetica" pitchFamily="34" charset="-122"/>
                <a:cs typeface="Helvetica" pitchFamily="34" charset="-120"/>
              </a:rPr>
              <a:t>4 </a:t>
            </a:r>
            <a:r>
              <a:rPr lang="en-US" sz="1725" dirty="0">
                <a:solidFill>
                  <a:srgbClr val="1A1A1A"/>
                </a:solidFill>
                <a:latin typeface="Helvetica" pitchFamily="34" charset="0"/>
                <a:ea typeface="Helvetica" pitchFamily="34" charset="-122"/>
                <a:cs typeface="Helvetica" pitchFamily="34" charset="-120"/>
              </a:rPr>
              <a:t>A team refuses to play in a host it calls oppressive.</a:t>
            </a:r>
            <a:endParaRPr lang="en-US" sz="1725" dirty="0"/>
          </a:p>
        </p:txBody>
      </p:sp>
      <p:sp>
        <p:nvSpPr>
          <p:cNvPr id="40" name="Shape 38"/>
          <p:cNvSpPr/>
          <p:nvPr/>
        </p:nvSpPr>
        <p:spPr>
          <a:xfrm>
            <a:off x="12668250" y="4284345"/>
            <a:ext cx="2476500" cy="9525"/>
          </a:xfrm>
          <a:prstGeom prst="rect">
            <a:avLst/>
          </a:prstGeom>
          <a:solidFill>
            <a:srgbClr val="E3E1DB"/>
          </a:solidFill>
          <a:ln/>
        </p:spPr>
        <p:txBody>
          <a:bodyPr/>
          <a:lstStyle/>
          <a:p>
            <a:endParaRPr lang="en-US"/>
          </a:p>
        </p:txBody>
      </p:sp>
      <p:sp>
        <p:nvSpPr>
          <p:cNvPr id="41" name="Text 39"/>
          <p:cNvSpPr/>
          <p:nvPr/>
        </p:nvSpPr>
        <p:spPr>
          <a:xfrm>
            <a:off x="13472517" y="439674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42" name="Text 40"/>
          <p:cNvSpPr/>
          <p:nvPr/>
        </p:nvSpPr>
        <p:spPr>
          <a:xfrm>
            <a:off x="14084618" y="439674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43" name="Shape 41"/>
          <p:cNvSpPr/>
          <p:nvPr/>
        </p:nvSpPr>
        <p:spPr>
          <a:xfrm>
            <a:off x="15144750" y="4284345"/>
            <a:ext cx="2095500" cy="9525"/>
          </a:xfrm>
          <a:prstGeom prst="rect">
            <a:avLst/>
          </a:prstGeom>
          <a:solidFill>
            <a:srgbClr val="E3E1DB"/>
          </a:solidFill>
          <a:ln/>
        </p:spPr>
        <p:txBody>
          <a:bodyPr/>
          <a:lstStyle/>
          <a:p>
            <a:endParaRPr lang="en-US"/>
          </a:p>
        </p:txBody>
      </p:sp>
      <p:sp>
        <p:nvSpPr>
          <p:cNvPr id="44" name="Text 42"/>
          <p:cNvSpPr/>
          <p:nvPr/>
        </p:nvSpPr>
        <p:spPr>
          <a:xfrm>
            <a:off x="15758517" y="439674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45" name="Text 43"/>
          <p:cNvSpPr/>
          <p:nvPr/>
        </p:nvSpPr>
        <p:spPr>
          <a:xfrm>
            <a:off x="16370618" y="439674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46" name="Shape 44"/>
          <p:cNvSpPr/>
          <p:nvPr/>
        </p:nvSpPr>
        <p:spPr>
          <a:xfrm>
            <a:off x="1047750" y="4752975"/>
            <a:ext cx="11620500" cy="9525"/>
          </a:xfrm>
          <a:prstGeom prst="rect">
            <a:avLst/>
          </a:prstGeom>
          <a:solidFill>
            <a:srgbClr val="E3E1DB"/>
          </a:solidFill>
          <a:ln/>
        </p:spPr>
        <p:txBody>
          <a:bodyPr/>
          <a:lstStyle/>
          <a:p>
            <a:endParaRPr lang="en-US"/>
          </a:p>
        </p:txBody>
      </p:sp>
      <p:sp>
        <p:nvSpPr>
          <p:cNvPr id="47" name="Text 45"/>
          <p:cNvSpPr/>
          <p:nvPr/>
        </p:nvSpPr>
        <p:spPr>
          <a:xfrm>
            <a:off x="1047750" y="4865370"/>
            <a:ext cx="11873865" cy="289560"/>
          </a:xfrm>
          <a:prstGeom prst="rect">
            <a:avLst/>
          </a:prstGeom>
          <a:noFill/>
          <a:ln/>
        </p:spPr>
        <p:txBody>
          <a:bodyPr wrap="square" lIns="25400" tIns="25400" rIns="25400" bIns="25400" rtlCol="0" anchor="t">
            <a:normAutofit lnSpcReduction="10000"/>
          </a:bodyPr>
          <a:lstStyle/>
          <a:p>
            <a:pPr marL="0" indent="0" algn="l">
              <a:buNone/>
            </a:pPr>
            <a:r>
              <a:rPr lang="en-US" sz="1725" b="1" dirty="0">
                <a:solidFill>
                  <a:srgbClr val="451A2A"/>
                </a:solidFill>
                <a:latin typeface="Helvetica" pitchFamily="34" charset="0"/>
                <a:ea typeface="Helvetica" pitchFamily="34" charset="-122"/>
                <a:cs typeface="Helvetica" pitchFamily="34" charset="-120"/>
              </a:rPr>
              <a:t>5 </a:t>
            </a:r>
            <a:r>
              <a:rPr lang="en-US" sz="1725" dirty="0">
                <a:solidFill>
                  <a:srgbClr val="1A1A1A"/>
                </a:solidFill>
                <a:latin typeface="Helvetica" pitchFamily="34" charset="0"/>
                <a:ea typeface="Helvetica" pitchFamily="34" charset="-122"/>
                <a:cs typeface="Helvetica" pitchFamily="34" charset="-120"/>
              </a:rPr>
              <a:t>A state-owned oil company becomes chief sponsor.</a:t>
            </a:r>
            <a:endParaRPr lang="en-US" sz="1725" dirty="0"/>
          </a:p>
        </p:txBody>
      </p:sp>
      <p:sp>
        <p:nvSpPr>
          <p:cNvPr id="48" name="Shape 46"/>
          <p:cNvSpPr/>
          <p:nvPr/>
        </p:nvSpPr>
        <p:spPr>
          <a:xfrm>
            <a:off x="12668250" y="4752975"/>
            <a:ext cx="2476500" cy="9525"/>
          </a:xfrm>
          <a:prstGeom prst="rect">
            <a:avLst/>
          </a:prstGeom>
          <a:solidFill>
            <a:srgbClr val="E3E1DB"/>
          </a:solidFill>
          <a:ln/>
        </p:spPr>
        <p:txBody>
          <a:bodyPr/>
          <a:lstStyle/>
          <a:p>
            <a:endParaRPr lang="en-US"/>
          </a:p>
        </p:txBody>
      </p:sp>
      <p:sp>
        <p:nvSpPr>
          <p:cNvPr id="49" name="Text 47"/>
          <p:cNvSpPr/>
          <p:nvPr/>
        </p:nvSpPr>
        <p:spPr>
          <a:xfrm>
            <a:off x="13472517" y="486537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50" name="Text 48"/>
          <p:cNvSpPr/>
          <p:nvPr/>
        </p:nvSpPr>
        <p:spPr>
          <a:xfrm>
            <a:off x="14084618" y="486537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51" name="Shape 49"/>
          <p:cNvSpPr/>
          <p:nvPr/>
        </p:nvSpPr>
        <p:spPr>
          <a:xfrm>
            <a:off x="15144750" y="4752975"/>
            <a:ext cx="2095500" cy="9525"/>
          </a:xfrm>
          <a:prstGeom prst="rect">
            <a:avLst/>
          </a:prstGeom>
          <a:solidFill>
            <a:srgbClr val="E3E1DB"/>
          </a:solidFill>
          <a:ln/>
        </p:spPr>
        <p:txBody>
          <a:bodyPr/>
          <a:lstStyle/>
          <a:p>
            <a:endParaRPr lang="en-US"/>
          </a:p>
        </p:txBody>
      </p:sp>
      <p:sp>
        <p:nvSpPr>
          <p:cNvPr id="52" name="Text 50"/>
          <p:cNvSpPr/>
          <p:nvPr/>
        </p:nvSpPr>
        <p:spPr>
          <a:xfrm>
            <a:off x="15758517" y="486537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53" name="Text 51"/>
          <p:cNvSpPr/>
          <p:nvPr/>
        </p:nvSpPr>
        <p:spPr>
          <a:xfrm>
            <a:off x="16370618" y="486537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54" name="Shape 52"/>
          <p:cNvSpPr/>
          <p:nvPr/>
        </p:nvSpPr>
        <p:spPr>
          <a:xfrm>
            <a:off x="1047750" y="5690235"/>
            <a:ext cx="11620500" cy="15240"/>
          </a:xfrm>
          <a:prstGeom prst="rect">
            <a:avLst/>
          </a:prstGeom>
          <a:solidFill>
            <a:srgbClr val="451A2A"/>
          </a:solidFill>
          <a:ln/>
        </p:spPr>
        <p:txBody>
          <a:bodyPr/>
          <a:lstStyle/>
          <a:p>
            <a:endParaRPr lang="en-US"/>
          </a:p>
        </p:txBody>
      </p:sp>
      <p:sp>
        <p:nvSpPr>
          <p:cNvPr id="55" name="Shape 53"/>
          <p:cNvSpPr/>
          <p:nvPr/>
        </p:nvSpPr>
        <p:spPr>
          <a:xfrm>
            <a:off x="1047750" y="5221605"/>
            <a:ext cx="11620500" cy="9525"/>
          </a:xfrm>
          <a:prstGeom prst="rect">
            <a:avLst/>
          </a:prstGeom>
          <a:solidFill>
            <a:srgbClr val="E3E1DB"/>
          </a:solidFill>
          <a:ln/>
        </p:spPr>
        <p:txBody>
          <a:bodyPr/>
          <a:lstStyle/>
          <a:p>
            <a:endParaRPr lang="en-US"/>
          </a:p>
        </p:txBody>
      </p:sp>
      <p:sp>
        <p:nvSpPr>
          <p:cNvPr id="56" name="Text 54"/>
          <p:cNvSpPr/>
          <p:nvPr/>
        </p:nvSpPr>
        <p:spPr>
          <a:xfrm>
            <a:off x="1047750" y="5334000"/>
            <a:ext cx="11873865" cy="289560"/>
          </a:xfrm>
          <a:prstGeom prst="rect">
            <a:avLst/>
          </a:prstGeom>
          <a:noFill/>
          <a:ln/>
        </p:spPr>
        <p:txBody>
          <a:bodyPr wrap="square" lIns="25400" tIns="25400" rIns="25400" bIns="25400" rtlCol="0" anchor="t">
            <a:normAutofit lnSpcReduction="10000"/>
          </a:bodyPr>
          <a:lstStyle/>
          <a:p>
            <a:pPr marL="0" indent="0" algn="l">
              <a:buNone/>
            </a:pPr>
            <a:r>
              <a:rPr lang="en-US" sz="1725" b="1" dirty="0">
                <a:solidFill>
                  <a:srgbClr val="451A2A"/>
                </a:solidFill>
                <a:latin typeface="Helvetica" pitchFamily="34" charset="0"/>
                <a:ea typeface="Helvetica" pitchFamily="34" charset="-122"/>
                <a:cs typeface="Helvetica" pitchFamily="34" charset="-120"/>
              </a:rPr>
              <a:t>6 </a:t>
            </a:r>
            <a:r>
              <a:rPr lang="en-US" sz="1725" dirty="0">
                <a:solidFill>
                  <a:srgbClr val="1A1A1A"/>
                </a:solidFill>
                <a:latin typeface="Helvetica" pitchFamily="34" charset="0"/>
                <a:ea typeface="Helvetica" pitchFamily="34" charset="-122"/>
                <a:cs typeface="Helvetica" pitchFamily="34" charset="-120"/>
              </a:rPr>
              <a:t>The host bans all protests near the stadiums.</a:t>
            </a:r>
            <a:endParaRPr lang="en-US" sz="1725" dirty="0"/>
          </a:p>
        </p:txBody>
      </p:sp>
      <p:sp>
        <p:nvSpPr>
          <p:cNvPr id="57" name="Shape 55"/>
          <p:cNvSpPr/>
          <p:nvPr/>
        </p:nvSpPr>
        <p:spPr>
          <a:xfrm>
            <a:off x="12668250" y="5690235"/>
            <a:ext cx="2476500" cy="15240"/>
          </a:xfrm>
          <a:prstGeom prst="rect">
            <a:avLst/>
          </a:prstGeom>
          <a:solidFill>
            <a:srgbClr val="451A2A"/>
          </a:solidFill>
          <a:ln/>
        </p:spPr>
        <p:txBody>
          <a:bodyPr/>
          <a:lstStyle/>
          <a:p>
            <a:endParaRPr lang="en-US"/>
          </a:p>
        </p:txBody>
      </p:sp>
      <p:sp>
        <p:nvSpPr>
          <p:cNvPr id="58" name="Shape 56"/>
          <p:cNvSpPr/>
          <p:nvPr/>
        </p:nvSpPr>
        <p:spPr>
          <a:xfrm>
            <a:off x="12668250" y="5221605"/>
            <a:ext cx="2476500" cy="9525"/>
          </a:xfrm>
          <a:prstGeom prst="rect">
            <a:avLst/>
          </a:prstGeom>
          <a:solidFill>
            <a:srgbClr val="E3E1DB"/>
          </a:solidFill>
          <a:ln/>
        </p:spPr>
        <p:txBody>
          <a:bodyPr/>
          <a:lstStyle/>
          <a:p>
            <a:endParaRPr lang="en-US"/>
          </a:p>
        </p:txBody>
      </p:sp>
      <p:sp>
        <p:nvSpPr>
          <p:cNvPr id="59" name="Text 57"/>
          <p:cNvSpPr/>
          <p:nvPr/>
        </p:nvSpPr>
        <p:spPr>
          <a:xfrm>
            <a:off x="13472517" y="533400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60" name="Text 58"/>
          <p:cNvSpPr/>
          <p:nvPr/>
        </p:nvSpPr>
        <p:spPr>
          <a:xfrm>
            <a:off x="14084618" y="533400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61" name="Shape 59"/>
          <p:cNvSpPr/>
          <p:nvPr/>
        </p:nvSpPr>
        <p:spPr>
          <a:xfrm>
            <a:off x="15144750" y="5690235"/>
            <a:ext cx="2095500" cy="15240"/>
          </a:xfrm>
          <a:prstGeom prst="rect">
            <a:avLst/>
          </a:prstGeom>
          <a:solidFill>
            <a:srgbClr val="451A2A"/>
          </a:solidFill>
          <a:ln/>
        </p:spPr>
        <p:txBody>
          <a:bodyPr/>
          <a:lstStyle/>
          <a:p>
            <a:endParaRPr lang="en-US"/>
          </a:p>
        </p:txBody>
      </p:sp>
      <p:sp>
        <p:nvSpPr>
          <p:cNvPr id="62" name="Shape 60"/>
          <p:cNvSpPr/>
          <p:nvPr/>
        </p:nvSpPr>
        <p:spPr>
          <a:xfrm>
            <a:off x="15144750" y="5221605"/>
            <a:ext cx="2095500" cy="9525"/>
          </a:xfrm>
          <a:prstGeom prst="rect">
            <a:avLst/>
          </a:prstGeom>
          <a:solidFill>
            <a:srgbClr val="E3E1DB"/>
          </a:solidFill>
          <a:ln/>
        </p:spPr>
        <p:txBody>
          <a:bodyPr/>
          <a:lstStyle/>
          <a:p>
            <a:endParaRPr lang="en-US"/>
          </a:p>
        </p:txBody>
      </p:sp>
      <p:sp>
        <p:nvSpPr>
          <p:cNvPr id="63" name="Text 61"/>
          <p:cNvSpPr/>
          <p:nvPr/>
        </p:nvSpPr>
        <p:spPr>
          <a:xfrm>
            <a:off x="15758517" y="5334000"/>
            <a:ext cx="402550"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Yes</a:t>
            </a:r>
            <a:endParaRPr lang="en-US" sz="1575" dirty="0"/>
          </a:p>
        </p:txBody>
      </p:sp>
      <p:sp>
        <p:nvSpPr>
          <p:cNvPr id="64" name="Text 62"/>
          <p:cNvSpPr/>
          <p:nvPr/>
        </p:nvSpPr>
        <p:spPr>
          <a:xfrm>
            <a:off x="16370618" y="5334000"/>
            <a:ext cx="331946" cy="28956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8A8A8A"/>
                </a:solidFill>
                <a:latin typeface="Helvetica" pitchFamily="34" charset="0"/>
                <a:ea typeface="Helvetica" pitchFamily="34" charset="-122"/>
                <a:cs typeface="Helvetica" pitchFamily="34" charset="-120"/>
              </a:rPr>
              <a:t>No</a:t>
            </a:r>
            <a:endParaRPr lang="en-US" sz="1575" dirty="0"/>
          </a:p>
        </p:txBody>
      </p:sp>
      <p:sp>
        <p:nvSpPr>
          <p:cNvPr id="65" name="Text 63"/>
          <p:cNvSpPr/>
          <p:nvPr/>
        </p:nvSpPr>
        <p:spPr>
          <a:xfrm>
            <a:off x="1047750" y="5922645"/>
            <a:ext cx="1865126"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VERDICT</a:t>
            </a:r>
            <a:endParaRPr lang="en-US" sz="1350" dirty="0"/>
          </a:p>
        </p:txBody>
      </p:sp>
      <p:sp>
        <p:nvSpPr>
          <p:cNvPr id="66" name="Text 64"/>
          <p:cNvSpPr/>
          <p:nvPr/>
        </p:nvSpPr>
        <p:spPr>
          <a:xfrm>
            <a:off x="2990969" y="5838825"/>
            <a:ext cx="11144786"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Case that breaks the principle: No.  _______   Your improved principle: ______________________________</a:t>
            </a:r>
            <a:endParaRPr lang="en-US" sz="1800" dirty="0"/>
          </a:p>
        </p:txBody>
      </p:sp>
      <p:sp>
        <p:nvSpPr>
          <p:cNvPr id="67" name="Shape 65"/>
          <p:cNvSpPr/>
          <p:nvPr/>
        </p:nvSpPr>
        <p:spPr>
          <a:xfrm>
            <a:off x="1047750" y="6273165"/>
            <a:ext cx="38100" cy="1078230"/>
          </a:xfrm>
          <a:prstGeom prst="rect">
            <a:avLst/>
          </a:prstGeom>
          <a:solidFill>
            <a:srgbClr val="D9B877"/>
          </a:solidFill>
          <a:ln/>
        </p:spPr>
        <p:txBody>
          <a:bodyPr/>
          <a:lstStyle/>
          <a:p>
            <a:endParaRPr lang="en-US"/>
          </a:p>
        </p:txBody>
      </p:sp>
      <p:sp>
        <p:nvSpPr>
          <p:cNvPr id="68" name="Text 66"/>
          <p:cNvSpPr/>
          <p:nvPr/>
        </p:nvSpPr>
        <p:spPr>
          <a:xfrm>
            <a:off x="1276350" y="631126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69" name="Text 67"/>
          <p:cNvSpPr/>
          <p:nvPr/>
        </p:nvSpPr>
        <p:spPr>
          <a:xfrm>
            <a:off x="2519601" y="627316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1</a:t>
            </a:r>
            <a:endParaRPr lang="en-US" sz="1800" dirty="0"/>
          </a:p>
        </p:txBody>
      </p:sp>
      <p:sp>
        <p:nvSpPr>
          <p:cNvPr id="70" name="Text 68"/>
          <p:cNvSpPr/>
          <p:nvPr/>
        </p:nvSpPr>
        <p:spPr>
          <a:xfrm>
            <a:off x="2824520" y="6273165"/>
            <a:ext cx="6947106"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Did the principle ever point both ways at once? In which case?</a:t>
            </a:r>
            <a:endParaRPr lang="en-US" sz="1800" dirty="0"/>
          </a:p>
        </p:txBody>
      </p:sp>
      <p:sp>
        <p:nvSpPr>
          <p:cNvPr id="71" name="Text 69"/>
          <p:cNvSpPr/>
          <p:nvPr/>
        </p:nvSpPr>
        <p:spPr>
          <a:xfrm>
            <a:off x="2519601" y="665797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2</a:t>
            </a:r>
            <a:endParaRPr lang="en-US" sz="1800" dirty="0"/>
          </a:p>
        </p:txBody>
      </p:sp>
      <p:sp>
        <p:nvSpPr>
          <p:cNvPr id="72" name="Text 70"/>
          <p:cNvSpPr/>
          <p:nvPr/>
        </p:nvSpPr>
        <p:spPr>
          <a:xfrm>
            <a:off x="2824520" y="6657975"/>
            <a:ext cx="7962507"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pair. Challenge one ruling that differs from yours.</a:t>
            </a:r>
            <a:endParaRPr lang="en-US" sz="1800" dirty="0"/>
          </a:p>
        </p:txBody>
      </p:sp>
      <p:sp>
        <p:nvSpPr>
          <p:cNvPr id="73" name="Text 71"/>
          <p:cNvSpPr/>
          <p:nvPr/>
        </p:nvSpPr>
        <p:spPr>
          <a:xfrm>
            <a:off x="2519601" y="704278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451A2A"/>
                </a:solidFill>
                <a:latin typeface="Helvetica" pitchFamily="34" charset="0"/>
                <a:ea typeface="Helvetica" pitchFamily="34" charset="-122"/>
                <a:cs typeface="Helvetica" pitchFamily="34" charset="-120"/>
              </a:rPr>
              <a:t>3</a:t>
            </a:r>
            <a:endParaRPr lang="en-US" sz="1800" dirty="0"/>
          </a:p>
        </p:txBody>
      </p:sp>
      <p:sp>
        <p:nvSpPr>
          <p:cNvPr id="74" name="Text 72"/>
          <p:cNvSpPr/>
          <p:nvPr/>
        </p:nvSpPr>
        <p:spPr>
          <a:xfrm>
            <a:off x="2824520" y="7042785"/>
            <a:ext cx="7659184"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Is “keeping politics out” itself a political choice? Who benefits from it?</a:t>
            </a:r>
            <a:endParaRPr lang="en-US" sz="1800" dirty="0"/>
          </a:p>
        </p:txBody>
      </p:sp>
      <p:sp>
        <p:nvSpPr>
          <p:cNvPr id="75" name="Text 73"/>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451A2A"/>
                </a:solidFill>
                <a:latin typeface="Georgia" pitchFamily="34" charset="0"/>
                <a:ea typeface="Georgia" pitchFamily="34" charset="-122"/>
                <a:cs typeface="Georgia" pitchFamily="34" charset="-120"/>
              </a:rPr>
              <a:t>Complete &amp; say each line</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each sentence with an expression from the box. Change the form if you need to.</a:t>
            </a:r>
            <a:endParaRPr lang="en-US" sz="1800" dirty="0"/>
          </a:p>
        </p:txBody>
      </p:sp>
      <p:sp>
        <p:nvSpPr>
          <p:cNvPr id="8" name="Shape 6"/>
          <p:cNvSpPr/>
          <p:nvPr/>
        </p:nvSpPr>
        <p:spPr>
          <a:xfrm>
            <a:off x="1047750" y="2987040"/>
            <a:ext cx="14859000" cy="678180"/>
          </a:xfrm>
          <a:prstGeom prst="rect">
            <a:avLst/>
          </a:prstGeom>
          <a:ln w="15240">
            <a:solidFill>
              <a:srgbClr val="451A2A"/>
            </a:solidFill>
            <a:prstDash val="solid"/>
          </a:ln>
        </p:spPr>
        <p:txBody>
          <a:bodyPr/>
          <a:lstStyle/>
          <a:p>
            <a:endParaRPr lang="en-US"/>
          </a:p>
        </p:txBody>
      </p:sp>
      <p:sp>
        <p:nvSpPr>
          <p:cNvPr id="9" name="Text 7"/>
          <p:cNvSpPr/>
          <p:nvPr/>
        </p:nvSpPr>
        <p:spPr>
          <a:xfrm>
            <a:off x="1386840" y="3173730"/>
            <a:ext cx="2885635" cy="342900"/>
          </a:xfrm>
          <a:prstGeom prst="rect">
            <a:avLst/>
          </a:prstGeom>
          <a:noFill/>
          <a:ln/>
        </p:spPr>
        <p:txBody>
          <a:bodyPr wrap="non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come under scrutiny</a:t>
            </a:r>
            <a:endParaRPr lang="en-US" sz="2100" dirty="0"/>
          </a:p>
        </p:txBody>
      </p:sp>
      <p:sp>
        <p:nvSpPr>
          <p:cNvPr id="10" name="Text 8"/>
          <p:cNvSpPr/>
          <p:nvPr/>
        </p:nvSpPr>
        <p:spPr>
          <a:xfrm>
            <a:off x="4391144" y="3173730"/>
            <a:ext cx="2282261" cy="342900"/>
          </a:xfrm>
          <a:prstGeom prst="rect">
            <a:avLst/>
          </a:prstGeom>
          <a:noFill/>
          <a:ln/>
        </p:spPr>
        <p:txBody>
          <a:bodyPr wrap="non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 white elephant</a:t>
            </a:r>
            <a:endParaRPr lang="en-US" sz="2100" dirty="0"/>
          </a:p>
        </p:txBody>
      </p:sp>
      <p:sp>
        <p:nvSpPr>
          <p:cNvPr id="11" name="Text 9"/>
          <p:cNvSpPr/>
          <p:nvPr/>
        </p:nvSpPr>
        <p:spPr>
          <a:xfrm>
            <a:off x="6846927" y="3173730"/>
            <a:ext cx="3033236" cy="342900"/>
          </a:xfrm>
          <a:prstGeom prst="rect">
            <a:avLst/>
          </a:prstGeom>
          <a:noFill/>
          <a:ln/>
        </p:spPr>
        <p:txBody>
          <a:bodyPr wrap="non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paper over the cracks</a:t>
            </a:r>
            <a:endParaRPr lang="en-US" sz="2100" dirty="0"/>
          </a:p>
        </p:txBody>
      </p:sp>
      <p:sp>
        <p:nvSpPr>
          <p:cNvPr id="12" name="Text 10"/>
          <p:cNvSpPr/>
          <p:nvPr/>
        </p:nvSpPr>
        <p:spPr>
          <a:xfrm>
            <a:off x="9985415" y="3173730"/>
            <a:ext cx="3113258" cy="342900"/>
          </a:xfrm>
          <a:prstGeom prst="rect">
            <a:avLst/>
          </a:prstGeom>
          <a:noFill/>
          <a:ln/>
        </p:spPr>
        <p:txBody>
          <a:bodyPr wrap="non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a double-edged sword</a:t>
            </a:r>
            <a:endParaRPr lang="en-US" sz="2100" dirty="0"/>
          </a:p>
        </p:txBody>
      </p:sp>
      <p:sp>
        <p:nvSpPr>
          <p:cNvPr id="13" name="Text 11"/>
          <p:cNvSpPr/>
          <p:nvPr/>
        </p:nvSpPr>
        <p:spPr>
          <a:xfrm>
            <a:off x="13196649" y="3173730"/>
            <a:ext cx="1646539" cy="342900"/>
          </a:xfrm>
          <a:prstGeom prst="rect">
            <a:avLst/>
          </a:prstGeom>
          <a:noFill/>
          <a:ln/>
        </p:spPr>
        <p:txBody>
          <a:bodyPr wrap="none" lIns="25400" tIns="25400" rIns="25400" bIns="25400" rtlCol="0" anchor="t">
            <a:normAutofit lnSpcReduction="10000"/>
          </a:bodyPr>
          <a:lstStyle/>
          <a:p>
            <a:pPr marL="0" indent="0" algn="l">
              <a:buNone/>
            </a:pPr>
            <a:r>
              <a:rPr lang="en-US" sz="2100" b="1" dirty="0">
                <a:solidFill>
                  <a:srgbClr val="451A2A"/>
                </a:solidFill>
                <a:latin typeface="Helvetica" pitchFamily="34" charset="0"/>
                <a:ea typeface="Helvetica" pitchFamily="34" charset="-122"/>
                <a:cs typeface="Helvetica" pitchFamily="34" charset="-120"/>
              </a:rPr>
              <a:t>rally behind</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5970342"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Fame is _______________ for young players.</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6477191"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The whole town _______________ its local team.</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6722102"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The new airport is _______________ nobody uses.</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6145447"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His expenses _______________ after the leak.</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6756940"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A new logo can’t _______________ in a failing firm.</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451A2A"/>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Complete &amp; say each line</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6651641"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Fame is </a:t>
            </a:r>
            <a:r>
              <a:rPr lang="en-US" sz="2100" b="1" dirty="0">
                <a:solidFill>
                  <a:srgbClr val="451A2A"/>
                </a:solidFill>
                <a:latin typeface="Helvetica" pitchFamily="34" charset="0"/>
                <a:ea typeface="Helvetica" pitchFamily="34" charset="-122"/>
                <a:cs typeface="Helvetica" pitchFamily="34" charset="-120"/>
              </a:rPr>
              <a:t>a double-edged sword </a:t>
            </a:r>
            <a:r>
              <a:rPr lang="en-US" sz="2100" dirty="0">
                <a:solidFill>
                  <a:srgbClr val="444444"/>
                </a:solidFill>
                <a:latin typeface="Helvetica" pitchFamily="34" charset="0"/>
                <a:ea typeface="Helvetica" pitchFamily="34" charset="-122"/>
                <a:cs typeface="Helvetica" pitchFamily="34" charset="-120"/>
              </a:rPr>
              <a:t>for young players.</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591874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The whole town </a:t>
            </a:r>
            <a:r>
              <a:rPr lang="en-US" sz="2100" b="1" dirty="0">
                <a:solidFill>
                  <a:srgbClr val="451A2A"/>
                </a:solidFill>
                <a:latin typeface="Helvetica" pitchFamily="34" charset="0"/>
                <a:ea typeface="Helvetica" pitchFamily="34" charset="-122"/>
                <a:cs typeface="Helvetica" pitchFamily="34" charset="-120"/>
              </a:rPr>
              <a:t>rallied behind </a:t>
            </a:r>
            <a:r>
              <a:rPr lang="en-US" sz="2100" dirty="0">
                <a:solidFill>
                  <a:srgbClr val="444444"/>
                </a:solidFill>
                <a:latin typeface="Helvetica" pitchFamily="34" charset="0"/>
                <a:ea typeface="Helvetica" pitchFamily="34" charset="-122"/>
                <a:cs typeface="Helvetica" pitchFamily="34" charset="-120"/>
              </a:rPr>
              <a:t>its local team.</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6522244"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The new airport is </a:t>
            </a:r>
            <a:r>
              <a:rPr lang="en-US" sz="2100" b="1" dirty="0">
                <a:solidFill>
                  <a:srgbClr val="451A2A"/>
                </a:solidFill>
                <a:latin typeface="Helvetica" pitchFamily="34" charset="0"/>
                <a:ea typeface="Helvetica" pitchFamily="34" charset="-122"/>
                <a:cs typeface="Helvetica" pitchFamily="34" charset="-120"/>
              </a:rPr>
              <a:t>a white elephant </a:t>
            </a:r>
            <a:r>
              <a:rPr lang="en-US" sz="2100" dirty="0">
                <a:solidFill>
                  <a:srgbClr val="444444"/>
                </a:solidFill>
                <a:latin typeface="Helvetica" pitchFamily="34" charset="0"/>
                <a:ea typeface="Helvetica" pitchFamily="34" charset="-122"/>
                <a:cs typeface="Helvetica" pitchFamily="34" charset="-120"/>
              </a:rPr>
              <a:t>nobody uses.</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6571226"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His expenses </a:t>
            </a:r>
            <a:r>
              <a:rPr lang="en-US" sz="2100" b="1" dirty="0">
                <a:solidFill>
                  <a:srgbClr val="451A2A"/>
                </a:solidFill>
                <a:latin typeface="Helvetica" pitchFamily="34" charset="0"/>
                <a:ea typeface="Helvetica" pitchFamily="34" charset="-122"/>
                <a:cs typeface="Helvetica" pitchFamily="34" charset="-120"/>
              </a:rPr>
              <a:t>came under scrutiny </a:t>
            </a:r>
            <a:r>
              <a:rPr lang="en-US" sz="2100" dirty="0">
                <a:solidFill>
                  <a:srgbClr val="444444"/>
                </a:solidFill>
                <a:latin typeface="Helvetica" pitchFamily="34" charset="0"/>
                <a:ea typeface="Helvetica" pitchFamily="34" charset="-122"/>
                <a:cs typeface="Helvetica" pitchFamily="34" charset="-120"/>
              </a:rPr>
              <a:t>after the leak.</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7305699"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A new logo can’t </a:t>
            </a:r>
            <a:r>
              <a:rPr lang="en-US" sz="2100" b="1" dirty="0">
                <a:solidFill>
                  <a:srgbClr val="451A2A"/>
                </a:solidFill>
                <a:latin typeface="Helvetica" pitchFamily="34" charset="0"/>
                <a:ea typeface="Helvetica" pitchFamily="34" charset="-122"/>
                <a:cs typeface="Helvetica" pitchFamily="34" charset="-120"/>
              </a:rPr>
              <a:t>paper over the cracks </a:t>
            </a:r>
            <a:r>
              <a:rPr lang="en-US" sz="2100" dirty="0">
                <a:solidFill>
                  <a:srgbClr val="444444"/>
                </a:solidFill>
                <a:latin typeface="Helvetica" pitchFamily="34" charset="0"/>
                <a:ea typeface="Helvetica" pitchFamily="34" charset="-122"/>
                <a:cs typeface="Helvetica" pitchFamily="34" charset="-120"/>
              </a:rPr>
              <a:t>in a failing firm.</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862322"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PROPOSE · DEFEND</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451A2A"/>
                </a:solidFill>
                <a:latin typeface="Georgia" pitchFamily="34" charset="0"/>
                <a:ea typeface="Georgia" pitchFamily="34" charset="-122"/>
                <a:cs typeface="Georgia" pitchFamily="34" charset="-120"/>
              </a:rPr>
              <a:t>Propose it. Defend it.</a:t>
            </a:r>
            <a:endParaRPr lang="en-US" sz="3750" dirty="0"/>
          </a:p>
        </p:txBody>
      </p:sp>
      <p:sp>
        <p:nvSpPr>
          <p:cNvPr id="8" name="Text 6"/>
          <p:cNvSpPr/>
          <p:nvPr/>
        </p:nvSpPr>
        <p:spPr>
          <a:xfrm>
            <a:off x="1047750" y="2514600"/>
            <a:ext cx="17811750" cy="342900"/>
          </a:xfrm>
          <a:prstGeom prst="rect">
            <a:avLst/>
          </a:prstGeom>
          <a:noFill/>
          <a:ln/>
        </p:spPr>
        <p:txBody>
          <a:bodyPr wrap="square" lIns="25400" tIns="25400" rIns="25400" bIns="25400" rtlCol="0" anchor="t">
            <a:normAutofit lnSpcReduction="10000"/>
          </a:bodyPr>
          <a:lstStyle/>
          <a:p>
            <a:pPr marL="0" indent="0" algn="l">
              <a:buNone/>
            </a:pPr>
            <a:r>
              <a:rPr lang="en-US" sz="2100" dirty="0">
                <a:solidFill>
                  <a:srgbClr val="555555"/>
                </a:solidFill>
                <a:latin typeface="Helvetica" pitchFamily="34" charset="0"/>
                <a:ea typeface="Helvetica" pitchFamily="34" charset="-122"/>
                <a:cs typeface="Helvetica" pitchFamily="34" charset="-120"/>
              </a:rPr>
              <a:t>In small groups, build one position and hold it under pressure.</a:t>
            </a:r>
            <a:endParaRPr lang="en-US" sz="2100" dirty="0"/>
          </a:p>
        </p:txBody>
      </p:sp>
      <p:sp>
        <p:nvSpPr>
          <p:cNvPr id="9" name="Shape 7"/>
          <p:cNvSpPr/>
          <p:nvPr/>
        </p:nvSpPr>
        <p:spPr>
          <a:xfrm>
            <a:off x="1047750" y="3162300"/>
            <a:ext cx="14859000" cy="9525"/>
          </a:xfrm>
          <a:prstGeom prst="rect">
            <a:avLst/>
          </a:prstGeom>
          <a:solidFill>
            <a:srgbClr val="D8D6D0"/>
          </a:solidFill>
          <a:ln/>
        </p:spPr>
        <p:txBody>
          <a:bodyPr/>
          <a:lstStyle/>
          <a:p>
            <a:endParaRPr lang="en-US"/>
          </a:p>
        </p:txBody>
      </p:sp>
      <p:sp>
        <p:nvSpPr>
          <p:cNvPr id="10" name="Text 8"/>
          <p:cNvSpPr/>
          <p:nvPr/>
        </p:nvSpPr>
        <p:spPr>
          <a:xfrm>
            <a:off x="1047750" y="34366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ROLE</a:t>
            </a:r>
            <a:endParaRPr lang="en-US" sz="1800" dirty="0"/>
          </a:p>
        </p:txBody>
      </p:sp>
      <p:sp>
        <p:nvSpPr>
          <p:cNvPr id="11" name="Text 9"/>
          <p:cNvSpPr/>
          <p:nvPr/>
        </p:nvSpPr>
        <p:spPr>
          <a:xfrm>
            <a:off x="3238500" y="33985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sit on the committee that chooses the next World Cup host.</a:t>
            </a:r>
            <a:endParaRPr lang="en-US" sz="2250" dirty="0"/>
          </a:p>
        </p:txBody>
      </p:sp>
      <p:sp>
        <p:nvSpPr>
          <p:cNvPr id="12" name="Shape 10"/>
          <p:cNvSpPr/>
          <p:nvPr/>
        </p:nvSpPr>
        <p:spPr>
          <a:xfrm>
            <a:off x="1047750" y="4031933"/>
            <a:ext cx="14859000" cy="9525"/>
          </a:xfrm>
          <a:prstGeom prst="rect">
            <a:avLst/>
          </a:prstGeom>
          <a:solidFill>
            <a:srgbClr val="D8D6D0"/>
          </a:solidFill>
          <a:ln/>
        </p:spPr>
        <p:txBody>
          <a:bodyPr/>
          <a:lstStyle/>
          <a:p>
            <a:endParaRPr lang="en-US"/>
          </a:p>
        </p:txBody>
      </p:sp>
      <p:sp>
        <p:nvSpPr>
          <p:cNvPr id="13" name="Text 11"/>
          <p:cNvSpPr/>
          <p:nvPr/>
        </p:nvSpPr>
        <p:spPr>
          <a:xfrm>
            <a:off x="1047750" y="43062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PROPOSE</a:t>
            </a:r>
            <a:endParaRPr lang="en-US" sz="1800" dirty="0"/>
          </a:p>
        </p:txBody>
      </p:sp>
      <p:sp>
        <p:nvSpPr>
          <p:cNvPr id="14" name="Text 12"/>
          <p:cNvSpPr/>
          <p:nvPr/>
        </p:nvSpPr>
        <p:spPr>
          <a:xfrm>
            <a:off x="3238500" y="42681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Set ONE condition every host must meet. Say which bids it would rule out.</a:t>
            </a:r>
            <a:endParaRPr lang="en-US" sz="2250" dirty="0"/>
          </a:p>
        </p:txBody>
      </p:sp>
      <p:sp>
        <p:nvSpPr>
          <p:cNvPr id="15" name="Shape 13"/>
          <p:cNvSpPr/>
          <p:nvPr/>
        </p:nvSpPr>
        <p:spPr>
          <a:xfrm>
            <a:off x="1047750" y="6137910"/>
            <a:ext cx="14859000" cy="9525"/>
          </a:xfrm>
          <a:prstGeom prst="rect">
            <a:avLst/>
          </a:prstGeom>
          <a:solidFill>
            <a:srgbClr val="D8D6D0"/>
          </a:solidFill>
          <a:ln/>
        </p:spPr>
        <p:txBody>
          <a:bodyPr/>
          <a:lstStyle/>
          <a:p>
            <a:endParaRPr lang="en-US"/>
          </a:p>
        </p:txBody>
      </p:sp>
      <p:sp>
        <p:nvSpPr>
          <p:cNvPr id="16" name="Shape 14"/>
          <p:cNvSpPr/>
          <p:nvPr/>
        </p:nvSpPr>
        <p:spPr>
          <a:xfrm>
            <a:off x="1047750" y="4901565"/>
            <a:ext cx="14859000" cy="9525"/>
          </a:xfrm>
          <a:prstGeom prst="rect">
            <a:avLst/>
          </a:prstGeom>
          <a:solidFill>
            <a:srgbClr val="D8D6D0"/>
          </a:solidFill>
          <a:ln/>
        </p:spPr>
        <p:txBody>
          <a:bodyPr/>
          <a:lstStyle/>
          <a:p>
            <a:endParaRPr lang="en-US"/>
          </a:p>
        </p:txBody>
      </p:sp>
      <p:sp>
        <p:nvSpPr>
          <p:cNvPr id="17" name="Text 15"/>
          <p:cNvSpPr/>
          <p:nvPr/>
        </p:nvSpPr>
        <p:spPr>
          <a:xfrm>
            <a:off x="1047750" y="51758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451A2A"/>
                </a:solidFill>
                <a:latin typeface="Helvetica" pitchFamily="34" charset="0"/>
                <a:ea typeface="Helvetica" pitchFamily="34" charset="-122"/>
                <a:cs typeface="Helvetica" pitchFamily="34" charset="-120"/>
              </a:rPr>
              <a:t>DEFEND</a:t>
            </a:r>
            <a:endParaRPr lang="en-US" sz="1800" dirty="0"/>
          </a:p>
        </p:txBody>
      </p:sp>
      <p:sp>
        <p:nvSpPr>
          <p:cNvPr id="18" name="Text 16"/>
          <p:cNvSpPr/>
          <p:nvPr/>
        </p:nvSpPr>
        <p:spPr>
          <a:xfrm>
            <a:off x="3238500" y="5137785"/>
            <a:ext cx="13048298" cy="809625"/>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Present in two minutes. A rejected bidder then calls it unfair. Answer them without abandoning your condition.</a:t>
            </a:r>
            <a:endParaRPr lang="en-US" sz="225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451A2A"/>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451A2A"/>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4319528" y="701040"/>
            <a:ext cx="3212795"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451A2A"/>
                </a:solidFill>
                <a:latin typeface="Helvetica" pitchFamily="34" charset="0"/>
                <a:ea typeface="Helvetica" pitchFamily="34" charset="-122"/>
                <a:cs typeface="Helvetica" pitchFamily="34" charset="-120"/>
              </a:rPr>
              <a:t>ISSUE 005 · THE WORLD CUP</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5697200" cy="1446133"/>
          </a:xfrm>
          <a:prstGeom prst="rect">
            <a:avLst/>
          </a:prstGeom>
          <a:noFill/>
          <a:ln/>
        </p:spPr>
        <p:txBody>
          <a:bodyPr wrap="square" lIns="25400" tIns="25400" rIns="25400" bIns="25400" rtlCol="0" anchor="t">
            <a:normAutofit lnSpcReduction="10000"/>
          </a:bodyPr>
          <a:lstStyle/>
          <a:p>
            <a:pPr marL="0" indent="0" algn="l">
              <a:lnSpc>
                <a:spcPct val="98298"/>
              </a:lnSpc>
              <a:buNone/>
            </a:pPr>
            <a:r>
              <a:rPr lang="en-US" sz="4950" b="1" dirty="0">
                <a:solidFill>
                  <a:srgbClr val="451A2A"/>
                </a:solidFill>
                <a:latin typeface="Georgia" pitchFamily="34" charset="0"/>
                <a:ea typeface="Georgia" pitchFamily="34" charset="-122"/>
                <a:cs typeface="Georgia" pitchFamily="34" charset="-120"/>
              </a:rPr>
              <a:t>“Hosting the World Cup does a country more harm than good.” To what extent do you agree?</a:t>
            </a:r>
            <a:endParaRPr lang="en-US" sz="4950" dirty="0"/>
          </a:p>
        </p:txBody>
      </p:sp>
      <p:sp>
        <p:nvSpPr>
          <p:cNvPr id="7" name="Text 5"/>
          <p:cNvSpPr/>
          <p:nvPr/>
        </p:nvSpPr>
        <p:spPr>
          <a:xfrm>
            <a:off x="1047750" y="3934063"/>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451A2A"/>
                </a:solidFill>
                <a:latin typeface="Helvetica" pitchFamily="34" charset="0"/>
                <a:ea typeface="Helvetica" pitchFamily="34" charset="-122"/>
                <a:cs typeface="Helvetica" pitchFamily="34" charset="-120"/>
              </a:rPr>
              <a:t>200–250 words</a:t>
            </a:r>
            <a:r>
              <a:rPr lang="en-US" sz="2400" dirty="0">
                <a:solidFill>
                  <a:srgbClr val="444444"/>
                </a:solidFill>
                <a:latin typeface="Helvetica" pitchFamily="34" charset="0"/>
                <a:ea typeface="Helvetica" pitchFamily="34" charset="-122"/>
                <a:cs typeface="Helvetica" pitchFamily="34" charset="-120"/>
              </a:rPr>
              <a:t>. Address the strongest opposing view before you answer it.</a:t>
            </a:r>
            <a:endParaRPr lang="en-US" sz="2400" dirty="0"/>
          </a:p>
        </p:txBody>
      </p:sp>
      <p:sp>
        <p:nvSpPr>
          <p:cNvPr id="8" name="Shape 6"/>
          <p:cNvSpPr/>
          <p:nvPr/>
        </p:nvSpPr>
        <p:spPr>
          <a:xfrm>
            <a:off x="1047750" y="4837033"/>
            <a:ext cx="2476500" cy="22860"/>
          </a:xfrm>
          <a:prstGeom prst="rect">
            <a:avLst/>
          </a:prstGeom>
          <a:solidFill>
            <a:srgbClr val="D9B877"/>
          </a:solidFill>
          <a:ln/>
        </p:spPr>
        <p:txBody>
          <a:bodyPr/>
          <a:lstStyle/>
          <a:p>
            <a:endParaRPr lang="en-US"/>
          </a:p>
        </p:txBody>
      </p:sp>
      <p:sp>
        <p:nvSpPr>
          <p:cNvPr id="9" name="Text 7"/>
          <p:cNvSpPr/>
          <p:nvPr/>
        </p:nvSpPr>
        <p:spPr>
          <a:xfrm>
            <a:off x="1047750" y="499324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Take a clear position</a:t>
            </a:r>
            <a:endParaRPr lang="en-US" sz="1800" dirty="0"/>
          </a:p>
        </p:txBody>
      </p:sp>
      <p:sp>
        <p:nvSpPr>
          <p:cNvPr id="10" name="Shape 8"/>
          <p:cNvSpPr/>
          <p:nvPr/>
        </p:nvSpPr>
        <p:spPr>
          <a:xfrm>
            <a:off x="3905250" y="4837033"/>
            <a:ext cx="2476500" cy="22860"/>
          </a:xfrm>
          <a:prstGeom prst="rect">
            <a:avLst/>
          </a:prstGeom>
          <a:solidFill>
            <a:srgbClr val="D9B877"/>
          </a:solidFill>
          <a:ln/>
        </p:spPr>
        <p:txBody>
          <a:bodyPr/>
          <a:lstStyle/>
          <a:p>
            <a:endParaRPr lang="en-US"/>
          </a:p>
        </p:txBody>
      </p:sp>
      <p:sp>
        <p:nvSpPr>
          <p:cNvPr id="11" name="Text 9"/>
          <p:cNvSpPr/>
          <p:nvPr/>
        </p:nvSpPr>
        <p:spPr>
          <a:xfrm>
            <a:off x="3905250" y="4993243"/>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Answer the strongest objection</a:t>
            </a:r>
            <a:endParaRPr lang="en-US" sz="1800" dirty="0"/>
          </a:p>
        </p:txBody>
      </p:sp>
      <p:sp>
        <p:nvSpPr>
          <p:cNvPr id="12" name="Shape 10"/>
          <p:cNvSpPr/>
          <p:nvPr/>
        </p:nvSpPr>
        <p:spPr>
          <a:xfrm>
            <a:off x="6762750" y="4837033"/>
            <a:ext cx="2476500" cy="22860"/>
          </a:xfrm>
          <a:prstGeom prst="rect">
            <a:avLst/>
          </a:prstGeom>
          <a:solidFill>
            <a:srgbClr val="D9B877"/>
          </a:solidFill>
          <a:ln/>
        </p:spPr>
        <p:txBody>
          <a:bodyPr/>
          <a:lstStyle/>
          <a:p>
            <a:endParaRPr lang="en-US"/>
          </a:p>
        </p:txBody>
      </p:sp>
      <p:sp>
        <p:nvSpPr>
          <p:cNvPr id="13" name="Text 11"/>
          <p:cNvSpPr/>
          <p:nvPr/>
        </p:nvSpPr>
        <p:spPr>
          <a:xfrm>
            <a:off x="6762750" y="4993243"/>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Use the key expressions</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451A2A"/>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F1DFE3"/>
                </a:solidFill>
                <a:latin typeface="Helvetica" pitchFamily="34" charset="0"/>
                <a:ea typeface="Helvetica" pitchFamily="34" charset="-122"/>
                <a:cs typeface="Helvetica" pitchFamily="34" charset="-120"/>
              </a:rPr>
              <a:t>Thanks for a great lesson. See you in Issue 006.</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D4A9B2"/>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2203</Words>
  <Application>Microsoft Office PowerPoint</Application>
  <PresentationFormat>Custom</PresentationFormat>
  <Paragraphs>297</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3</cp:revision>
  <dcterms:created xsi:type="dcterms:W3CDTF">2026-09-23T12:35:20Z</dcterms:created>
  <dcterms:modified xsi:type="dcterms:W3CDTF">2026-09-23T12:43:44Z</dcterms:modified>
</cp:coreProperties>
</file>