
<file path=[Content_Types].xml><?xml version="1.0" encoding="utf-8"?>
<Types xmlns="http://schemas.openxmlformats.org/package/2006/content-types"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8"/>
  </p:notes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9" r:id="rId11"/>
    <p:sldId id="266" r:id="rId12"/>
    <p:sldId id="267" r:id="rId13"/>
    <p:sldId id="268" r:id="rId14"/>
    <p:sldId id="270" r:id="rId15"/>
    <p:sldId id="271" r:id="rId16"/>
    <p:sldId id="272" r:id="rId17"/>
  </p:sldIdLst>
  <p:sldSz cx="18288000" cy="10287000"/>
  <p:notesSz cx="10287000" cy="18288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56" d="100"/>
          <a:sy n="56" d="100"/>
        </p:scale>
        <p:origin x="610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090838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Welcome the class. This is Issue 005 of Perspective. Today's topic is the World Cup. This is a Perspective Special Edition. Aim: read a short article, learn five useful words, and give a simple opinion with a reason.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Set expectations. 45–60 minutes. Warm-up, vocabulary, article with audio, True or False, then plenty of discussion and a short writing task. Allow extra thinking time before every speaking stage.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Books closed. Pairs answer both questions for 3–4 minutes, then share. Model one answer yourself first: I watch the World Cup with my family. The USEFUL LANGUAGE box on the worksheet gives them the frames.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Show the photo and the title. Students predict what the article will say. Accept single words and build them into sentences: Happy. → They are happy because their team won. Vocabulary comes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match each word (1–5) to its meaning (A–E), in pairs. All five words are in bold in the article, so they can check as they read. Host is a verb here, not a person at a party — show both. Proud takes of: proud of my city. Answers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 answers: 1-A, 2-D, 3-E, 4-B, 5-C. Drill the five words for pronunciation. Watch I agree, not I am agree.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Play the audio once with books closed, then students read in pairs, one paragraph each. Set a purpose: what does the World Cup give a country, and what does it cost? End on the question in the box — it sets up the discussion. Give 5–6 minutes.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True or False. Students go back to the article to find the answer. Ask them to point at the line that proves it. Answers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Reveal: T, F, F, T, T. Number 2 is False — some stadiums are almost empty after the last game. Number 3 is False — the article says sometimes it is good and sometimes it is not.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heart of the lesson. Pairs or small groups, as many questions as time allows. Give one minute of silent thinking time first and let students write two words — the ideas come before the sentences. Encourage: I think… because…, For me…, It depends.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Groups of three or four. Read all five lines aloud with the FIVE YEARS LATER column, then have them mark one line at a time. Give about ten minutes, then run YOUR VERDICT and both DISCUSS questions. The metro is the easy yes and the empty stadium the easy no — the argument lives in the debt and the memory, which are the same question asked twice.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Students complete each sentence with a word from the box, then read it aloud. One word per gap and no form changes needed at this level. Answers next.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Answers: fans, host, stadium, cost, proud. Have students read the full sentences aloud so the words get into speech.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Group role-play. Small groups are a city committee bidding for the World Cup. About 8 minutes to choose their two reasons and decide who pays for the stadium, then each group presents. The USEFUL LANGUAGE box on Page 2 gives them the opening phrases: Our first reason is… Our city has…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Final reflection. In class or as homework. 60–100 words. The sentence starters on the slide are the same ones on Page 2 — have students say their first sentence aloud before writing. A model answer is in the Teacher Guide.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Wrap up. Thank the class. Preview that Issue 006 continues the series. The worksheet, audio and teacher guide all live at perspectiveenglish.com.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76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448300" cy="4724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kern="0" spc="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4727151" y="1047750"/>
            <a:ext cx="2322600" cy="243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125" b="1" kern="0" spc="375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SPECIAL EDITION</a:t>
            </a:r>
            <a:endParaRPr lang="en-US" sz="1125" dirty="0"/>
          </a:p>
        </p:txBody>
      </p:sp>
      <p:sp>
        <p:nvSpPr>
          <p:cNvPr id="4" name="Text 2"/>
          <p:cNvSpPr/>
          <p:nvPr/>
        </p:nvSpPr>
        <p:spPr>
          <a:xfrm>
            <a:off x="14727151" y="1329690"/>
            <a:ext cx="2322600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r">
              <a:buNone/>
            </a:pPr>
            <a:r>
              <a:rPr lang="en-US" sz="1500" b="1" kern="0" spc="225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1238250" y="6719888"/>
            <a:ext cx="17392650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450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LESSONS WORTH TALKING ABOUT</a:t>
            </a:r>
            <a:endParaRPr lang="en-US" sz="1650" dirty="0"/>
          </a:p>
        </p:txBody>
      </p:sp>
      <p:sp>
        <p:nvSpPr>
          <p:cNvPr id="6" name="Text 4"/>
          <p:cNvSpPr/>
          <p:nvPr/>
        </p:nvSpPr>
        <p:spPr>
          <a:xfrm>
            <a:off x="1238250" y="7211378"/>
            <a:ext cx="17392650" cy="139541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3627"/>
              </a:lnSpc>
              <a:buNone/>
            </a:pPr>
            <a:r>
              <a:rPr lang="en-US" sz="11250" b="1" kern="0" spc="-150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 Cup</a:t>
            </a:r>
            <a:endParaRPr lang="en-US" sz="11250" dirty="0"/>
          </a:p>
        </p:txBody>
      </p:sp>
      <p:sp>
        <p:nvSpPr>
          <p:cNvPr id="7" name="Text 5"/>
          <p:cNvSpPr/>
          <p:nvPr/>
        </p:nvSpPr>
        <p:spPr>
          <a:xfrm>
            <a:off x="1238250" y="8797290"/>
            <a:ext cx="17392650" cy="4800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dirty="0">
                <a:solidFill>
                  <a:srgbClr val="DCECE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More than just football?</a:t>
            </a:r>
            <a:endParaRPr lang="en-US" sz="3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811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LESSON OVERVIEW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916430"/>
            <a:ext cx="1781175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we’ll do today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1047750" y="3097530"/>
            <a:ext cx="513517" cy="457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710"/>
              </a:lnSpc>
              <a:buNone/>
            </a:pPr>
            <a:r>
              <a:rPr lang="en-US" sz="33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01</a:t>
            </a:r>
            <a:endParaRPr lang="en-US" sz="3300" dirty="0"/>
          </a:p>
        </p:txBody>
      </p:sp>
      <p:sp>
        <p:nvSpPr>
          <p:cNvPr id="8" name="Text 6"/>
          <p:cNvSpPr/>
          <p:nvPr/>
        </p:nvSpPr>
        <p:spPr>
          <a:xfrm>
            <a:off x="1713667" y="3097530"/>
            <a:ext cx="4087273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Warm-up &amp; vocabulary</a:t>
            </a:r>
            <a:endParaRPr lang="en-US" sz="2250" dirty="0"/>
          </a:p>
        </p:txBody>
      </p:sp>
      <p:sp>
        <p:nvSpPr>
          <p:cNvPr id="9" name="Text 7"/>
          <p:cNvSpPr/>
          <p:nvPr/>
        </p:nvSpPr>
        <p:spPr>
          <a:xfrm>
            <a:off x="1713667" y="3463290"/>
            <a:ext cx="4087273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Start talking and learn five useful words.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9477375" y="3097530"/>
            <a:ext cx="567571" cy="457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710"/>
              </a:lnSpc>
              <a:buNone/>
            </a:pPr>
            <a:r>
              <a:rPr lang="en-US" sz="33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02</a:t>
            </a:r>
            <a:endParaRPr lang="en-US" sz="3300" dirty="0"/>
          </a:p>
        </p:txBody>
      </p:sp>
      <p:sp>
        <p:nvSpPr>
          <p:cNvPr id="11" name="Text 9"/>
          <p:cNvSpPr/>
          <p:nvPr/>
        </p:nvSpPr>
        <p:spPr>
          <a:xfrm>
            <a:off x="10197346" y="3097530"/>
            <a:ext cx="2690753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Read &amp; listen</a:t>
            </a:r>
            <a:endParaRPr lang="en-US" sz="2250" dirty="0"/>
          </a:p>
        </p:txBody>
      </p:sp>
      <p:sp>
        <p:nvSpPr>
          <p:cNvPr id="12" name="Text 10"/>
          <p:cNvSpPr/>
          <p:nvPr/>
        </p:nvSpPr>
        <p:spPr>
          <a:xfrm>
            <a:off x="10197346" y="3463290"/>
            <a:ext cx="2690753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article, with the audio.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1047750" y="3992880"/>
            <a:ext cx="564713" cy="457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710"/>
              </a:lnSpc>
              <a:buNone/>
            </a:pPr>
            <a:r>
              <a:rPr lang="en-US" sz="33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03</a:t>
            </a:r>
            <a:endParaRPr lang="en-US" sz="3300" dirty="0"/>
          </a:p>
        </p:txBody>
      </p:sp>
      <p:sp>
        <p:nvSpPr>
          <p:cNvPr id="14" name="Text 12"/>
          <p:cNvSpPr/>
          <p:nvPr/>
        </p:nvSpPr>
        <p:spPr>
          <a:xfrm>
            <a:off x="1764863" y="3992880"/>
            <a:ext cx="3322808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Check &amp; discuss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764863" y="4358640"/>
            <a:ext cx="3322808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True or False, then talk together.</a:t>
            </a:r>
            <a:endParaRPr lang="en-US" sz="1650" dirty="0"/>
          </a:p>
        </p:txBody>
      </p:sp>
      <p:sp>
        <p:nvSpPr>
          <p:cNvPr id="16" name="Text 14"/>
          <p:cNvSpPr/>
          <p:nvPr/>
        </p:nvSpPr>
        <p:spPr>
          <a:xfrm>
            <a:off x="9477375" y="3992880"/>
            <a:ext cx="570309" cy="45720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88710"/>
              </a:lnSpc>
              <a:buNone/>
            </a:pPr>
            <a:r>
              <a:rPr lang="en-US" sz="33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04</a:t>
            </a:r>
            <a:endParaRPr lang="en-US" sz="3300" dirty="0"/>
          </a:p>
        </p:txBody>
      </p:sp>
      <p:sp>
        <p:nvSpPr>
          <p:cNvPr id="17" name="Text 15"/>
          <p:cNvSpPr/>
          <p:nvPr/>
        </p:nvSpPr>
        <p:spPr>
          <a:xfrm>
            <a:off x="10200084" y="3992880"/>
            <a:ext cx="4868501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Think &amp; write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0200084" y="4358640"/>
            <a:ext cx="4868501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Decide if it was worth it, then write your opinion.</a:t>
            </a:r>
            <a:endParaRPr lang="en-US" sz="1650" dirty="0"/>
          </a:p>
        </p:txBody>
      </p:sp>
      <p:sp>
        <p:nvSpPr>
          <p:cNvPr id="19" name="Text 17"/>
          <p:cNvSpPr/>
          <p:nvPr/>
        </p:nvSpPr>
        <p:spPr>
          <a:xfrm>
            <a:off x="1047750" y="9429750"/>
            <a:ext cx="197658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16116062" y="9429750"/>
            <a:ext cx="1200388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45–60 minutes</a:t>
            </a:r>
            <a:endParaRPr lang="en-US" sz="1275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811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WARM-UP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916430"/>
            <a:ext cx="17811750" cy="6858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5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 with a partner</a:t>
            </a:r>
            <a:endParaRPr lang="en-US" sz="4500" dirty="0"/>
          </a:p>
        </p:txBody>
      </p:sp>
      <p:sp>
        <p:nvSpPr>
          <p:cNvPr id="7" name="Text 5"/>
          <p:cNvSpPr/>
          <p:nvPr/>
        </p:nvSpPr>
        <p:spPr>
          <a:xfrm>
            <a:off x="1047750" y="3230880"/>
            <a:ext cx="370880" cy="655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641"/>
              </a:lnSpc>
              <a:buNone/>
            </a:pPr>
            <a:r>
              <a:rPr lang="en-US" sz="5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5400" dirty="0"/>
          </a:p>
        </p:txBody>
      </p:sp>
      <p:sp>
        <p:nvSpPr>
          <p:cNvPr id="8" name="Text 6"/>
          <p:cNvSpPr/>
          <p:nvPr/>
        </p:nvSpPr>
        <p:spPr>
          <a:xfrm>
            <a:off x="1666280" y="3288030"/>
            <a:ext cx="10242018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 you watch the World Cup? Which team do you like?</a:t>
            </a:r>
            <a:endParaRPr lang="en-US" sz="3000" dirty="0"/>
          </a:p>
        </p:txBody>
      </p:sp>
      <p:sp>
        <p:nvSpPr>
          <p:cNvPr id="9" name="Text 7"/>
          <p:cNvSpPr/>
          <p:nvPr/>
        </p:nvSpPr>
        <p:spPr>
          <a:xfrm>
            <a:off x="1047750" y="4267200"/>
            <a:ext cx="459343" cy="6553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78641"/>
              </a:lnSpc>
              <a:buNone/>
            </a:pPr>
            <a:r>
              <a:rPr lang="en-US" sz="5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5400" dirty="0"/>
          </a:p>
        </p:txBody>
      </p:sp>
      <p:sp>
        <p:nvSpPr>
          <p:cNvPr id="10" name="Text 8"/>
          <p:cNvSpPr/>
          <p:nvPr/>
        </p:nvSpPr>
        <p:spPr>
          <a:xfrm>
            <a:off x="1754743" y="4324350"/>
            <a:ext cx="6989278" cy="5524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16379"/>
              </a:lnSpc>
              <a:buNone/>
            </a:pPr>
            <a:r>
              <a:rPr lang="en-US" sz="300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can sport bring people together?</a:t>
            </a:r>
            <a:endParaRPr lang="en-US" sz="3000" dirty="0"/>
          </a:p>
        </p:txBody>
      </p:sp>
      <p:sp>
        <p:nvSpPr>
          <p:cNvPr id="11" name="Shape 9"/>
          <p:cNvSpPr/>
          <p:nvPr/>
        </p:nvSpPr>
        <p:spPr>
          <a:xfrm>
            <a:off x="1047750" y="5379720"/>
            <a:ext cx="45720" cy="672465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341120" y="5379720"/>
            <a:ext cx="13821919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263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USEFUL LANGUAGE</a:t>
            </a:r>
            <a:endParaRPr lang="en-US" sz="1275" dirty="0"/>
          </a:p>
        </p:txBody>
      </p:sp>
      <p:sp>
        <p:nvSpPr>
          <p:cNvPr id="13" name="Text 11"/>
          <p:cNvSpPr/>
          <p:nvPr/>
        </p:nvSpPr>
        <p:spPr>
          <a:xfrm>
            <a:off x="1341120" y="5665470"/>
            <a:ext cx="13821919" cy="42481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875"/>
              </a:lnSpc>
              <a:buNone/>
            </a:pPr>
            <a:r>
              <a:rPr lang="en-US" sz="210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 watch… with… · Sport brings people together because…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4252913"/>
            <a:ext cx="8539163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BEFORE YOU READ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4588193"/>
            <a:ext cx="8539163" cy="5981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3038"/>
              </a:lnSpc>
              <a:buNone/>
            </a:pPr>
            <a:r>
              <a:rPr lang="en-US" sz="42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Look and predict</a:t>
            </a:r>
            <a:endParaRPr lang="en-US" sz="4200" dirty="0"/>
          </a:p>
        </p:txBody>
      </p:sp>
      <p:sp>
        <p:nvSpPr>
          <p:cNvPr id="7" name="Text 5"/>
          <p:cNvSpPr/>
          <p:nvPr/>
        </p:nvSpPr>
        <p:spPr>
          <a:xfrm>
            <a:off x="1047750" y="5472113"/>
            <a:ext cx="8539163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453"/>
              </a:lnSpc>
              <a:buNone/>
            </a:pPr>
            <a:r>
              <a:rPr lang="en-US" sz="22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article is called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“The World Cup.”</a:t>
            </a:r>
            <a:endParaRPr lang="en-US" sz="2250" dirty="0"/>
          </a:p>
        </p:txBody>
      </p:sp>
      <p:sp>
        <p:nvSpPr>
          <p:cNvPr id="8" name="Text 6"/>
          <p:cNvSpPr/>
          <p:nvPr/>
        </p:nvSpPr>
        <p:spPr>
          <a:xfrm>
            <a:off x="1047750" y="6076950"/>
            <a:ext cx="8539163" cy="45243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6453"/>
              </a:lnSpc>
              <a:buNone/>
            </a:pPr>
            <a:r>
              <a:rPr lang="en-US" sz="22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Look at the photo. How do these people feel? Why?</a:t>
            </a:r>
            <a:endParaRPr lang="en-US" sz="2250" dirty="0"/>
          </a:p>
        </p:txBody>
      </p:sp>
      <p:sp>
        <p:nvSpPr>
          <p:cNvPr id="9" name="Shape 7"/>
          <p:cNvSpPr/>
          <p:nvPr/>
        </p:nvSpPr>
        <p:spPr>
          <a:xfrm>
            <a:off x="9477375" y="2548890"/>
            <a:ext cx="7762875" cy="5334000"/>
          </a:xfrm>
          <a:prstGeom prst="rect">
            <a:avLst/>
          </a:prstGeom>
          <a:ln w="7620">
            <a:solidFill>
              <a:srgbClr val="D8D6D0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pic>
        <p:nvPicPr>
          <p:cNvPr id="10" name="Image 0" descr="preencoded.png"/>
          <p:cNvPicPr>
            <a:picLocks noChangeAspect="1"/>
          </p:cNvPicPr>
          <p:nvPr/>
        </p:nvPicPr>
        <p:blipFill>
          <a:blip r:embed="rId3"/>
          <a:srcRect l="1445" r="1445"/>
          <a:stretch/>
        </p:blipFill>
        <p:spPr>
          <a:xfrm>
            <a:off x="9484995" y="2556510"/>
            <a:ext cx="7747635" cy="5318760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9477375" y="7997190"/>
            <a:ext cx="8539163" cy="23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i="1" dirty="0">
                <a:solidFill>
                  <a:srgbClr val="666666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 celebrate as the World Cup trophy is lifted in a full stadium.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049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821180"/>
            <a:ext cx="17811750" cy="624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Match the words to their meanings</a:t>
            </a:r>
            <a:endParaRPr lang="en-US" sz="4050" dirty="0"/>
          </a:p>
        </p:txBody>
      </p:sp>
      <p:sp>
        <p:nvSpPr>
          <p:cNvPr id="7" name="Text 5"/>
          <p:cNvSpPr/>
          <p:nvPr/>
        </p:nvSpPr>
        <p:spPr>
          <a:xfrm>
            <a:off x="1047750" y="282702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400" dirty="0"/>
          </a:p>
        </p:txBody>
      </p:sp>
      <p:sp>
        <p:nvSpPr>
          <p:cNvPr id="8" name="Text 6"/>
          <p:cNvSpPr/>
          <p:nvPr/>
        </p:nvSpPr>
        <p:spPr>
          <a:xfrm>
            <a:off x="1524000" y="2834640"/>
            <a:ext cx="719614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</a:t>
            </a:r>
            <a:endParaRPr lang="en-US" sz="2400" dirty="0"/>
          </a:p>
        </p:txBody>
      </p:sp>
      <p:sp>
        <p:nvSpPr>
          <p:cNvPr id="9" name="Text 7"/>
          <p:cNvSpPr/>
          <p:nvPr/>
        </p:nvSpPr>
        <p:spPr>
          <a:xfrm>
            <a:off x="1047750" y="336804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400" dirty="0"/>
          </a:p>
        </p:txBody>
      </p:sp>
      <p:sp>
        <p:nvSpPr>
          <p:cNvPr id="10" name="Text 8"/>
          <p:cNvSpPr/>
          <p:nvPr/>
        </p:nvSpPr>
        <p:spPr>
          <a:xfrm>
            <a:off x="1524000" y="3375660"/>
            <a:ext cx="702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</a:t>
            </a:r>
            <a:endParaRPr lang="en-US" sz="2400" dirty="0"/>
          </a:p>
        </p:txBody>
      </p:sp>
      <p:sp>
        <p:nvSpPr>
          <p:cNvPr id="11" name="Text 9"/>
          <p:cNvSpPr/>
          <p:nvPr/>
        </p:nvSpPr>
        <p:spPr>
          <a:xfrm>
            <a:off x="1047750" y="390906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1524000" y="3916680"/>
            <a:ext cx="1244798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stadium</a:t>
            </a:r>
            <a:endParaRPr lang="en-US" sz="2400" dirty="0"/>
          </a:p>
        </p:txBody>
      </p:sp>
      <p:sp>
        <p:nvSpPr>
          <p:cNvPr id="13" name="Text 11"/>
          <p:cNvSpPr/>
          <p:nvPr/>
        </p:nvSpPr>
        <p:spPr>
          <a:xfrm>
            <a:off x="1047750" y="445008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400" dirty="0"/>
          </a:p>
        </p:txBody>
      </p:sp>
      <p:sp>
        <p:nvSpPr>
          <p:cNvPr id="14" name="Text 12"/>
          <p:cNvSpPr/>
          <p:nvPr/>
        </p:nvSpPr>
        <p:spPr>
          <a:xfrm>
            <a:off x="1524000" y="4457700"/>
            <a:ext cx="702945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cost</a:t>
            </a:r>
            <a:endParaRPr lang="en-US" sz="2400" dirty="0"/>
          </a:p>
        </p:txBody>
      </p:sp>
      <p:sp>
        <p:nvSpPr>
          <p:cNvPr id="15" name="Text 13"/>
          <p:cNvSpPr/>
          <p:nvPr/>
        </p:nvSpPr>
        <p:spPr>
          <a:xfrm>
            <a:off x="1047750" y="499110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1524000" y="4998720"/>
            <a:ext cx="939641" cy="3810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proud</a:t>
            </a:r>
            <a:endParaRPr lang="en-US" sz="2400" dirty="0"/>
          </a:p>
        </p:txBody>
      </p:sp>
      <p:sp>
        <p:nvSpPr>
          <p:cNvPr id="17" name="Text 15"/>
          <p:cNvSpPr/>
          <p:nvPr/>
        </p:nvSpPr>
        <p:spPr>
          <a:xfrm>
            <a:off x="7924800" y="282702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8401050" y="2835116"/>
            <a:ext cx="4324719" cy="372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25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to have a big event in your country</a:t>
            </a:r>
            <a:endParaRPr lang="en-US" sz="2025" dirty="0"/>
          </a:p>
        </p:txBody>
      </p:sp>
      <p:sp>
        <p:nvSpPr>
          <p:cNvPr id="19" name="Text 17"/>
          <p:cNvSpPr/>
          <p:nvPr/>
        </p:nvSpPr>
        <p:spPr>
          <a:xfrm>
            <a:off x="7924800" y="3374708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8401050" y="3370897"/>
            <a:ext cx="4874526" cy="372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25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money you must pay for something</a:t>
            </a:r>
            <a:endParaRPr lang="en-US" sz="2025" dirty="0"/>
          </a:p>
        </p:txBody>
      </p:sp>
      <p:sp>
        <p:nvSpPr>
          <p:cNvPr id="21" name="Text 19"/>
          <p:cNvSpPr/>
          <p:nvPr/>
        </p:nvSpPr>
        <p:spPr>
          <a:xfrm>
            <a:off x="7924800" y="3922395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</a:t>
            </a:r>
            <a:endParaRPr lang="en-US" sz="1950" dirty="0"/>
          </a:p>
        </p:txBody>
      </p:sp>
      <p:sp>
        <p:nvSpPr>
          <p:cNvPr id="22" name="Text 20"/>
          <p:cNvSpPr/>
          <p:nvPr/>
        </p:nvSpPr>
        <p:spPr>
          <a:xfrm>
            <a:off x="8401050" y="3902634"/>
            <a:ext cx="5441097" cy="372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25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happy because you or your country did well</a:t>
            </a:r>
            <a:endParaRPr lang="en-US" sz="2025" dirty="0"/>
          </a:p>
        </p:txBody>
      </p:sp>
      <p:sp>
        <p:nvSpPr>
          <p:cNvPr id="23" name="Text 21"/>
          <p:cNvSpPr/>
          <p:nvPr/>
        </p:nvSpPr>
        <p:spPr>
          <a:xfrm>
            <a:off x="7924800" y="4470083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8401050" y="4435908"/>
            <a:ext cx="4261723" cy="372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25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people who love a team or a sport</a:t>
            </a:r>
            <a:endParaRPr lang="en-US" sz="2025" dirty="0"/>
          </a:p>
        </p:txBody>
      </p:sp>
      <p:sp>
        <p:nvSpPr>
          <p:cNvPr id="25" name="Text 23"/>
          <p:cNvSpPr/>
          <p:nvPr/>
        </p:nvSpPr>
        <p:spPr>
          <a:xfrm>
            <a:off x="7924800" y="5017770"/>
            <a:ext cx="40005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8401050" y="4999196"/>
            <a:ext cx="4969609" cy="372428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2500"/>
              </a:lnSpc>
              <a:buNone/>
            </a:pPr>
            <a:r>
              <a:rPr lang="en-US" sz="2025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big building where people watch sport</a:t>
            </a:r>
            <a:endParaRPr lang="en-US" sz="2025" dirty="0"/>
          </a:p>
        </p:txBody>
      </p:sp>
      <p:sp>
        <p:nvSpPr>
          <p:cNvPr id="27" name="Text 25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676400"/>
            <a:ext cx="1889879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VOCABULARY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2975372" y="1581150"/>
            <a:ext cx="1601272" cy="38862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146822" y="1638300"/>
            <a:ext cx="1334572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25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ANSWERS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47750" y="2103120"/>
            <a:ext cx="17811750" cy="640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2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How did you do?</a:t>
            </a:r>
            <a:endParaRPr lang="en-US" sz="4200" dirty="0"/>
          </a:p>
        </p:txBody>
      </p:sp>
      <p:sp>
        <p:nvSpPr>
          <p:cNvPr id="9" name="Shape 7"/>
          <p:cNvSpPr/>
          <p:nvPr/>
        </p:nvSpPr>
        <p:spPr>
          <a:xfrm>
            <a:off x="1047750" y="3276600"/>
            <a:ext cx="2857500" cy="88392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0" name="Text 8"/>
          <p:cNvSpPr/>
          <p:nvPr/>
        </p:nvSpPr>
        <p:spPr>
          <a:xfrm>
            <a:off x="1386840" y="3501390"/>
            <a:ext cx="226504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1–A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4152900" y="3276600"/>
            <a:ext cx="2857500" cy="88392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4491990" y="3501390"/>
            <a:ext cx="226504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2–D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</a:t>
            </a:r>
            <a:endParaRPr lang="en-US" sz="1200" dirty="0"/>
          </a:p>
        </p:txBody>
      </p:sp>
      <p:sp>
        <p:nvSpPr>
          <p:cNvPr id="13" name="Shape 11"/>
          <p:cNvSpPr/>
          <p:nvPr/>
        </p:nvSpPr>
        <p:spPr>
          <a:xfrm>
            <a:off x="7258050" y="3276600"/>
            <a:ext cx="2857500" cy="88392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7597140" y="3501390"/>
            <a:ext cx="226504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3–E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stadium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10363200" y="3276600"/>
            <a:ext cx="2857500" cy="88392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702290" y="3501390"/>
            <a:ext cx="226504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4–B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cost</a:t>
            </a:r>
            <a:endParaRPr lang="en-US" sz="1200" dirty="0"/>
          </a:p>
        </p:txBody>
      </p:sp>
      <p:sp>
        <p:nvSpPr>
          <p:cNvPr id="17" name="Shape 15"/>
          <p:cNvSpPr/>
          <p:nvPr/>
        </p:nvSpPr>
        <p:spPr>
          <a:xfrm>
            <a:off x="13468350" y="3276600"/>
            <a:ext cx="2857500" cy="88392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18" name="Text 16"/>
          <p:cNvSpPr/>
          <p:nvPr/>
        </p:nvSpPr>
        <p:spPr>
          <a:xfrm>
            <a:off x="13807440" y="3501390"/>
            <a:ext cx="2265045" cy="4724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5–C </a:t>
            </a:r>
            <a:r>
              <a:rPr lang="en-US" sz="22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proud</a:t>
            </a:r>
            <a:endParaRPr lang="en-US" sz="1200" dirty="0"/>
          </a:p>
        </p:txBody>
      </p:sp>
      <p:sp>
        <p:nvSpPr>
          <p:cNvPr id="19" name="Text 17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9867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57150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60579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219200"/>
            <a:ext cx="17811750" cy="2362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ARTICLE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1047750" y="1474470"/>
            <a:ext cx="17811750" cy="57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World Cup</a:t>
            </a:r>
            <a:endParaRPr lang="en-US" sz="3750" dirty="0"/>
          </a:p>
        </p:txBody>
      </p:sp>
      <p:sp>
        <p:nvSpPr>
          <p:cNvPr id="7" name="Text 5"/>
          <p:cNvSpPr/>
          <p:nvPr/>
        </p:nvSpPr>
        <p:spPr>
          <a:xfrm>
            <a:off x="1047750" y="2091690"/>
            <a:ext cx="17811750" cy="3352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025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More than just football?</a:t>
            </a:r>
            <a:endParaRPr lang="en-US" sz="2025" dirty="0"/>
          </a:p>
        </p:txBody>
      </p:sp>
      <p:sp>
        <p:nvSpPr>
          <p:cNvPr id="8" name="Shape 6"/>
          <p:cNvSpPr/>
          <p:nvPr/>
        </p:nvSpPr>
        <p:spPr>
          <a:xfrm>
            <a:off x="1047750" y="2522220"/>
            <a:ext cx="609600" cy="3810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47750" y="2674620"/>
            <a:ext cx="17811750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i="1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Every four years, one competition stops the world. It means more than the score.</a:t>
            </a:r>
            <a:endParaRPr lang="en-US" sz="1650" dirty="0"/>
          </a:p>
        </p:txBody>
      </p:sp>
      <p:sp>
        <p:nvSpPr>
          <p:cNvPr id="10" name="Text 8"/>
          <p:cNvSpPr/>
          <p:nvPr/>
        </p:nvSpPr>
        <p:spPr>
          <a:xfrm>
            <a:off x="1047750" y="3128010"/>
            <a:ext cx="8074247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187"/>
              </a:lnSpc>
              <a:buNone/>
            </a:pP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Every four years, something strange happens. For one month, people who never play football sit in front of screens at home, in cafés and in city squares. Strangers hug after a goal. A whole country stops to watch one game. The World Cup is football, but it is also much more.</a:t>
            </a:r>
            <a:endParaRPr lang="en-US" sz="1650" dirty="0"/>
          </a:p>
        </p:txBody>
      </p:sp>
      <p:sp>
        <p:nvSpPr>
          <p:cNvPr id="11" name="Text 9"/>
          <p:cNvSpPr/>
          <p:nvPr/>
        </p:nvSpPr>
        <p:spPr>
          <a:xfrm>
            <a:off x="1047750" y="4577715"/>
            <a:ext cx="8074247" cy="968216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187"/>
              </a:lnSpc>
              <a:buNone/>
            </a:pP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 other event is this big. About half the world watches some part of it, and more than a billion people may watch the final. Part of it is the show: the colors, the noise, the last-minute penalty. And part of it is that the </a:t>
            </a:r>
            <a:r>
              <a:rPr lang="en-US" sz="16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 </a:t>
            </a: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care so much.</a:t>
            </a:r>
            <a:endParaRPr lang="en-US" sz="1650" dirty="0"/>
          </a:p>
        </p:txBody>
      </p:sp>
      <p:sp>
        <p:nvSpPr>
          <p:cNvPr id="12" name="Text 10"/>
          <p:cNvSpPr/>
          <p:nvPr/>
        </p:nvSpPr>
        <p:spPr>
          <a:xfrm>
            <a:off x="9401175" y="3128010"/>
            <a:ext cx="8074247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187"/>
              </a:lnSpc>
              <a:buNone/>
            </a:pP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But to </a:t>
            </a:r>
            <a:r>
              <a:rPr lang="en-US" sz="16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 </a:t>
            </a: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World Cup is very expensive. A country spends billions of dollars on a new </a:t>
            </a:r>
            <a:r>
              <a:rPr lang="en-US" sz="16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stadium </a:t>
            </a: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, hotels and trains. Sometimes this is good, and people use the new metro for years. Sometimes it is not, and the stadium is almost empty after the last game.</a:t>
            </a:r>
            <a:endParaRPr lang="en-US" sz="1650" dirty="0"/>
          </a:p>
        </p:txBody>
      </p:sp>
      <p:sp>
        <p:nvSpPr>
          <p:cNvPr id="13" name="Text 11"/>
          <p:cNvSpPr/>
          <p:nvPr/>
        </p:nvSpPr>
        <p:spPr>
          <a:xfrm>
            <a:off x="9401175" y="4577715"/>
            <a:ext cx="8074247" cy="127825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27187"/>
              </a:lnSpc>
              <a:buNone/>
            </a:pP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 who pays the </a:t>
            </a:r>
            <a:r>
              <a:rPr lang="en-US" sz="16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cost </a:t>
            </a: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? Often it is ordinary people, and sometimes for many years. But others say the country feels </a:t>
            </a:r>
            <a:r>
              <a:rPr lang="en-US" sz="165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proud </a:t>
            </a:r>
            <a:r>
              <a:rPr lang="en-US" sz="16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, the world learns its name, and for one month borders seem a little smaller. Both of these things can be true at the same time.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047750" y="6103620"/>
            <a:ext cx="45720" cy="84201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Text 13"/>
          <p:cNvSpPr/>
          <p:nvPr/>
        </p:nvSpPr>
        <p:spPr>
          <a:xfrm>
            <a:off x="1360170" y="6103620"/>
            <a:ext cx="13422630" cy="8801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5104"/>
              </a:lnSpc>
              <a:buNone/>
            </a:pPr>
            <a:r>
              <a:rPr lang="en-US" sz="2550" b="1" i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For one month every four years, the whole world watches the same thing. Why does that still matter?</a:t>
            </a:r>
            <a:endParaRPr lang="en-US" sz="2550" dirty="0"/>
          </a:p>
        </p:txBody>
      </p:sp>
      <p:sp>
        <p:nvSpPr>
          <p:cNvPr id="16" name="Text 14"/>
          <p:cNvSpPr/>
          <p:nvPr/>
        </p:nvSpPr>
        <p:spPr>
          <a:xfrm>
            <a:off x="1047750" y="952500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  <p:pic>
        <p:nvPicPr>
          <p:cNvPr id="17" name="issue005-a-audio">
            <a:hlinkClick r:id="" action="ppaction://media"/>
            <a:extLst>
              <a:ext uri="{FF2B5EF4-FFF2-40B4-BE49-F238E27FC236}">
                <a16:creationId xmlns:a16="http://schemas.microsoft.com/office/drawing/2014/main" id="{A7938AEA-A04C-8C39-1E93-930FC1EAE7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401175" y="1316319"/>
            <a:ext cx="487363" cy="48736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audio>
              <p:cMediaNode vol="80000">
                <p:cTn id="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7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049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COMPREHENSION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821180"/>
            <a:ext cx="17811750" cy="6248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40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True or False?</a:t>
            </a:r>
            <a:endParaRPr lang="en-US" sz="4050" dirty="0"/>
          </a:p>
        </p:txBody>
      </p:sp>
      <p:sp>
        <p:nvSpPr>
          <p:cNvPr id="7" name="Shape 5"/>
          <p:cNvSpPr/>
          <p:nvPr/>
        </p:nvSpPr>
        <p:spPr>
          <a:xfrm>
            <a:off x="1047750" y="3402330"/>
            <a:ext cx="14763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47750" y="2846070"/>
            <a:ext cx="45720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676400" y="2868930"/>
            <a:ext cx="14380761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About half the world watches some of the World Cup.</a:t>
            </a:r>
            <a:endParaRPr lang="en-US" sz="2175" dirty="0"/>
          </a:p>
        </p:txBody>
      </p:sp>
      <p:sp>
        <p:nvSpPr>
          <p:cNvPr id="10" name="Text 8"/>
          <p:cNvSpPr/>
          <p:nvPr/>
        </p:nvSpPr>
        <p:spPr>
          <a:xfrm>
            <a:off x="14997469" y="2853690"/>
            <a:ext cx="89023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60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 F</a:t>
            </a:r>
            <a:endParaRPr lang="en-US" sz="1950" dirty="0"/>
          </a:p>
        </p:txBody>
      </p:sp>
      <p:sp>
        <p:nvSpPr>
          <p:cNvPr id="11" name="Shape 9"/>
          <p:cNvSpPr/>
          <p:nvPr/>
        </p:nvSpPr>
        <p:spPr>
          <a:xfrm>
            <a:off x="1047750" y="4175760"/>
            <a:ext cx="14763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47750" y="3619500"/>
            <a:ext cx="45720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1676400" y="3642360"/>
            <a:ext cx="14380761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Every new stadium is full after the tournament.</a:t>
            </a:r>
            <a:endParaRPr lang="en-US" sz="2175" dirty="0"/>
          </a:p>
        </p:txBody>
      </p:sp>
      <p:sp>
        <p:nvSpPr>
          <p:cNvPr id="14" name="Text 12"/>
          <p:cNvSpPr/>
          <p:nvPr/>
        </p:nvSpPr>
        <p:spPr>
          <a:xfrm>
            <a:off x="14997469" y="3627120"/>
            <a:ext cx="89023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60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 F</a:t>
            </a:r>
            <a:endParaRPr lang="en-US" sz="1950" dirty="0"/>
          </a:p>
        </p:txBody>
      </p:sp>
      <p:sp>
        <p:nvSpPr>
          <p:cNvPr id="15" name="Shape 13"/>
          <p:cNvSpPr/>
          <p:nvPr/>
        </p:nvSpPr>
        <p:spPr>
          <a:xfrm>
            <a:off x="1047750" y="4949190"/>
            <a:ext cx="14763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47750" y="4392930"/>
            <a:ext cx="45720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550" dirty="0"/>
          </a:p>
        </p:txBody>
      </p:sp>
      <p:sp>
        <p:nvSpPr>
          <p:cNvPr id="17" name="Text 15"/>
          <p:cNvSpPr/>
          <p:nvPr/>
        </p:nvSpPr>
        <p:spPr>
          <a:xfrm>
            <a:off x="1676400" y="4415790"/>
            <a:ext cx="14380761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article says hosting is always a good idea.</a:t>
            </a:r>
            <a:endParaRPr lang="en-US" sz="2175" dirty="0"/>
          </a:p>
        </p:txBody>
      </p:sp>
      <p:sp>
        <p:nvSpPr>
          <p:cNvPr id="18" name="Text 16"/>
          <p:cNvSpPr/>
          <p:nvPr/>
        </p:nvSpPr>
        <p:spPr>
          <a:xfrm>
            <a:off x="14997469" y="4400550"/>
            <a:ext cx="89023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60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 F</a:t>
            </a:r>
            <a:endParaRPr lang="en-US" sz="1950" dirty="0"/>
          </a:p>
        </p:txBody>
      </p:sp>
      <p:sp>
        <p:nvSpPr>
          <p:cNvPr id="19" name="Shape 17"/>
          <p:cNvSpPr/>
          <p:nvPr/>
        </p:nvSpPr>
        <p:spPr>
          <a:xfrm>
            <a:off x="1047750" y="5722620"/>
            <a:ext cx="14763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0" name="Text 18"/>
          <p:cNvSpPr/>
          <p:nvPr/>
        </p:nvSpPr>
        <p:spPr>
          <a:xfrm>
            <a:off x="1047750" y="5166360"/>
            <a:ext cx="45720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550" dirty="0"/>
          </a:p>
        </p:txBody>
      </p:sp>
      <p:sp>
        <p:nvSpPr>
          <p:cNvPr id="21" name="Text 19"/>
          <p:cNvSpPr/>
          <p:nvPr/>
        </p:nvSpPr>
        <p:spPr>
          <a:xfrm>
            <a:off x="1676400" y="5189220"/>
            <a:ext cx="14380761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Hosting the World Cup costs billions of dollars.</a:t>
            </a:r>
            <a:endParaRPr lang="en-US" sz="2175" dirty="0"/>
          </a:p>
        </p:txBody>
      </p:sp>
      <p:sp>
        <p:nvSpPr>
          <p:cNvPr id="22" name="Text 20"/>
          <p:cNvSpPr/>
          <p:nvPr/>
        </p:nvSpPr>
        <p:spPr>
          <a:xfrm>
            <a:off x="14997469" y="5173980"/>
            <a:ext cx="89023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60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 F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1047750" y="5939790"/>
            <a:ext cx="457200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550" dirty="0"/>
          </a:p>
        </p:txBody>
      </p:sp>
      <p:sp>
        <p:nvSpPr>
          <p:cNvPr id="24" name="Text 22"/>
          <p:cNvSpPr/>
          <p:nvPr/>
        </p:nvSpPr>
        <p:spPr>
          <a:xfrm>
            <a:off x="1676400" y="5962650"/>
            <a:ext cx="14380761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75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Some people say the World Cup brings the world together.</a:t>
            </a:r>
            <a:endParaRPr lang="en-US" sz="2175" dirty="0"/>
          </a:p>
        </p:txBody>
      </p:sp>
      <p:sp>
        <p:nvSpPr>
          <p:cNvPr id="25" name="Text 23"/>
          <p:cNvSpPr/>
          <p:nvPr/>
        </p:nvSpPr>
        <p:spPr>
          <a:xfrm>
            <a:off x="14997469" y="5947410"/>
            <a:ext cx="890230" cy="3886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kern="0" spc="60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 F</a:t>
            </a:r>
            <a:endParaRPr lang="en-US" sz="1950" dirty="0"/>
          </a:p>
        </p:txBody>
      </p:sp>
      <p:sp>
        <p:nvSpPr>
          <p:cNvPr id="26" name="Text 24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638300"/>
            <a:ext cx="2419386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COMPREHENSION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456742" y="1543050"/>
            <a:ext cx="1601272" cy="38862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628192" y="1600200"/>
            <a:ext cx="1334572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25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ANSWERS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47750" y="2065020"/>
            <a:ext cx="17811750" cy="601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True or False?</a:t>
            </a:r>
            <a:endParaRPr lang="en-US" sz="3900" dirty="0"/>
          </a:p>
        </p:txBody>
      </p:sp>
      <p:sp>
        <p:nvSpPr>
          <p:cNvPr id="9" name="Text 7"/>
          <p:cNvSpPr/>
          <p:nvPr/>
        </p:nvSpPr>
        <p:spPr>
          <a:xfrm>
            <a:off x="1047750" y="3025140"/>
            <a:ext cx="4572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50" dirty="0"/>
          </a:p>
        </p:txBody>
      </p:sp>
      <p:sp>
        <p:nvSpPr>
          <p:cNvPr id="10" name="Text 8"/>
          <p:cNvSpPr/>
          <p:nvPr/>
        </p:nvSpPr>
        <p:spPr>
          <a:xfrm>
            <a:off x="1676400" y="3009900"/>
            <a:ext cx="1104900" cy="3886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1A7A4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TRUE</a:t>
            </a:r>
            <a:endParaRPr lang="en-US" sz="1950" dirty="0"/>
          </a:p>
        </p:txBody>
      </p:sp>
      <p:sp>
        <p:nvSpPr>
          <p:cNvPr id="11" name="Text 9"/>
          <p:cNvSpPr/>
          <p:nvPr/>
        </p:nvSpPr>
        <p:spPr>
          <a:xfrm>
            <a:off x="2952750" y="3044190"/>
            <a:ext cx="14144625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About half the world watches some of the World Cup.</a:t>
            </a:r>
            <a:endParaRPr lang="en-US" sz="1950" dirty="0"/>
          </a:p>
        </p:txBody>
      </p:sp>
      <p:sp>
        <p:nvSpPr>
          <p:cNvPr id="12" name="Text 10"/>
          <p:cNvSpPr/>
          <p:nvPr/>
        </p:nvSpPr>
        <p:spPr>
          <a:xfrm>
            <a:off x="1047750" y="3547110"/>
            <a:ext cx="4572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50" dirty="0"/>
          </a:p>
        </p:txBody>
      </p:sp>
      <p:sp>
        <p:nvSpPr>
          <p:cNvPr id="13" name="Text 11"/>
          <p:cNvSpPr/>
          <p:nvPr/>
        </p:nvSpPr>
        <p:spPr>
          <a:xfrm>
            <a:off x="1676400" y="3531870"/>
            <a:ext cx="1104900" cy="3886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0392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FALSE</a:t>
            </a:r>
            <a:endParaRPr lang="en-US" sz="1950" dirty="0"/>
          </a:p>
        </p:txBody>
      </p:sp>
      <p:sp>
        <p:nvSpPr>
          <p:cNvPr id="14" name="Text 12"/>
          <p:cNvSpPr/>
          <p:nvPr/>
        </p:nvSpPr>
        <p:spPr>
          <a:xfrm>
            <a:off x="2952750" y="3566160"/>
            <a:ext cx="14144625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Every new stadium is full after the tournament. </a:t>
            </a:r>
            <a:r>
              <a:rPr lang="en-US" sz="1950" i="1" dirty="0">
                <a:solidFill>
                  <a:srgbClr val="88888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— some are almost empty after the last game.</a:t>
            </a:r>
            <a:endParaRPr lang="en-US" sz="1950" dirty="0"/>
          </a:p>
        </p:txBody>
      </p:sp>
      <p:sp>
        <p:nvSpPr>
          <p:cNvPr id="15" name="Text 13"/>
          <p:cNvSpPr/>
          <p:nvPr/>
        </p:nvSpPr>
        <p:spPr>
          <a:xfrm>
            <a:off x="1047750" y="4069080"/>
            <a:ext cx="4572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676400" y="4053840"/>
            <a:ext cx="1104900" cy="3886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B0392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FALSE</a:t>
            </a:r>
            <a:endParaRPr lang="en-US" sz="1950" dirty="0"/>
          </a:p>
        </p:txBody>
      </p:sp>
      <p:sp>
        <p:nvSpPr>
          <p:cNvPr id="17" name="Text 15"/>
          <p:cNvSpPr/>
          <p:nvPr/>
        </p:nvSpPr>
        <p:spPr>
          <a:xfrm>
            <a:off x="2952750" y="4088130"/>
            <a:ext cx="14144625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article says hosting is always a good idea. </a:t>
            </a:r>
            <a:r>
              <a:rPr lang="en-US" sz="1950" i="1" dirty="0">
                <a:solidFill>
                  <a:srgbClr val="888888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— sometimes it is good, sometimes it is not.</a:t>
            </a:r>
            <a:endParaRPr lang="en-US" sz="1950" dirty="0"/>
          </a:p>
        </p:txBody>
      </p:sp>
      <p:sp>
        <p:nvSpPr>
          <p:cNvPr id="18" name="Text 16"/>
          <p:cNvSpPr/>
          <p:nvPr/>
        </p:nvSpPr>
        <p:spPr>
          <a:xfrm>
            <a:off x="1047750" y="4591050"/>
            <a:ext cx="4572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676400" y="4575810"/>
            <a:ext cx="1104900" cy="3886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1A7A4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TRUE</a:t>
            </a:r>
            <a:endParaRPr lang="en-US" sz="1950" dirty="0"/>
          </a:p>
        </p:txBody>
      </p:sp>
      <p:sp>
        <p:nvSpPr>
          <p:cNvPr id="20" name="Text 18"/>
          <p:cNvSpPr/>
          <p:nvPr/>
        </p:nvSpPr>
        <p:spPr>
          <a:xfrm>
            <a:off x="2952750" y="4610100"/>
            <a:ext cx="14144625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Hosting the World Cup costs billions of dollars.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047750" y="5113020"/>
            <a:ext cx="4572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1676400" y="5097780"/>
            <a:ext cx="1104900" cy="3886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950" b="1" dirty="0">
                <a:solidFill>
                  <a:srgbClr val="1A7A4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TRUE</a:t>
            </a:r>
            <a:endParaRPr lang="en-US" sz="1950" dirty="0"/>
          </a:p>
        </p:txBody>
      </p:sp>
      <p:sp>
        <p:nvSpPr>
          <p:cNvPr id="23" name="Text 21"/>
          <p:cNvSpPr/>
          <p:nvPr/>
        </p:nvSpPr>
        <p:spPr>
          <a:xfrm>
            <a:off x="2952750" y="5132070"/>
            <a:ext cx="14144625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Some people say the World Cup brings the world together.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76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4668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DISCUSSION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764030"/>
            <a:ext cx="17811750" cy="601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Talk it through</a:t>
            </a:r>
            <a:endParaRPr lang="en-US" sz="3900" dirty="0"/>
          </a:p>
        </p:txBody>
      </p:sp>
      <p:sp>
        <p:nvSpPr>
          <p:cNvPr id="7" name="Shape 5"/>
          <p:cNvSpPr/>
          <p:nvPr/>
        </p:nvSpPr>
        <p:spPr>
          <a:xfrm>
            <a:off x="1047750" y="3200400"/>
            <a:ext cx="15049500" cy="9525"/>
          </a:xfrm>
          <a:prstGeom prst="rect">
            <a:avLst/>
          </a:prstGeom>
          <a:solidFill>
            <a:srgbClr val="3F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8" name="Text 6"/>
          <p:cNvSpPr/>
          <p:nvPr/>
        </p:nvSpPr>
        <p:spPr>
          <a:xfrm>
            <a:off x="1047750" y="2670810"/>
            <a:ext cx="215384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550" dirty="0"/>
          </a:p>
        </p:txBody>
      </p:sp>
      <p:sp>
        <p:nvSpPr>
          <p:cNvPr id="9" name="Text 7"/>
          <p:cNvSpPr/>
          <p:nvPr/>
        </p:nvSpPr>
        <p:spPr>
          <a:xfrm>
            <a:off x="1415534" y="2701290"/>
            <a:ext cx="16149888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 you enjoy big sporting events? Why or why not?</a:t>
            </a:r>
            <a:endParaRPr lang="en-US" sz="2100" dirty="0"/>
          </a:p>
        </p:txBody>
      </p:sp>
      <p:sp>
        <p:nvSpPr>
          <p:cNvPr id="10" name="Shape 8"/>
          <p:cNvSpPr/>
          <p:nvPr/>
        </p:nvSpPr>
        <p:spPr>
          <a:xfrm>
            <a:off x="1047750" y="3909060"/>
            <a:ext cx="15049500" cy="9525"/>
          </a:xfrm>
          <a:prstGeom prst="rect">
            <a:avLst/>
          </a:prstGeom>
          <a:solidFill>
            <a:srgbClr val="3F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1047750" y="3379470"/>
            <a:ext cx="257175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550" dirty="0"/>
          </a:p>
        </p:txBody>
      </p:sp>
      <p:sp>
        <p:nvSpPr>
          <p:cNvPr id="12" name="Text 10"/>
          <p:cNvSpPr/>
          <p:nvPr/>
        </p:nvSpPr>
        <p:spPr>
          <a:xfrm>
            <a:off x="1457325" y="3409950"/>
            <a:ext cx="16103918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Has a match ever brought your family or your country together?</a:t>
            </a:r>
            <a:endParaRPr lang="en-US" sz="2100" dirty="0"/>
          </a:p>
        </p:txBody>
      </p:sp>
      <p:sp>
        <p:nvSpPr>
          <p:cNvPr id="13" name="Shape 11"/>
          <p:cNvSpPr/>
          <p:nvPr/>
        </p:nvSpPr>
        <p:spPr>
          <a:xfrm>
            <a:off x="1047750" y="4617720"/>
            <a:ext cx="15049500" cy="9525"/>
          </a:xfrm>
          <a:prstGeom prst="rect">
            <a:avLst/>
          </a:prstGeom>
          <a:solidFill>
            <a:srgbClr val="3F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4" name="Text 12"/>
          <p:cNvSpPr/>
          <p:nvPr/>
        </p:nvSpPr>
        <p:spPr>
          <a:xfrm>
            <a:off x="1047750" y="4088130"/>
            <a:ext cx="254913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550" dirty="0"/>
          </a:p>
        </p:txBody>
      </p:sp>
      <p:sp>
        <p:nvSpPr>
          <p:cNvPr id="15" name="Text 13"/>
          <p:cNvSpPr/>
          <p:nvPr/>
        </p:nvSpPr>
        <p:spPr>
          <a:xfrm>
            <a:off x="1455063" y="4118610"/>
            <a:ext cx="16106406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Why do people feel so strongly about their national team?</a:t>
            </a:r>
            <a:endParaRPr lang="en-US" sz="2100" dirty="0"/>
          </a:p>
        </p:txBody>
      </p:sp>
      <p:sp>
        <p:nvSpPr>
          <p:cNvPr id="16" name="Shape 14"/>
          <p:cNvSpPr/>
          <p:nvPr/>
        </p:nvSpPr>
        <p:spPr>
          <a:xfrm>
            <a:off x="1047750" y="5326380"/>
            <a:ext cx="15049500" cy="9525"/>
          </a:xfrm>
          <a:prstGeom prst="rect">
            <a:avLst/>
          </a:prstGeom>
          <a:solidFill>
            <a:srgbClr val="3F8C8C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1047750" y="4796790"/>
            <a:ext cx="259199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1459349" y="4827270"/>
            <a:ext cx="16101691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 it worth billions of dollars to host the World Cup?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047750" y="5505450"/>
            <a:ext cx="247412" cy="4038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5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550" dirty="0"/>
          </a:p>
        </p:txBody>
      </p:sp>
      <p:sp>
        <p:nvSpPr>
          <p:cNvPr id="20" name="Text 18"/>
          <p:cNvSpPr/>
          <p:nvPr/>
        </p:nvSpPr>
        <p:spPr>
          <a:xfrm>
            <a:off x="1447562" y="5535930"/>
            <a:ext cx="16114657" cy="3848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3750"/>
              </a:lnSpc>
              <a:buNone/>
            </a:pPr>
            <a:r>
              <a:rPr lang="en-US" sz="210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Does the World Cup bring the world together, or divide it?</a:t>
            </a:r>
            <a:endParaRPr lang="en-US" sz="2100" dirty="0"/>
          </a:p>
        </p:txBody>
      </p:sp>
      <p:sp>
        <p:nvSpPr>
          <p:cNvPr id="21" name="Shape 19"/>
          <p:cNvSpPr/>
          <p:nvPr/>
        </p:nvSpPr>
        <p:spPr>
          <a:xfrm>
            <a:off x="1047750" y="6168390"/>
            <a:ext cx="45720" cy="625793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2" name="Text 20"/>
          <p:cNvSpPr/>
          <p:nvPr/>
        </p:nvSpPr>
        <p:spPr>
          <a:xfrm>
            <a:off x="1341120" y="6168390"/>
            <a:ext cx="1623174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263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USEFUL LANGUAGE</a:t>
            </a:r>
            <a:endParaRPr lang="en-US" sz="1275" dirty="0"/>
          </a:p>
        </p:txBody>
      </p:sp>
      <p:sp>
        <p:nvSpPr>
          <p:cNvPr id="23" name="Text 21"/>
          <p:cNvSpPr/>
          <p:nvPr/>
        </p:nvSpPr>
        <p:spPr>
          <a:xfrm>
            <a:off x="1341120" y="6435090"/>
            <a:ext cx="16231744" cy="39719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7365"/>
              </a:lnSpc>
              <a:buNone/>
            </a:pPr>
            <a:r>
              <a:rPr lang="en-US" sz="1950" dirty="0">
                <a:solidFill>
                  <a:srgbClr val="EAF5F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 think… · For me… · because… · It depends.</a:t>
            </a:r>
            <a:endParaRPr lang="en-US" sz="1950" dirty="0"/>
          </a:p>
        </p:txBody>
      </p:sp>
      <p:sp>
        <p:nvSpPr>
          <p:cNvPr id="24" name="Text 22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A9CBC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571381" y="135255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609481" y="94488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5720180" y="95250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571381" y="1604010"/>
            <a:ext cx="2757547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CRITICAL THINKING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3287792" y="1613535"/>
            <a:ext cx="2026444" cy="240030"/>
          </a:xfrm>
          <a:prstGeom prst="rect">
            <a:avLst/>
          </a:prstGeom>
          <a:ln w="7620">
            <a:solidFill>
              <a:srgbClr val="D9B877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3409712" y="1649730"/>
            <a:ext cx="1858804" cy="2057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 b="1" kern="0" spc="225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WAS IT WORTH IT?</a:t>
            </a:r>
            <a:endParaRPr lang="en-US" sz="1125" dirty="0"/>
          </a:p>
        </p:txBody>
      </p:sp>
      <p:sp>
        <p:nvSpPr>
          <p:cNvPr id="8" name="Text 6"/>
          <p:cNvSpPr/>
          <p:nvPr/>
        </p:nvSpPr>
        <p:spPr>
          <a:xfrm>
            <a:off x="571381" y="1929765"/>
            <a:ext cx="17811750" cy="5105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33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Five things a country got when it hosted the World Cup. Was the money well spent?</a:t>
            </a:r>
            <a:endParaRPr lang="en-US" sz="3300" dirty="0"/>
          </a:p>
        </p:txBody>
      </p:sp>
      <p:sp>
        <p:nvSpPr>
          <p:cNvPr id="9" name="Text 7"/>
          <p:cNvSpPr/>
          <p:nvPr/>
        </p:nvSpPr>
        <p:spPr>
          <a:xfrm>
            <a:off x="571381" y="2478405"/>
            <a:ext cx="17811750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Work in a group. Mark every line WORTH IT, NOT SURE or NOT. Your group must agree, and be ready to say who paid.</a:t>
            </a:r>
            <a:endParaRPr lang="en-US" sz="1650" dirty="0"/>
          </a:p>
        </p:txBody>
      </p:sp>
      <p:sp>
        <p:nvSpPr>
          <p:cNvPr id="10" name="Shape 8"/>
          <p:cNvSpPr/>
          <p:nvPr/>
        </p:nvSpPr>
        <p:spPr>
          <a:xfrm>
            <a:off x="571381" y="2874645"/>
            <a:ext cx="1619250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571381" y="2966085"/>
            <a:ext cx="627888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b="1" kern="0" spc="150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WHAT THEY GOT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6667381" y="2966085"/>
            <a:ext cx="627888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050" b="1" kern="0" spc="150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FIVE YEARS LATER</a:t>
            </a:r>
            <a:endParaRPr lang="en-US" sz="1050" dirty="0"/>
          </a:p>
        </p:txBody>
      </p:sp>
      <p:sp>
        <p:nvSpPr>
          <p:cNvPr id="13" name="Text 11"/>
          <p:cNvSpPr/>
          <p:nvPr/>
        </p:nvSpPr>
        <p:spPr>
          <a:xfrm>
            <a:off x="12725281" y="2966085"/>
            <a:ext cx="112395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kern="0" spc="75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WORTH IT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13773031" y="2966085"/>
            <a:ext cx="150495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kern="0" spc="75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NOT SURE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15201781" y="2966085"/>
            <a:ext cx="1600200" cy="220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050" b="1" kern="0" spc="75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NOT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571381" y="322516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7" name="Text 15"/>
          <p:cNvSpPr/>
          <p:nvPr/>
        </p:nvSpPr>
        <p:spPr>
          <a:xfrm>
            <a:off x="571381" y="3328035"/>
            <a:ext cx="618363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$200 million stadium</a:t>
            </a:r>
            <a:endParaRPr lang="en-US" sz="1575" dirty="0"/>
          </a:p>
        </p:txBody>
      </p:sp>
      <p:sp>
        <p:nvSpPr>
          <p:cNvPr id="18" name="Shape 16"/>
          <p:cNvSpPr/>
          <p:nvPr/>
        </p:nvSpPr>
        <p:spPr>
          <a:xfrm>
            <a:off x="6667381" y="322516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6667381" y="3328035"/>
            <a:ext cx="616458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173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Beautiful. Now a small team plays there, and it is nearly empty.</a:t>
            </a:r>
            <a:endParaRPr lang="en-US" sz="1350" dirty="0"/>
          </a:p>
        </p:txBody>
      </p:sp>
      <p:sp>
        <p:nvSpPr>
          <p:cNvPr id="20" name="Shape 18"/>
          <p:cNvSpPr/>
          <p:nvPr/>
        </p:nvSpPr>
        <p:spPr>
          <a:xfrm>
            <a:off x="12763381" y="3225165"/>
            <a:ext cx="1047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1" name="Text 19"/>
          <p:cNvSpPr/>
          <p:nvPr/>
        </p:nvSpPr>
        <p:spPr>
          <a:xfrm>
            <a:off x="12725281" y="3328035"/>
            <a:ext cx="1123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22" name="Shape 20"/>
          <p:cNvSpPr/>
          <p:nvPr/>
        </p:nvSpPr>
        <p:spPr>
          <a:xfrm>
            <a:off x="13811131" y="3225165"/>
            <a:ext cx="1428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3" name="Text 21"/>
          <p:cNvSpPr/>
          <p:nvPr/>
        </p:nvSpPr>
        <p:spPr>
          <a:xfrm>
            <a:off x="13773031" y="3328035"/>
            <a:ext cx="1504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24" name="Shape 22"/>
          <p:cNvSpPr/>
          <p:nvPr/>
        </p:nvSpPr>
        <p:spPr>
          <a:xfrm>
            <a:off x="15239881" y="3225165"/>
            <a:ext cx="1524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5" name="Text 23"/>
          <p:cNvSpPr/>
          <p:nvPr/>
        </p:nvSpPr>
        <p:spPr>
          <a:xfrm>
            <a:off x="15201781" y="3328035"/>
            <a:ext cx="160020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26" name="Shape 24"/>
          <p:cNvSpPr/>
          <p:nvPr/>
        </p:nvSpPr>
        <p:spPr>
          <a:xfrm>
            <a:off x="571381" y="370522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7" name="Text 25"/>
          <p:cNvSpPr/>
          <p:nvPr/>
        </p:nvSpPr>
        <p:spPr>
          <a:xfrm>
            <a:off x="571381" y="3808095"/>
            <a:ext cx="618363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new metro line</a:t>
            </a:r>
            <a:endParaRPr lang="en-US" sz="1575" dirty="0"/>
          </a:p>
        </p:txBody>
      </p:sp>
      <p:sp>
        <p:nvSpPr>
          <p:cNvPr id="28" name="Shape 26"/>
          <p:cNvSpPr/>
          <p:nvPr/>
        </p:nvSpPr>
        <p:spPr>
          <a:xfrm>
            <a:off x="6667381" y="370522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29" name="Text 27"/>
          <p:cNvSpPr/>
          <p:nvPr/>
        </p:nvSpPr>
        <p:spPr>
          <a:xfrm>
            <a:off x="6667381" y="3808095"/>
            <a:ext cx="616458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173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Built for the fans. Now local people use it every morning.</a:t>
            </a:r>
            <a:endParaRPr lang="en-US" sz="1350" dirty="0"/>
          </a:p>
        </p:txBody>
      </p:sp>
      <p:sp>
        <p:nvSpPr>
          <p:cNvPr id="30" name="Shape 28"/>
          <p:cNvSpPr/>
          <p:nvPr/>
        </p:nvSpPr>
        <p:spPr>
          <a:xfrm>
            <a:off x="12763381" y="3705225"/>
            <a:ext cx="1047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1" name="Text 29"/>
          <p:cNvSpPr/>
          <p:nvPr/>
        </p:nvSpPr>
        <p:spPr>
          <a:xfrm>
            <a:off x="12725281" y="3808095"/>
            <a:ext cx="1123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32" name="Shape 30"/>
          <p:cNvSpPr/>
          <p:nvPr/>
        </p:nvSpPr>
        <p:spPr>
          <a:xfrm>
            <a:off x="13811131" y="3705225"/>
            <a:ext cx="1428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3" name="Text 31"/>
          <p:cNvSpPr/>
          <p:nvPr/>
        </p:nvSpPr>
        <p:spPr>
          <a:xfrm>
            <a:off x="13773031" y="3808095"/>
            <a:ext cx="1504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34" name="Shape 32"/>
          <p:cNvSpPr/>
          <p:nvPr/>
        </p:nvSpPr>
        <p:spPr>
          <a:xfrm>
            <a:off x="15239881" y="3705225"/>
            <a:ext cx="1524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5" name="Text 33"/>
          <p:cNvSpPr/>
          <p:nvPr/>
        </p:nvSpPr>
        <p:spPr>
          <a:xfrm>
            <a:off x="15201781" y="3808095"/>
            <a:ext cx="160020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36" name="Shape 34"/>
          <p:cNvSpPr/>
          <p:nvPr/>
        </p:nvSpPr>
        <p:spPr>
          <a:xfrm>
            <a:off x="571381" y="418528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7" name="Text 35"/>
          <p:cNvSpPr/>
          <p:nvPr/>
        </p:nvSpPr>
        <p:spPr>
          <a:xfrm>
            <a:off x="571381" y="4288155"/>
            <a:ext cx="618363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40,000 jobs</a:t>
            </a:r>
            <a:endParaRPr lang="en-US" sz="1575" dirty="0"/>
          </a:p>
        </p:txBody>
      </p:sp>
      <p:sp>
        <p:nvSpPr>
          <p:cNvPr id="38" name="Shape 36"/>
          <p:cNvSpPr/>
          <p:nvPr/>
        </p:nvSpPr>
        <p:spPr>
          <a:xfrm>
            <a:off x="6667381" y="418528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9" name="Text 37"/>
          <p:cNvSpPr/>
          <p:nvPr/>
        </p:nvSpPr>
        <p:spPr>
          <a:xfrm>
            <a:off x="6667381" y="4288155"/>
            <a:ext cx="616458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173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Real work for two years. Most of the jobs ended after the final.</a:t>
            </a:r>
            <a:endParaRPr lang="en-US" sz="1350" dirty="0"/>
          </a:p>
        </p:txBody>
      </p:sp>
      <p:sp>
        <p:nvSpPr>
          <p:cNvPr id="40" name="Shape 38"/>
          <p:cNvSpPr/>
          <p:nvPr/>
        </p:nvSpPr>
        <p:spPr>
          <a:xfrm>
            <a:off x="12763381" y="4185285"/>
            <a:ext cx="1047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1" name="Text 39"/>
          <p:cNvSpPr/>
          <p:nvPr/>
        </p:nvSpPr>
        <p:spPr>
          <a:xfrm>
            <a:off x="12725281" y="4288155"/>
            <a:ext cx="1123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42" name="Shape 40"/>
          <p:cNvSpPr/>
          <p:nvPr/>
        </p:nvSpPr>
        <p:spPr>
          <a:xfrm>
            <a:off x="13811131" y="4185285"/>
            <a:ext cx="1428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3" name="Text 41"/>
          <p:cNvSpPr/>
          <p:nvPr/>
        </p:nvSpPr>
        <p:spPr>
          <a:xfrm>
            <a:off x="13773031" y="4288155"/>
            <a:ext cx="1504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44" name="Shape 42"/>
          <p:cNvSpPr/>
          <p:nvPr/>
        </p:nvSpPr>
        <p:spPr>
          <a:xfrm>
            <a:off x="15239881" y="4185285"/>
            <a:ext cx="1524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5" name="Text 43"/>
          <p:cNvSpPr/>
          <p:nvPr/>
        </p:nvSpPr>
        <p:spPr>
          <a:xfrm>
            <a:off x="15201781" y="4288155"/>
            <a:ext cx="160020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46" name="Shape 44"/>
          <p:cNvSpPr/>
          <p:nvPr/>
        </p:nvSpPr>
        <p:spPr>
          <a:xfrm>
            <a:off x="571381" y="466534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7" name="Text 45"/>
          <p:cNvSpPr/>
          <p:nvPr/>
        </p:nvSpPr>
        <p:spPr>
          <a:xfrm>
            <a:off x="571381" y="4768215"/>
            <a:ext cx="618363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debt</a:t>
            </a:r>
            <a:endParaRPr lang="en-US" sz="1575" dirty="0"/>
          </a:p>
        </p:txBody>
      </p:sp>
      <p:sp>
        <p:nvSpPr>
          <p:cNvPr id="48" name="Shape 46"/>
          <p:cNvSpPr/>
          <p:nvPr/>
        </p:nvSpPr>
        <p:spPr>
          <a:xfrm>
            <a:off x="6667381" y="466534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49" name="Text 47"/>
          <p:cNvSpPr/>
          <p:nvPr/>
        </p:nvSpPr>
        <p:spPr>
          <a:xfrm>
            <a:off x="6667381" y="4768215"/>
            <a:ext cx="616458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173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People are still paying it. Some of them were children at the time.</a:t>
            </a:r>
            <a:endParaRPr lang="en-US" sz="1350" dirty="0"/>
          </a:p>
        </p:txBody>
      </p:sp>
      <p:sp>
        <p:nvSpPr>
          <p:cNvPr id="50" name="Shape 48"/>
          <p:cNvSpPr/>
          <p:nvPr/>
        </p:nvSpPr>
        <p:spPr>
          <a:xfrm>
            <a:off x="12763381" y="4665345"/>
            <a:ext cx="1047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1" name="Text 49"/>
          <p:cNvSpPr/>
          <p:nvPr/>
        </p:nvSpPr>
        <p:spPr>
          <a:xfrm>
            <a:off x="12725281" y="4768215"/>
            <a:ext cx="1123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52" name="Shape 50"/>
          <p:cNvSpPr/>
          <p:nvPr/>
        </p:nvSpPr>
        <p:spPr>
          <a:xfrm>
            <a:off x="13811131" y="4665345"/>
            <a:ext cx="1428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3" name="Text 51"/>
          <p:cNvSpPr/>
          <p:nvPr/>
        </p:nvSpPr>
        <p:spPr>
          <a:xfrm>
            <a:off x="13773031" y="4768215"/>
            <a:ext cx="1504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54" name="Shape 52"/>
          <p:cNvSpPr/>
          <p:nvPr/>
        </p:nvSpPr>
        <p:spPr>
          <a:xfrm>
            <a:off x="15239881" y="4665345"/>
            <a:ext cx="1524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5" name="Text 53"/>
          <p:cNvSpPr/>
          <p:nvPr/>
        </p:nvSpPr>
        <p:spPr>
          <a:xfrm>
            <a:off x="15201781" y="4768215"/>
            <a:ext cx="160020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56" name="Shape 54"/>
          <p:cNvSpPr/>
          <p:nvPr/>
        </p:nvSpPr>
        <p:spPr>
          <a:xfrm>
            <a:off x="571381" y="5625465"/>
            <a:ext cx="609600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7" name="Shape 55"/>
          <p:cNvSpPr/>
          <p:nvPr/>
        </p:nvSpPr>
        <p:spPr>
          <a:xfrm>
            <a:off x="571381" y="514540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58" name="Text 56"/>
          <p:cNvSpPr/>
          <p:nvPr/>
        </p:nvSpPr>
        <p:spPr>
          <a:xfrm>
            <a:off x="571381" y="5248275"/>
            <a:ext cx="618363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75" b="1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One national memory</a:t>
            </a:r>
            <a:endParaRPr lang="en-US" sz="1575" dirty="0"/>
          </a:p>
        </p:txBody>
      </p:sp>
      <p:sp>
        <p:nvSpPr>
          <p:cNvPr id="59" name="Shape 57"/>
          <p:cNvSpPr/>
          <p:nvPr/>
        </p:nvSpPr>
        <p:spPr>
          <a:xfrm>
            <a:off x="6667381" y="5625465"/>
            <a:ext cx="609600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0" name="Shape 58"/>
          <p:cNvSpPr/>
          <p:nvPr/>
        </p:nvSpPr>
        <p:spPr>
          <a:xfrm>
            <a:off x="6667381" y="5145405"/>
            <a:ext cx="6096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1" name="Text 59"/>
          <p:cNvSpPr/>
          <p:nvPr/>
        </p:nvSpPr>
        <p:spPr>
          <a:xfrm>
            <a:off x="6667381" y="5248275"/>
            <a:ext cx="616458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08173"/>
              </a:lnSpc>
              <a:buNone/>
            </a:pPr>
            <a:r>
              <a:rPr lang="en-US" sz="13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 goal the whole country watched together. You cannot buy that.</a:t>
            </a:r>
            <a:endParaRPr lang="en-US" sz="1350" dirty="0"/>
          </a:p>
        </p:txBody>
      </p:sp>
      <p:sp>
        <p:nvSpPr>
          <p:cNvPr id="62" name="Shape 60"/>
          <p:cNvSpPr/>
          <p:nvPr/>
        </p:nvSpPr>
        <p:spPr>
          <a:xfrm>
            <a:off x="12763381" y="5625465"/>
            <a:ext cx="104775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3" name="Shape 61"/>
          <p:cNvSpPr/>
          <p:nvPr/>
        </p:nvSpPr>
        <p:spPr>
          <a:xfrm>
            <a:off x="12763381" y="5145405"/>
            <a:ext cx="1047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4" name="Text 62"/>
          <p:cNvSpPr/>
          <p:nvPr/>
        </p:nvSpPr>
        <p:spPr>
          <a:xfrm>
            <a:off x="12725281" y="5248275"/>
            <a:ext cx="1123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65" name="Shape 63"/>
          <p:cNvSpPr/>
          <p:nvPr/>
        </p:nvSpPr>
        <p:spPr>
          <a:xfrm>
            <a:off x="13811131" y="5625465"/>
            <a:ext cx="142875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6" name="Shape 64"/>
          <p:cNvSpPr/>
          <p:nvPr/>
        </p:nvSpPr>
        <p:spPr>
          <a:xfrm>
            <a:off x="13811131" y="5145405"/>
            <a:ext cx="142875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7" name="Text 65"/>
          <p:cNvSpPr/>
          <p:nvPr/>
        </p:nvSpPr>
        <p:spPr>
          <a:xfrm>
            <a:off x="13773031" y="5248275"/>
            <a:ext cx="150495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68" name="Shape 66"/>
          <p:cNvSpPr/>
          <p:nvPr/>
        </p:nvSpPr>
        <p:spPr>
          <a:xfrm>
            <a:off x="15239881" y="5625465"/>
            <a:ext cx="1524000" cy="1524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69" name="Shape 67"/>
          <p:cNvSpPr/>
          <p:nvPr/>
        </p:nvSpPr>
        <p:spPr>
          <a:xfrm>
            <a:off x="15239881" y="5145405"/>
            <a:ext cx="1524000" cy="9525"/>
          </a:xfrm>
          <a:prstGeom prst="rect">
            <a:avLst/>
          </a:prstGeom>
          <a:solidFill>
            <a:srgbClr val="E3E1D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0" name="Text 68"/>
          <p:cNvSpPr/>
          <p:nvPr/>
        </p:nvSpPr>
        <p:spPr>
          <a:xfrm>
            <a:off x="15201781" y="5248275"/>
            <a:ext cx="1600200" cy="3200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ctr">
              <a:buNone/>
            </a:pPr>
            <a:r>
              <a:rPr lang="en-US" sz="1650" dirty="0">
                <a:solidFill>
                  <a:srgbClr val="B9B7B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☐</a:t>
            </a:r>
            <a:endParaRPr lang="en-US" sz="1650" dirty="0"/>
          </a:p>
        </p:txBody>
      </p:sp>
      <p:sp>
        <p:nvSpPr>
          <p:cNvPr id="71" name="Text 69"/>
          <p:cNvSpPr/>
          <p:nvPr/>
        </p:nvSpPr>
        <p:spPr>
          <a:xfrm>
            <a:off x="571381" y="5857875"/>
            <a:ext cx="1865126" cy="2362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263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YOUR VERDICT</a:t>
            </a:r>
            <a:endParaRPr lang="en-US" sz="1350" dirty="0"/>
          </a:p>
        </p:txBody>
      </p:sp>
      <p:sp>
        <p:nvSpPr>
          <p:cNvPr id="72" name="Text 70"/>
          <p:cNvSpPr/>
          <p:nvPr/>
        </p:nvSpPr>
        <p:spPr>
          <a:xfrm>
            <a:off x="2514600" y="5774055"/>
            <a:ext cx="9618869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3529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Worth it in total? ______  Would you say yes for your own city? </a:t>
            </a:r>
            <a:r>
              <a:rPr lang="en-US" sz="180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__________________</a:t>
            </a:r>
            <a:endParaRPr lang="en-US" sz="1800" dirty="0"/>
          </a:p>
        </p:txBody>
      </p:sp>
      <p:sp>
        <p:nvSpPr>
          <p:cNvPr id="73" name="Shape 71"/>
          <p:cNvSpPr/>
          <p:nvPr/>
        </p:nvSpPr>
        <p:spPr>
          <a:xfrm>
            <a:off x="571381" y="6208395"/>
            <a:ext cx="38100" cy="69342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4" name="Text 72"/>
          <p:cNvSpPr/>
          <p:nvPr/>
        </p:nvSpPr>
        <p:spPr>
          <a:xfrm>
            <a:off x="799981" y="6246495"/>
            <a:ext cx="1071801" cy="23622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350" b="1" kern="0" spc="263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DISCUSS</a:t>
            </a:r>
            <a:endParaRPr lang="en-US" sz="1350" dirty="0"/>
          </a:p>
        </p:txBody>
      </p:sp>
      <p:sp>
        <p:nvSpPr>
          <p:cNvPr id="75" name="Text 73"/>
          <p:cNvSpPr/>
          <p:nvPr/>
        </p:nvSpPr>
        <p:spPr>
          <a:xfrm>
            <a:off x="2043232" y="6208395"/>
            <a:ext cx="228719" cy="346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429"/>
              </a:lnSpc>
              <a:buNone/>
            </a:pPr>
            <a:r>
              <a:rPr lang="en-US" sz="18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1</a:t>
            </a:r>
            <a:endParaRPr lang="en-US" sz="1800" dirty="0"/>
          </a:p>
        </p:txBody>
      </p:sp>
      <p:sp>
        <p:nvSpPr>
          <p:cNvPr id="76" name="Text 74"/>
          <p:cNvSpPr/>
          <p:nvPr/>
        </p:nvSpPr>
        <p:spPr>
          <a:xfrm>
            <a:off x="2348151" y="6208395"/>
            <a:ext cx="6066341" cy="346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118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Can a memory be worth a debt that your children pay?</a:t>
            </a:r>
            <a:endParaRPr lang="en-US" sz="1800" dirty="0"/>
          </a:p>
        </p:txBody>
      </p:sp>
      <p:sp>
        <p:nvSpPr>
          <p:cNvPr id="77" name="Text 75"/>
          <p:cNvSpPr/>
          <p:nvPr/>
        </p:nvSpPr>
        <p:spPr>
          <a:xfrm>
            <a:off x="2043232" y="6593205"/>
            <a:ext cx="228719" cy="346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96429"/>
              </a:lnSpc>
              <a:buNone/>
            </a:pPr>
            <a:r>
              <a:rPr lang="en-US" sz="18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2</a:t>
            </a:r>
            <a:endParaRPr lang="en-US" sz="1800" dirty="0"/>
          </a:p>
        </p:txBody>
      </p:sp>
      <p:sp>
        <p:nvSpPr>
          <p:cNvPr id="78" name="Text 76"/>
          <p:cNvSpPr/>
          <p:nvPr/>
        </p:nvSpPr>
        <p:spPr>
          <a:xfrm>
            <a:off x="2348151" y="6593205"/>
            <a:ext cx="7934218" cy="34671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9118"/>
              </a:lnSpc>
              <a:buNone/>
            </a:pPr>
            <a:r>
              <a:rPr lang="en-US" sz="180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Compare with another group. Who said yes for their own city, and why?</a:t>
            </a:r>
            <a:endParaRPr lang="en-US" sz="1800" dirty="0"/>
          </a:p>
        </p:txBody>
      </p:sp>
      <p:sp>
        <p:nvSpPr>
          <p:cNvPr id="79" name="Text 77"/>
          <p:cNvSpPr/>
          <p:nvPr/>
        </p:nvSpPr>
        <p:spPr>
          <a:xfrm>
            <a:off x="571381" y="9356734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049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LANGUAGE IN CONTEXT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1821180"/>
            <a:ext cx="17811750" cy="6019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90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Complete the sentences</a:t>
            </a:r>
            <a:endParaRPr lang="en-US" sz="3900" dirty="0"/>
          </a:p>
        </p:txBody>
      </p:sp>
      <p:sp>
        <p:nvSpPr>
          <p:cNvPr id="7" name="Text 5"/>
          <p:cNvSpPr/>
          <p:nvPr/>
        </p:nvSpPr>
        <p:spPr>
          <a:xfrm>
            <a:off x="1047750" y="2499360"/>
            <a:ext cx="17811750" cy="2971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555555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Complete the sentences with a word from the box.</a:t>
            </a:r>
            <a:endParaRPr lang="en-US" sz="1800" dirty="0"/>
          </a:p>
        </p:txBody>
      </p:sp>
      <p:sp>
        <p:nvSpPr>
          <p:cNvPr id="8" name="Shape 6"/>
          <p:cNvSpPr/>
          <p:nvPr/>
        </p:nvSpPr>
        <p:spPr>
          <a:xfrm>
            <a:off x="1047750" y="2987040"/>
            <a:ext cx="14859000" cy="678180"/>
          </a:xfrm>
          <a:prstGeom prst="rect">
            <a:avLst/>
          </a:prstGeom>
          <a:ln w="15240">
            <a:solidFill>
              <a:srgbClr val="176B6B"/>
            </a:solidFill>
            <a:prstDash val="solid"/>
          </a:ln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386840" y="3173730"/>
            <a:ext cx="1098828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stadium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2790468" y="3173730"/>
            <a:ext cx="83165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proud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3926919" y="3173730"/>
            <a:ext cx="62460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4856321" y="3173730"/>
            <a:ext cx="624602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cost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5785723" y="3173730"/>
            <a:ext cx="639247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047750" y="3981450"/>
            <a:ext cx="4000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250" dirty="0"/>
          </a:p>
        </p:txBody>
      </p:sp>
      <p:sp>
        <p:nvSpPr>
          <p:cNvPr id="15" name="Text 13"/>
          <p:cNvSpPr/>
          <p:nvPr/>
        </p:nvSpPr>
        <p:spPr>
          <a:xfrm>
            <a:off x="1581150" y="3950970"/>
            <a:ext cx="7945874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Thousands of _____________ waited outside the ground.</a:t>
            </a:r>
            <a:endParaRPr lang="en-US" sz="2250" dirty="0"/>
          </a:p>
        </p:txBody>
      </p:sp>
      <p:sp>
        <p:nvSpPr>
          <p:cNvPr id="16" name="Text 14"/>
          <p:cNvSpPr/>
          <p:nvPr/>
        </p:nvSpPr>
        <p:spPr>
          <a:xfrm>
            <a:off x="1047750" y="4576763"/>
            <a:ext cx="4000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250" dirty="0"/>
          </a:p>
        </p:txBody>
      </p:sp>
      <p:sp>
        <p:nvSpPr>
          <p:cNvPr id="17" name="Text 15"/>
          <p:cNvSpPr/>
          <p:nvPr/>
        </p:nvSpPr>
        <p:spPr>
          <a:xfrm>
            <a:off x="1581150" y="4546283"/>
            <a:ext cx="7467052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117733"/>
              </a:lnSpc>
            </a:pPr>
            <a:r>
              <a:rPr lang="en-US" sz="225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Our city wants to _____________ the next World Cup.</a:t>
            </a:r>
            <a:endParaRPr lang="en-US" sz="2250" dirty="0"/>
          </a:p>
        </p:txBody>
      </p:sp>
      <p:sp>
        <p:nvSpPr>
          <p:cNvPr id="18" name="Text 16"/>
          <p:cNvSpPr/>
          <p:nvPr/>
        </p:nvSpPr>
        <p:spPr>
          <a:xfrm>
            <a:off x="1047750" y="5172075"/>
            <a:ext cx="4000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250" dirty="0"/>
          </a:p>
        </p:txBody>
      </p:sp>
      <p:sp>
        <p:nvSpPr>
          <p:cNvPr id="19" name="Text 17"/>
          <p:cNvSpPr/>
          <p:nvPr/>
        </p:nvSpPr>
        <p:spPr>
          <a:xfrm>
            <a:off x="1581150" y="5141595"/>
            <a:ext cx="6915281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117733"/>
              </a:lnSpc>
            </a:pPr>
            <a:r>
              <a:rPr lang="en-US" sz="225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new _____________ can hold 60,000 people.</a:t>
            </a:r>
            <a:endParaRPr lang="en-US" sz="2250" dirty="0"/>
          </a:p>
        </p:txBody>
      </p:sp>
      <p:sp>
        <p:nvSpPr>
          <p:cNvPr id="20" name="Text 18"/>
          <p:cNvSpPr/>
          <p:nvPr/>
        </p:nvSpPr>
        <p:spPr>
          <a:xfrm>
            <a:off x="1047750" y="5767388"/>
            <a:ext cx="4000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250" dirty="0"/>
          </a:p>
        </p:txBody>
      </p:sp>
      <p:sp>
        <p:nvSpPr>
          <p:cNvPr id="21" name="Text 19"/>
          <p:cNvSpPr/>
          <p:nvPr/>
        </p:nvSpPr>
        <p:spPr>
          <a:xfrm>
            <a:off x="1581150" y="5736907"/>
            <a:ext cx="7298496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117733"/>
              </a:lnSpc>
            </a:pPr>
            <a:r>
              <a:rPr lang="en-US" sz="225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_____________ of the new trains was very high.</a:t>
            </a:r>
            <a:endParaRPr lang="en-US" sz="2250" dirty="0"/>
          </a:p>
        </p:txBody>
      </p:sp>
      <p:sp>
        <p:nvSpPr>
          <p:cNvPr id="22" name="Text 20"/>
          <p:cNvSpPr/>
          <p:nvPr/>
        </p:nvSpPr>
        <p:spPr>
          <a:xfrm>
            <a:off x="1047750" y="6362700"/>
            <a:ext cx="40005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fontScale="92500" lnSpcReduction="10000"/>
          </a:bodyPr>
          <a:lstStyle/>
          <a:p>
            <a:pPr marL="0" indent="0" algn="l">
              <a:buNone/>
            </a:pPr>
            <a:r>
              <a:rPr lang="en-US" sz="225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250" dirty="0"/>
          </a:p>
        </p:txBody>
      </p:sp>
      <p:sp>
        <p:nvSpPr>
          <p:cNvPr id="23" name="Text 21"/>
          <p:cNvSpPr/>
          <p:nvPr/>
        </p:nvSpPr>
        <p:spPr>
          <a:xfrm>
            <a:off x="1581150" y="6332220"/>
            <a:ext cx="6232017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>
              <a:lnSpc>
                <a:spcPct val="117733"/>
              </a:lnSpc>
            </a:pPr>
            <a:r>
              <a:rPr lang="en-US" sz="2250" dirty="0">
                <a:solidFill>
                  <a:srgbClr val="1A1A1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My parents were very _____________ of me.</a:t>
            </a:r>
            <a:endParaRPr lang="en-US" sz="2250" dirty="0"/>
          </a:p>
        </p:txBody>
      </p:sp>
      <p:sp>
        <p:nvSpPr>
          <p:cNvPr id="24" name="Text 22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638300"/>
            <a:ext cx="3322677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LANGUAGE IN CONTEXT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4277916" y="1543050"/>
            <a:ext cx="1601272" cy="38862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7" name="Text 5"/>
          <p:cNvSpPr/>
          <p:nvPr/>
        </p:nvSpPr>
        <p:spPr>
          <a:xfrm>
            <a:off x="4449366" y="1600200"/>
            <a:ext cx="1334572" cy="3124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500" b="1" kern="0" spc="225" dirty="0">
                <a:solidFill>
                  <a:srgbClr val="FFFFFF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ANSWERS</a:t>
            </a:r>
            <a:endParaRPr lang="en-US" sz="1500" dirty="0"/>
          </a:p>
        </p:txBody>
      </p:sp>
      <p:sp>
        <p:nvSpPr>
          <p:cNvPr id="8" name="Text 6"/>
          <p:cNvSpPr/>
          <p:nvPr/>
        </p:nvSpPr>
        <p:spPr>
          <a:xfrm>
            <a:off x="1047750" y="2065020"/>
            <a:ext cx="17811750" cy="57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Complete the sentences</a:t>
            </a:r>
            <a:endParaRPr lang="en-US" sz="3750" dirty="0"/>
          </a:p>
        </p:txBody>
      </p:sp>
      <p:sp>
        <p:nvSpPr>
          <p:cNvPr id="9" name="Text 7"/>
          <p:cNvSpPr/>
          <p:nvPr/>
        </p:nvSpPr>
        <p:spPr>
          <a:xfrm>
            <a:off x="1047750" y="3017520"/>
            <a:ext cx="400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2100" dirty="0"/>
          </a:p>
        </p:txBody>
      </p:sp>
      <p:sp>
        <p:nvSpPr>
          <p:cNvPr id="10" name="Text 8"/>
          <p:cNvSpPr/>
          <p:nvPr/>
        </p:nvSpPr>
        <p:spPr>
          <a:xfrm>
            <a:off x="1581150" y="2987040"/>
            <a:ext cx="5985403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Thousands of </a:t>
            </a: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fans </a:t>
            </a: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waited outside the ground.</a:t>
            </a:r>
            <a:endParaRPr lang="en-US" sz="2100" dirty="0"/>
          </a:p>
        </p:txBody>
      </p:sp>
      <p:sp>
        <p:nvSpPr>
          <p:cNvPr id="11" name="Text 9"/>
          <p:cNvSpPr/>
          <p:nvPr/>
        </p:nvSpPr>
        <p:spPr>
          <a:xfrm>
            <a:off x="1047750" y="3587115"/>
            <a:ext cx="400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1581150" y="3556635"/>
            <a:ext cx="5554516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Our city wants to </a:t>
            </a: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host </a:t>
            </a: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next World Cup.</a:t>
            </a:r>
            <a:endParaRPr lang="en-US" sz="2100" dirty="0"/>
          </a:p>
        </p:txBody>
      </p:sp>
      <p:sp>
        <p:nvSpPr>
          <p:cNvPr id="13" name="Text 11"/>
          <p:cNvSpPr/>
          <p:nvPr/>
        </p:nvSpPr>
        <p:spPr>
          <a:xfrm>
            <a:off x="1047750" y="4156710"/>
            <a:ext cx="400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1581150" y="4126230"/>
            <a:ext cx="5545217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new </a:t>
            </a: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stadium </a:t>
            </a: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can hold 60,000 people.</a:t>
            </a:r>
            <a:endParaRPr lang="en-US" sz="2100" dirty="0"/>
          </a:p>
        </p:txBody>
      </p:sp>
      <p:sp>
        <p:nvSpPr>
          <p:cNvPr id="15" name="Text 13"/>
          <p:cNvSpPr/>
          <p:nvPr/>
        </p:nvSpPr>
        <p:spPr>
          <a:xfrm>
            <a:off x="1047750" y="4726305"/>
            <a:ext cx="400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2100" dirty="0"/>
          </a:p>
        </p:txBody>
      </p:sp>
      <p:sp>
        <p:nvSpPr>
          <p:cNvPr id="16" name="Text 14"/>
          <p:cNvSpPr/>
          <p:nvPr/>
        </p:nvSpPr>
        <p:spPr>
          <a:xfrm>
            <a:off x="1581150" y="4695825"/>
            <a:ext cx="5381113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</a:t>
            </a: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cost </a:t>
            </a: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of the new trains was very high.</a:t>
            </a:r>
            <a:endParaRPr lang="en-US" sz="2100" dirty="0"/>
          </a:p>
        </p:txBody>
      </p:sp>
      <p:sp>
        <p:nvSpPr>
          <p:cNvPr id="17" name="Text 15"/>
          <p:cNvSpPr/>
          <p:nvPr/>
        </p:nvSpPr>
        <p:spPr>
          <a:xfrm>
            <a:off x="1047750" y="5295900"/>
            <a:ext cx="400050" cy="3429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100" b="1" dirty="0">
                <a:solidFill>
                  <a:srgbClr val="D9B877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5</a:t>
            </a:r>
            <a:endParaRPr lang="en-US" sz="2100" dirty="0"/>
          </a:p>
        </p:txBody>
      </p:sp>
      <p:sp>
        <p:nvSpPr>
          <p:cNvPr id="18" name="Text 16"/>
          <p:cNvSpPr/>
          <p:nvPr/>
        </p:nvSpPr>
        <p:spPr>
          <a:xfrm>
            <a:off x="1581150" y="5265420"/>
            <a:ext cx="4613505" cy="398145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8125"/>
              </a:lnSpc>
              <a:buNone/>
            </a:pP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My parents were very </a:t>
            </a:r>
            <a:r>
              <a:rPr lang="en-US" sz="21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proud </a:t>
            </a:r>
            <a:r>
              <a:rPr lang="en-US" sz="21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of me.</a:t>
            </a:r>
            <a:endParaRPr lang="en-US" sz="2100" dirty="0"/>
          </a:p>
        </p:txBody>
      </p:sp>
      <p:sp>
        <p:nvSpPr>
          <p:cNvPr id="19" name="Text 17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AF9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504950"/>
            <a:ext cx="3211092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SPEAKING CHALLENGE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4176474" y="1550670"/>
            <a:ext cx="2534507" cy="2057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125" b="1" kern="0" spc="225" dirty="0">
                <a:solidFill>
                  <a:srgbClr val="8A8A8A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ROLE · TASK · PRESENT</a:t>
            </a:r>
            <a:endParaRPr lang="en-US" sz="1125" dirty="0"/>
          </a:p>
        </p:txBody>
      </p:sp>
      <p:sp>
        <p:nvSpPr>
          <p:cNvPr id="7" name="Text 5"/>
          <p:cNvSpPr/>
          <p:nvPr/>
        </p:nvSpPr>
        <p:spPr>
          <a:xfrm>
            <a:off x="1047750" y="1840230"/>
            <a:ext cx="17811750" cy="5791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7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Your city wants the World Cup</a:t>
            </a:r>
            <a:endParaRPr lang="en-US" sz="3750" dirty="0"/>
          </a:p>
        </p:txBody>
      </p:sp>
      <p:sp>
        <p:nvSpPr>
          <p:cNvPr id="8" name="Shape 6"/>
          <p:cNvSpPr/>
          <p:nvPr/>
        </p:nvSpPr>
        <p:spPr>
          <a:xfrm>
            <a:off x="1047750" y="2819400"/>
            <a:ext cx="14859000" cy="9525"/>
          </a:xfrm>
          <a:prstGeom prst="rect">
            <a:avLst/>
          </a:prstGeom>
          <a:solidFill>
            <a:srgbClr val="D8D6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47750" y="3093720"/>
            <a:ext cx="20955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25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ROLE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3238500" y="3055620"/>
            <a:ext cx="13935075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You are a committee. Your city wants to host the World Cup.</a:t>
            </a:r>
            <a:endParaRPr lang="en-US" sz="2250" dirty="0"/>
          </a:p>
        </p:txBody>
      </p:sp>
      <p:sp>
        <p:nvSpPr>
          <p:cNvPr id="11" name="Shape 9"/>
          <p:cNvSpPr/>
          <p:nvPr/>
        </p:nvSpPr>
        <p:spPr>
          <a:xfrm>
            <a:off x="1047750" y="3689033"/>
            <a:ext cx="14859000" cy="9525"/>
          </a:xfrm>
          <a:prstGeom prst="rect">
            <a:avLst/>
          </a:prstGeom>
          <a:solidFill>
            <a:srgbClr val="D8D6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2" name="Text 10"/>
          <p:cNvSpPr/>
          <p:nvPr/>
        </p:nvSpPr>
        <p:spPr>
          <a:xfrm>
            <a:off x="1047750" y="3963353"/>
            <a:ext cx="20955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25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TASK</a:t>
            </a:r>
            <a:endParaRPr lang="en-US" sz="1800" dirty="0"/>
          </a:p>
        </p:txBody>
      </p:sp>
      <p:sp>
        <p:nvSpPr>
          <p:cNvPr id="13" name="Text 11"/>
          <p:cNvSpPr/>
          <p:nvPr/>
        </p:nvSpPr>
        <p:spPr>
          <a:xfrm>
            <a:off x="3238500" y="3925253"/>
            <a:ext cx="13935075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Choose two reasons your city is a good host. Decide who pays for the stadium.</a:t>
            </a:r>
            <a:endParaRPr lang="en-US" sz="2250" dirty="0"/>
          </a:p>
        </p:txBody>
      </p:sp>
      <p:sp>
        <p:nvSpPr>
          <p:cNvPr id="14" name="Shape 12"/>
          <p:cNvSpPr/>
          <p:nvPr/>
        </p:nvSpPr>
        <p:spPr>
          <a:xfrm>
            <a:off x="1047750" y="5409248"/>
            <a:ext cx="14859000" cy="9525"/>
          </a:xfrm>
          <a:prstGeom prst="rect">
            <a:avLst/>
          </a:prstGeom>
          <a:solidFill>
            <a:srgbClr val="D8D6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5" name="Shape 13"/>
          <p:cNvSpPr/>
          <p:nvPr/>
        </p:nvSpPr>
        <p:spPr>
          <a:xfrm>
            <a:off x="1047750" y="4558665"/>
            <a:ext cx="14859000" cy="9525"/>
          </a:xfrm>
          <a:prstGeom prst="rect">
            <a:avLst/>
          </a:prstGeom>
          <a:solidFill>
            <a:srgbClr val="D8D6D0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6" name="Text 14"/>
          <p:cNvSpPr/>
          <p:nvPr/>
        </p:nvSpPr>
        <p:spPr>
          <a:xfrm>
            <a:off x="1047750" y="4832985"/>
            <a:ext cx="2095500" cy="3581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b="1" kern="0" spc="225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PRESENT</a:t>
            </a:r>
            <a:endParaRPr lang="en-US" sz="1800" dirty="0"/>
          </a:p>
        </p:txBody>
      </p:sp>
      <p:sp>
        <p:nvSpPr>
          <p:cNvPr id="17" name="Text 15"/>
          <p:cNvSpPr/>
          <p:nvPr/>
        </p:nvSpPr>
        <p:spPr>
          <a:xfrm>
            <a:off x="3238500" y="4794885"/>
            <a:ext cx="13935075" cy="423863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17733"/>
              </a:lnSpc>
              <a:buNone/>
            </a:pPr>
            <a:r>
              <a:rPr lang="en-US" sz="2250" dirty="0">
                <a:solidFill>
                  <a:srgbClr val="222222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Tell the class your two reasons and say why your city should win.</a:t>
            </a:r>
            <a:endParaRPr lang="en-US" sz="2250" dirty="0"/>
          </a:p>
        </p:txBody>
      </p:sp>
      <p:sp>
        <p:nvSpPr>
          <p:cNvPr id="18" name="Shape 16"/>
          <p:cNvSpPr/>
          <p:nvPr/>
        </p:nvSpPr>
        <p:spPr>
          <a:xfrm>
            <a:off x="1047750" y="5740718"/>
            <a:ext cx="45720" cy="100965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9" name="Text 17"/>
          <p:cNvSpPr/>
          <p:nvPr/>
        </p:nvSpPr>
        <p:spPr>
          <a:xfrm>
            <a:off x="1341120" y="5740718"/>
            <a:ext cx="16022194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b="1" kern="0" spc="263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USEFUL LANGUAGE</a:t>
            </a:r>
            <a:endParaRPr lang="en-US" sz="1275" dirty="0"/>
          </a:p>
        </p:txBody>
      </p:sp>
      <p:sp>
        <p:nvSpPr>
          <p:cNvPr id="20" name="Text 18"/>
          <p:cNvSpPr/>
          <p:nvPr/>
        </p:nvSpPr>
        <p:spPr>
          <a:xfrm>
            <a:off x="1341120" y="6007418"/>
            <a:ext cx="15002600" cy="78105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lnSpc>
                <a:spcPct val="131757"/>
              </a:lnSpc>
              <a:buNone/>
            </a:pPr>
            <a:r>
              <a:rPr lang="en-US" sz="1950" dirty="0">
                <a:solidFill>
                  <a:srgbClr val="333333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Our first reason is… · Our city has… This is good because… · We think… should pay.</a:t>
            </a:r>
            <a:endParaRPr lang="en-US" sz="1950" dirty="0"/>
          </a:p>
        </p:txBody>
      </p:sp>
      <p:sp>
        <p:nvSpPr>
          <p:cNvPr id="21" name="Text 19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27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1047750" y="1101090"/>
            <a:ext cx="16192500" cy="22860"/>
          </a:xfrm>
          <a:prstGeom prst="rect">
            <a:avLst/>
          </a:prstGeom>
          <a:solidFill>
            <a:srgbClr val="176B6B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3" name="Text 1"/>
          <p:cNvSpPr/>
          <p:nvPr/>
        </p:nvSpPr>
        <p:spPr>
          <a:xfrm>
            <a:off x="1047750" y="666750"/>
            <a:ext cx="3771900" cy="3200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950" b="1" kern="0" spc="38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1950" dirty="0"/>
          </a:p>
        </p:txBody>
      </p:sp>
      <p:sp>
        <p:nvSpPr>
          <p:cNvPr id="4" name="Text 2"/>
          <p:cNvSpPr/>
          <p:nvPr/>
        </p:nvSpPr>
        <p:spPr>
          <a:xfrm>
            <a:off x="16196549" y="701040"/>
            <a:ext cx="111990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200" b="1" kern="0" spc="150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ISSUE 005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1047750" y="1695450"/>
            <a:ext cx="17811750" cy="25908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500" b="1" kern="0" spc="300" dirty="0">
                <a:solidFill>
                  <a:srgbClr val="BF842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WRITING · YOUR OPINION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7750" y="2145030"/>
            <a:ext cx="15206662" cy="158877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6905"/>
              </a:lnSpc>
              <a:buNone/>
            </a:pPr>
            <a:r>
              <a:rPr lang="en-US" sz="5550" b="1" dirty="0">
                <a:solidFill>
                  <a:srgbClr val="176B6B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Should a country spend billions of dollars to host the World Cup?</a:t>
            </a:r>
            <a:endParaRPr lang="en-US" sz="5550" dirty="0"/>
          </a:p>
        </p:txBody>
      </p:sp>
      <p:sp>
        <p:nvSpPr>
          <p:cNvPr id="7" name="Text 5"/>
          <p:cNvSpPr/>
          <p:nvPr/>
        </p:nvSpPr>
        <p:spPr>
          <a:xfrm>
            <a:off x="1047750" y="4076700"/>
            <a:ext cx="13620750" cy="46482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124444"/>
              </a:lnSpc>
              <a:buNone/>
            </a:pPr>
            <a:r>
              <a:rPr lang="en-US" sz="24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Write </a:t>
            </a:r>
            <a:r>
              <a:rPr lang="en-US" sz="2400" b="1" dirty="0">
                <a:solidFill>
                  <a:srgbClr val="176B6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60–100 words</a:t>
            </a:r>
            <a:r>
              <a:rPr lang="en-US" sz="2400" dirty="0">
                <a:solidFill>
                  <a:srgbClr val="444444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. Use words from the article.</a:t>
            </a:r>
            <a:endParaRPr lang="en-US" sz="2400" dirty="0"/>
          </a:p>
        </p:txBody>
      </p:sp>
      <p:sp>
        <p:nvSpPr>
          <p:cNvPr id="8" name="Shape 6"/>
          <p:cNvSpPr/>
          <p:nvPr/>
        </p:nvSpPr>
        <p:spPr>
          <a:xfrm>
            <a:off x="1047750" y="4979670"/>
            <a:ext cx="2476500" cy="2286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9" name="Text 7"/>
          <p:cNvSpPr/>
          <p:nvPr/>
        </p:nvSpPr>
        <p:spPr>
          <a:xfrm>
            <a:off x="1047750" y="5135880"/>
            <a:ext cx="2552700" cy="556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7777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I think a country should…</a:t>
            </a:r>
            <a:endParaRPr lang="en-US" sz="1800" dirty="0"/>
          </a:p>
        </p:txBody>
      </p:sp>
      <p:sp>
        <p:nvSpPr>
          <p:cNvPr id="10" name="Shape 8"/>
          <p:cNvSpPr/>
          <p:nvPr/>
        </p:nvSpPr>
        <p:spPr>
          <a:xfrm>
            <a:off x="3905250" y="4979670"/>
            <a:ext cx="2476500" cy="2286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1" name="Text 9"/>
          <p:cNvSpPr/>
          <p:nvPr/>
        </p:nvSpPr>
        <p:spPr>
          <a:xfrm>
            <a:off x="3905250" y="5135880"/>
            <a:ext cx="2552700" cy="556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7777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The first reason is… For example,…</a:t>
            </a:r>
            <a:endParaRPr lang="en-US" sz="1800" dirty="0"/>
          </a:p>
        </p:txBody>
      </p:sp>
      <p:sp>
        <p:nvSpPr>
          <p:cNvPr id="12" name="Shape 10"/>
          <p:cNvSpPr/>
          <p:nvPr/>
        </p:nvSpPr>
        <p:spPr>
          <a:xfrm>
            <a:off x="6762750" y="4979670"/>
            <a:ext cx="2476500" cy="22860"/>
          </a:xfrm>
          <a:prstGeom prst="rect">
            <a:avLst/>
          </a:prstGeom>
          <a:solidFill>
            <a:srgbClr val="D9B877"/>
          </a:solidFill>
          <a:ln/>
        </p:spPr>
        <p:txBody>
          <a:bodyPr/>
          <a:lstStyle/>
          <a:p>
            <a:endParaRPr lang="en-US"/>
          </a:p>
        </p:txBody>
      </p:sp>
      <p:sp>
        <p:nvSpPr>
          <p:cNvPr id="13" name="Text 11"/>
          <p:cNvSpPr/>
          <p:nvPr/>
        </p:nvSpPr>
        <p:spPr>
          <a:xfrm>
            <a:off x="6762750" y="5135880"/>
            <a:ext cx="2552700" cy="5562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/>
          </a:bodyPr>
          <a:lstStyle/>
          <a:p>
            <a:pPr marL="0" indent="0" algn="l">
              <a:buNone/>
            </a:pPr>
            <a:r>
              <a:rPr lang="en-US" sz="1800" dirty="0">
                <a:solidFill>
                  <a:srgbClr val="7777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But… So I think…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1047750" y="9429750"/>
            <a:ext cx="17811750" cy="22860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275" kern="0" spc="38" dirty="0">
                <a:solidFill>
                  <a:srgbClr val="9A9890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 | Model answer in the Teacher Guide</a:t>
            </a:r>
            <a:endParaRPr lang="en-US" sz="127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76B6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1238250" y="1047750"/>
            <a:ext cx="5448300" cy="472440"/>
          </a:xfrm>
          <a:prstGeom prst="rect">
            <a:avLst/>
          </a:prstGeom>
          <a:noFill/>
          <a:ln/>
        </p:spPr>
        <p:txBody>
          <a:bodyPr wrap="non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3000" b="1" kern="0" spc="75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PERSPECTIVE</a:t>
            </a:r>
            <a:endParaRPr lang="en-US" sz="3000" dirty="0"/>
          </a:p>
        </p:txBody>
      </p:sp>
      <p:sp>
        <p:nvSpPr>
          <p:cNvPr id="3" name="Text 1"/>
          <p:cNvSpPr/>
          <p:nvPr/>
        </p:nvSpPr>
        <p:spPr>
          <a:xfrm>
            <a:off x="1238250" y="3769995"/>
            <a:ext cx="17392650" cy="2819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650" b="1" kern="0" spc="450" dirty="0">
                <a:solidFill>
                  <a:srgbClr val="D9B877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THAT’S A WRAP</a:t>
            </a:r>
            <a:endParaRPr lang="en-US" sz="1650" dirty="0"/>
          </a:p>
        </p:txBody>
      </p:sp>
      <p:sp>
        <p:nvSpPr>
          <p:cNvPr id="4" name="Text 2"/>
          <p:cNvSpPr/>
          <p:nvPr/>
        </p:nvSpPr>
        <p:spPr>
          <a:xfrm>
            <a:off x="1238250" y="4204335"/>
            <a:ext cx="16285845" cy="195834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lnSpc>
                <a:spcPct val="92647"/>
              </a:lnSpc>
              <a:buNone/>
            </a:pPr>
            <a:r>
              <a:rPr lang="en-US" sz="72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fact. One perspective. Endless discussion.</a:t>
            </a:r>
            <a:endParaRPr lang="en-US" sz="7200" dirty="0"/>
          </a:p>
        </p:txBody>
      </p:sp>
      <p:sp>
        <p:nvSpPr>
          <p:cNvPr id="5" name="Text 3"/>
          <p:cNvSpPr/>
          <p:nvPr/>
        </p:nvSpPr>
        <p:spPr>
          <a:xfrm>
            <a:off x="1238250" y="6410325"/>
            <a:ext cx="17392650" cy="3657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2250" dirty="0">
                <a:solidFill>
                  <a:srgbClr val="DCECEC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Thanks for a great lesson. See you in Issue 006.</a:t>
            </a:r>
            <a:endParaRPr lang="en-US" sz="2250" dirty="0"/>
          </a:p>
        </p:txBody>
      </p:sp>
      <p:sp>
        <p:nvSpPr>
          <p:cNvPr id="6" name="Text 4"/>
          <p:cNvSpPr/>
          <p:nvPr/>
        </p:nvSpPr>
        <p:spPr>
          <a:xfrm>
            <a:off x="1238250" y="9025890"/>
            <a:ext cx="2310813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CBC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perspectiveenglish.com</a:t>
            </a:r>
            <a:endParaRPr lang="en-US" sz="1425" dirty="0"/>
          </a:p>
        </p:txBody>
      </p:sp>
      <p:sp>
        <p:nvSpPr>
          <p:cNvPr id="7" name="Text 5"/>
          <p:cNvSpPr/>
          <p:nvPr/>
        </p:nvSpPr>
        <p:spPr>
          <a:xfrm>
            <a:off x="12777431" y="9025890"/>
            <a:ext cx="4699552" cy="251460"/>
          </a:xfrm>
          <a:prstGeom prst="rect">
            <a:avLst/>
          </a:prstGeom>
          <a:noFill/>
          <a:ln/>
        </p:spPr>
        <p:txBody>
          <a:bodyPr wrap="square" lIns="25400" tIns="25400" rIns="25400" bIns="25400" rtlCol="0" anchor="t">
            <a:normAutofit lnSpcReduction="10000"/>
          </a:bodyPr>
          <a:lstStyle/>
          <a:p>
            <a:pPr marL="0" indent="0" algn="l">
              <a:buNone/>
            </a:pPr>
            <a:r>
              <a:rPr lang="en-US" sz="1425" kern="0" spc="75" dirty="0">
                <a:solidFill>
                  <a:srgbClr val="A9CBCB"/>
                </a:solidFill>
                <a:latin typeface="Helvetica" pitchFamily="34" charset="0"/>
                <a:ea typeface="Helvetica" pitchFamily="34" charset="-122"/>
                <a:cs typeface="Helvetica" pitchFamily="34" charset="-120"/>
              </a:rPr>
              <a:t>© 2026 Perspective English. All rights reserved.</a:t>
            </a:r>
            <a:endParaRPr lang="en-US" sz="142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2082</Words>
  <Application>Microsoft Office PowerPoint</Application>
  <PresentationFormat>Custom</PresentationFormat>
  <Paragraphs>291</Paragraphs>
  <Slides>16</Slides>
  <Notes>16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Arial</vt:lpstr>
      <vt:lpstr>Georgia</vt:lpstr>
      <vt:lpstr>Helvetica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Wil Williams</cp:lastModifiedBy>
  <cp:revision>4</cp:revision>
  <dcterms:created xsi:type="dcterms:W3CDTF">2026-09-20T06:32:35Z</dcterms:created>
  <dcterms:modified xsi:type="dcterms:W3CDTF">2026-09-24T10:09:57Z</dcterms:modified>
</cp:coreProperties>
</file>