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9" r:id="rId11"/>
    <p:sldId id="266" r:id="rId12"/>
    <p:sldId id="267" r:id="rId13"/>
    <p:sldId id="268" r:id="rId14"/>
    <p:sldId id="270" r:id="rId15"/>
    <p:sldId id="271" r:id="rId16"/>
    <p:sldId id="272" r:id="rId17"/>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varScale="1">
        <p:scale>
          <a:sx n="53" d="100"/>
          <a:sy n="53" d="100"/>
        </p:scale>
        <p:origin x="8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4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class. This is Issue 004 of Perspective — today's topic is Fast Fashion. Aim: read a short article, learn key words, and discuss opinions.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of the lesson. Put students in pairs or small groups. Move through as many questions as time allows — don't rush. Encourage: ‘On the one hand… on the other…’, ‘It depends on…’, ‘I’d argue that…’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Dilemma. A clothing company has 100,000 unsold T-shirts and can choose only ONE option. In small groups, students decide what the company should do and defend it. There is no right answer — push them to weigh who benefits and who loses.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Speaking-focused language. Students complete each sentence so they can say it aloud — first person, useful for the discussion. Change the form if needed. Answers next slide (some are flexible).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answers — accept sensible variations. The goal is that students can say each line aloud and use the words in the discussion.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task. In small groups, students design clothes for a popular fashion brand. Give ~8 minutes to agree on three changes that make the brand less wasteful, then each group presents and explains how it helps people and the planet.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reflection. Set as in-class writing or homework. 150–200 words. Remind students to use the vocabulary and ideas from the article. A model answer is in the Teacher Guide (Page 3).</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Thank the class. Preview that Issue 005 continues the series. Reminder: the worksheet, audio and teacher guide all live at perspectiveenglish.com.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45–60 minutes. We move top to bottom: warm-up, vocabulary, article + audio, comprehension, then lots of discussion and a short writing task.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Books closed. Pairs discuss both questions for 3–4 minutes, then share with the class. No right answers — the goal is to activate the topic and get them speaking.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photo and the headline. Before reading, students predict: what problem does this article describe? Elicit a few guesses. Pre-teach nothing — the vocabulary comes next.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match each word (1–5) to its meaning (A–E), alone or in pairs. These five words all appear in the article, so they can check as they read.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answers. Tip: in PowerPoint you can animate each answer chip to appear on click. Check pronunciation and drill the five words briefly.</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read the full article, or follow the audio. Set a purpose: what is fast fashion, what are its hidden costs, and how can we shop better? Point out the balanced view and the striking facts. End on the pull-quote about who pays for a five-dollar T-shirt. Give 4–5 minutes.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Comprehension check. Students decide True or False for each statement, referring back to the article.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Ask students to find the line in the article that proves each answer — good re-reading practice. 1 and 4 are False: fast-fashion clothes are rarely durable, and fashion is one of the most polluting (not cleanest) industries.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5567446" y="1047750"/>
            <a:ext cx="1482304" cy="312420"/>
          </a:xfrm>
          <a:prstGeom prst="rect">
            <a:avLst/>
          </a:prstGeom>
          <a:noFill/>
          <a:ln/>
        </p:spPr>
        <p:txBody>
          <a:bodyPr wrap="square" lIns="25400" tIns="25400" rIns="25400" bIns="25400" rtlCol="0" anchor="t">
            <a:normAutofit/>
          </a:bodyPr>
          <a:lstStyle/>
          <a:p>
            <a:pPr marL="0" indent="0" algn="r">
              <a:buNone/>
            </a:pPr>
            <a:r>
              <a:rPr lang="en-US" sz="1500" b="1" kern="0" spc="225" dirty="0">
                <a:solidFill>
                  <a:srgbClr val="D9B877"/>
                </a:solidFill>
                <a:latin typeface="Helvetica" pitchFamily="34" charset="0"/>
                <a:ea typeface="Helvetica" pitchFamily="34" charset="-122"/>
                <a:cs typeface="Helvetica" pitchFamily="34" charset="-120"/>
              </a:rPr>
              <a:t>ISSUE 004</a:t>
            </a:r>
            <a:endParaRPr lang="en-US" sz="1500" dirty="0"/>
          </a:p>
        </p:txBody>
      </p:sp>
      <p:sp>
        <p:nvSpPr>
          <p:cNvPr id="4" name="Text 2"/>
          <p:cNvSpPr/>
          <p:nvPr/>
        </p:nvSpPr>
        <p:spPr>
          <a:xfrm>
            <a:off x="1238250" y="6719888"/>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LESSONS WORTH TALKING ABOUT</a:t>
            </a:r>
            <a:endParaRPr lang="en-US" sz="1650" dirty="0"/>
          </a:p>
        </p:txBody>
      </p:sp>
      <p:sp>
        <p:nvSpPr>
          <p:cNvPr id="5" name="Text 3"/>
          <p:cNvSpPr/>
          <p:nvPr/>
        </p:nvSpPr>
        <p:spPr>
          <a:xfrm>
            <a:off x="1238250" y="7211378"/>
            <a:ext cx="17392650" cy="1395413"/>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11250" b="1" kern="0" spc="-150" dirty="0">
                <a:solidFill>
                  <a:srgbClr val="FFFFFF"/>
                </a:solidFill>
                <a:latin typeface="Playfair Display" pitchFamily="34" charset="0"/>
                <a:ea typeface="Playfair Display" pitchFamily="34" charset="-122"/>
                <a:cs typeface="Playfair Display" pitchFamily="34" charset="-120"/>
              </a:rPr>
              <a:t>Fast Fashion</a:t>
            </a:r>
            <a:endParaRPr lang="en-US" sz="11250" dirty="0"/>
          </a:p>
        </p:txBody>
      </p:sp>
      <p:sp>
        <p:nvSpPr>
          <p:cNvPr id="6" name="Text 4"/>
          <p:cNvSpPr/>
          <p:nvPr/>
        </p:nvSpPr>
        <p:spPr>
          <a:xfrm>
            <a:off x="1238250" y="8797290"/>
            <a:ext cx="17392650" cy="480060"/>
          </a:xfrm>
          <a:prstGeom prst="rect">
            <a:avLst/>
          </a:prstGeom>
          <a:noFill/>
          <a:ln/>
        </p:spPr>
        <p:txBody>
          <a:bodyPr wrap="square" lIns="25400" tIns="25400" rIns="25400" bIns="25400" rtlCol="0" anchor="t">
            <a:normAutofit lnSpcReduction="10000"/>
          </a:bodyPr>
          <a:lstStyle/>
          <a:p>
            <a:pPr marL="0" indent="0" algn="l">
              <a:buNone/>
            </a:pPr>
            <a:r>
              <a:rPr lang="en-US" sz="3000" dirty="0">
                <a:solidFill>
                  <a:srgbClr val="DFE4F0"/>
                </a:solidFill>
                <a:latin typeface="Helvetica" pitchFamily="34" charset="0"/>
                <a:ea typeface="Helvetica" pitchFamily="34" charset="-122"/>
                <a:cs typeface="Helvetica" pitchFamily="34" charset="-120"/>
              </a:rPr>
              <a:t>How can clothes be so cheap?</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4">
    <p:bg>
      <p:bgPr>
        <a:solidFill>
          <a:srgbClr val="1A2A5E"/>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D9B877"/>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FFFFFF"/>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D9B877"/>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5125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D9B877"/>
                </a:solidFill>
                <a:latin typeface="Helvetica" pitchFamily="34" charset="0"/>
                <a:ea typeface="Helvetica" pitchFamily="34" charset="-122"/>
                <a:cs typeface="Helvetica" pitchFamily="34" charset="-120"/>
              </a:rPr>
              <a:t>DISCUSSION</a:t>
            </a:r>
            <a:endParaRPr lang="en-US" sz="1500" dirty="0"/>
          </a:p>
        </p:txBody>
      </p:sp>
      <p:sp>
        <p:nvSpPr>
          <p:cNvPr id="6" name="Text 4"/>
          <p:cNvSpPr/>
          <p:nvPr/>
        </p:nvSpPr>
        <p:spPr>
          <a:xfrm>
            <a:off x="1047750" y="180975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FFFFFF"/>
                </a:solidFill>
                <a:latin typeface="Playfair Display" pitchFamily="34" charset="0"/>
                <a:ea typeface="Playfair Display" pitchFamily="34" charset="-122"/>
                <a:cs typeface="Playfair Display" pitchFamily="34" charset="-120"/>
              </a:rPr>
              <a:t>Talk it through</a:t>
            </a:r>
            <a:endParaRPr lang="en-US" sz="3900" dirty="0"/>
          </a:p>
        </p:txBody>
      </p:sp>
      <p:sp>
        <p:nvSpPr>
          <p:cNvPr id="7" name="Shape 5"/>
          <p:cNvSpPr/>
          <p:nvPr/>
        </p:nvSpPr>
        <p:spPr>
          <a:xfrm>
            <a:off x="1047750" y="3394710"/>
            <a:ext cx="15049500" cy="9525"/>
          </a:xfrm>
          <a:prstGeom prst="rect">
            <a:avLst/>
          </a:prstGeom>
          <a:solidFill>
            <a:srgbClr val="34437A"/>
          </a:solidFill>
          <a:ln/>
        </p:spPr>
        <p:txBody>
          <a:bodyPr/>
          <a:lstStyle/>
          <a:p>
            <a:endParaRPr lang="en-US"/>
          </a:p>
        </p:txBody>
      </p:sp>
      <p:sp>
        <p:nvSpPr>
          <p:cNvPr id="8" name="Text 6"/>
          <p:cNvSpPr/>
          <p:nvPr/>
        </p:nvSpPr>
        <p:spPr>
          <a:xfrm>
            <a:off x="1047750" y="2807970"/>
            <a:ext cx="20193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1</a:t>
            </a:r>
            <a:endParaRPr lang="en-US" sz="2550" dirty="0"/>
          </a:p>
        </p:txBody>
      </p:sp>
      <p:sp>
        <p:nvSpPr>
          <p:cNvPr id="9" name="Text 7"/>
          <p:cNvSpPr/>
          <p:nvPr/>
        </p:nvSpPr>
        <p:spPr>
          <a:xfrm>
            <a:off x="1402080" y="2891790"/>
            <a:ext cx="16164688"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Do you buy clothes often? What makes you decide to buy something new?</a:t>
            </a:r>
            <a:endParaRPr lang="en-US" sz="2100" dirty="0"/>
          </a:p>
        </p:txBody>
      </p:sp>
      <p:sp>
        <p:nvSpPr>
          <p:cNvPr id="10" name="Shape 8"/>
          <p:cNvSpPr/>
          <p:nvPr/>
        </p:nvSpPr>
        <p:spPr>
          <a:xfrm>
            <a:off x="1047750" y="4160520"/>
            <a:ext cx="15049500" cy="9525"/>
          </a:xfrm>
          <a:prstGeom prst="rect">
            <a:avLst/>
          </a:prstGeom>
          <a:solidFill>
            <a:srgbClr val="34437A"/>
          </a:solidFill>
          <a:ln/>
        </p:spPr>
        <p:txBody>
          <a:bodyPr/>
          <a:lstStyle/>
          <a:p>
            <a:endParaRPr lang="en-US"/>
          </a:p>
        </p:txBody>
      </p:sp>
      <p:sp>
        <p:nvSpPr>
          <p:cNvPr id="11" name="Text 9"/>
          <p:cNvSpPr/>
          <p:nvPr/>
        </p:nvSpPr>
        <p:spPr>
          <a:xfrm>
            <a:off x="1047750" y="3573780"/>
            <a:ext cx="250508"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2</a:t>
            </a:r>
            <a:endParaRPr lang="en-US" sz="2550" dirty="0"/>
          </a:p>
        </p:txBody>
      </p:sp>
      <p:sp>
        <p:nvSpPr>
          <p:cNvPr id="12" name="Text 10"/>
          <p:cNvSpPr/>
          <p:nvPr/>
        </p:nvSpPr>
        <p:spPr>
          <a:xfrm>
            <a:off x="1450658" y="3657600"/>
            <a:ext cx="16111253"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How has the way you shop for clothes changed over your life?</a:t>
            </a:r>
            <a:endParaRPr lang="en-US" sz="2100" dirty="0"/>
          </a:p>
        </p:txBody>
      </p:sp>
      <p:sp>
        <p:nvSpPr>
          <p:cNvPr id="13" name="Shape 11"/>
          <p:cNvSpPr/>
          <p:nvPr/>
        </p:nvSpPr>
        <p:spPr>
          <a:xfrm>
            <a:off x="1047750" y="4926330"/>
            <a:ext cx="15049500" cy="9525"/>
          </a:xfrm>
          <a:prstGeom prst="rect">
            <a:avLst/>
          </a:prstGeom>
          <a:solidFill>
            <a:srgbClr val="34437A"/>
          </a:solidFill>
          <a:ln/>
        </p:spPr>
        <p:txBody>
          <a:bodyPr/>
          <a:lstStyle/>
          <a:p>
            <a:endParaRPr lang="en-US"/>
          </a:p>
        </p:txBody>
      </p:sp>
      <p:sp>
        <p:nvSpPr>
          <p:cNvPr id="14" name="Text 12"/>
          <p:cNvSpPr/>
          <p:nvPr/>
        </p:nvSpPr>
        <p:spPr>
          <a:xfrm>
            <a:off x="1047750" y="4339590"/>
            <a:ext cx="23812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3</a:t>
            </a:r>
            <a:endParaRPr lang="en-US" sz="2550" dirty="0"/>
          </a:p>
        </p:txBody>
      </p:sp>
      <p:sp>
        <p:nvSpPr>
          <p:cNvPr id="15" name="Text 13"/>
          <p:cNvSpPr/>
          <p:nvPr/>
        </p:nvSpPr>
        <p:spPr>
          <a:xfrm>
            <a:off x="1438275" y="4423410"/>
            <a:ext cx="16124872"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Why do you think people keep buying clothes they don’t really need?</a:t>
            </a:r>
            <a:endParaRPr lang="en-US" sz="2100" dirty="0"/>
          </a:p>
        </p:txBody>
      </p:sp>
      <p:sp>
        <p:nvSpPr>
          <p:cNvPr id="16" name="Shape 14"/>
          <p:cNvSpPr/>
          <p:nvPr/>
        </p:nvSpPr>
        <p:spPr>
          <a:xfrm>
            <a:off x="1047750" y="5692140"/>
            <a:ext cx="15049500" cy="9525"/>
          </a:xfrm>
          <a:prstGeom prst="rect">
            <a:avLst/>
          </a:prstGeom>
          <a:solidFill>
            <a:srgbClr val="34437A"/>
          </a:solidFill>
          <a:ln/>
        </p:spPr>
        <p:txBody>
          <a:bodyPr/>
          <a:lstStyle/>
          <a:p>
            <a:endParaRPr lang="en-US"/>
          </a:p>
        </p:txBody>
      </p:sp>
      <p:sp>
        <p:nvSpPr>
          <p:cNvPr id="17" name="Text 15"/>
          <p:cNvSpPr/>
          <p:nvPr/>
        </p:nvSpPr>
        <p:spPr>
          <a:xfrm>
            <a:off x="1047750" y="5105400"/>
            <a:ext cx="25086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4</a:t>
            </a:r>
            <a:endParaRPr lang="en-US" sz="2550" dirty="0"/>
          </a:p>
        </p:txBody>
      </p:sp>
      <p:sp>
        <p:nvSpPr>
          <p:cNvPr id="18" name="Text 16"/>
          <p:cNvSpPr/>
          <p:nvPr/>
        </p:nvSpPr>
        <p:spPr>
          <a:xfrm>
            <a:off x="1451015" y="5189220"/>
            <a:ext cx="16110859"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Is it fair to blame shoppers for the problems of fast fashion?</a:t>
            </a:r>
            <a:endParaRPr lang="en-US" sz="2100" dirty="0"/>
          </a:p>
        </p:txBody>
      </p:sp>
      <p:sp>
        <p:nvSpPr>
          <p:cNvPr id="19" name="Text 17"/>
          <p:cNvSpPr/>
          <p:nvPr/>
        </p:nvSpPr>
        <p:spPr>
          <a:xfrm>
            <a:off x="1047750" y="5871210"/>
            <a:ext cx="229791"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5</a:t>
            </a:r>
            <a:endParaRPr lang="en-US" sz="2550" dirty="0"/>
          </a:p>
        </p:txBody>
      </p:sp>
      <p:sp>
        <p:nvSpPr>
          <p:cNvPr id="20" name="Text 18"/>
          <p:cNvSpPr/>
          <p:nvPr/>
        </p:nvSpPr>
        <p:spPr>
          <a:xfrm>
            <a:off x="1429941" y="5955030"/>
            <a:ext cx="16134040"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Is it better to own ten good items or a hundred cheap ones? Why?</a:t>
            </a:r>
            <a:endParaRPr lang="en-US" sz="2100" dirty="0"/>
          </a:p>
        </p:txBody>
      </p:sp>
      <p:sp>
        <p:nvSpPr>
          <p:cNvPr id="21" name="Text 1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A6C6"/>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550670"/>
            <a:ext cx="275754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CRITICAL THINKING</a:t>
            </a:r>
            <a:endParaRPr lang="en-US" sz="1500" dirty="0"/>
          </a:p>
        </p:txBody>
      </p:sp>
      <p:sp>
        <p:nvSpPr>
          <p:cNvPr id="6" name="Shape 4"/>
          <p:cNvSpPr/>
          <p:nvPr/>
        </p:nvSpPr>
        <p:spPr>
          <a:xfrm>
            <a:off x="3764161" y="1560195"/>
            <a:ext cx="1995368" cy="240030"/>
          </a:xfrm>
          <a:prstGeom prst="rect">
            <a:avLst/>
          </a:prstGeom>
          <a:ln w="7620">
            <a:solidFill>
              <a:srgbClr val="D9B877"/>
            </a:solidFill>
            <a:prstDash val="solid"/>
          </a:ln>
        </p:spPr>
        <p:txBody>
          <a:bodyPr/>
          <a:lstStyle/>
          <a:p>
            <a:endParaRPr lang="en-US"/>
          </a:p>
        </p:txBody>
      </p:sp>
      <p:sp>
        <p:nvSpPr>
          <p:cNvPr id="7" name="Text 5"/>
          <p:cNvSpPr/>
          <p:nvPr/>
        </p:nvSpPr>
        <p:spPr>
          <a:xfrm>
            <a:off x="3886081" y="1596390"/>
            <a:ext cx="1827728" cy="205740"/>
          </a:xfrm>
          <a:prstGeom prst="rect">
            <a:avLst/>
          </a:prstGeom>
          <a:noFill/>
          <a:ln/>
        </p:spPr>
        <p:txBody>
          <a:bodyPr wrap="none" lIns="25400" tIns="25400" rIns="25400" bIns="25400" rtlCol="0" anchor="t">
            <a:normAutofit lnSpcReduction="10000"/>
          </a:bodyPr>
          <a:lstStyle/>
          <a:p>
            <a:pPr marL="0" indent="0" algn="l">
              <a:buNone/>
            </a:pPr>
            <a:r>
              <a:rPr lang="en-US" sz="1125" b="1" kern="0" spc="225" dirty="0">
                <a:solidFill>
                  <a:srgbClr val="BF842C"/>
                </a:solidFill>
                <a:latin typeface="Helvetica" pitchFamily="34" charset="0"/>
                <a:ea typeface="Helvetica" pitchFamily="34" charset="-122"/>
                <a:cs typeface="Helvetica" pitchFamily="34" charset="-120"/>
              </a:rPr>
              <a:t>ETHICAL DILEMMA</a:t>
            </a:r>
            <a:endParaRPr lang="en-US" sz="1125" dirty="0"/>
          </a:p>
        </p:txBody>
      </p:sp>
      <p:sp>
        <p:nvSpPr>
          <p:cNvPr id="8" name="Text 6"/>
          <p:cNvSpPr/>
          <p:nvPr/>
        </p:nvSpPr>
        <p:spPr>
          <a:xfrm>
            <a:off x="1047750" y="1914525"/>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What should the company do?</a:t>
            </a:r>
            <a:endParaRPr lang="en-US" sz="3750" dirty="0"/>
          </a:p>
        </p:txBody>
      </p:sp>
      <p:sp>
        <p:nvSpPr>
          <p:cNvPr id="9" name="Text 7"/>
          <p:cNvSpPr/>
          <p:nvPr/>
        </p:nvSpPr>
        <p:spPr>
          <a:xfrm>
            <a:off x="1047750" y="2668905"/>
            <a:ext cx="15697200" cy="60198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555555"/>
                </a:solidFill>
                <a:latin typeface="Helvetica" pitchFamily="34" charset="0"/>
                <a:ea typeface="Helvetica" pitchFamily="34" charset="-122"/>
                <a:cs typeface="Helvetica" pitchFamily="34" charset="-120"/>
              </a:rPr>
              <a:t>A clothing company has 100,000 unsold T-shirts. It can only choose </a:t>
            </a:r>
            <a:r>
              <a:rPr lang="en-US" sz="1950" b="1" dirty="0">
                <a:solidFill>
                  <a:srgbClr val="1A2A5E"/>
                </a:solidFill>
                <a:latin typeface="Helvetica" pitchFamily="34" charset="0"/>
                <a:ea typeface="Helvetica" pitchFamily="34" charset="-122"/>
                <a:cs typeface="Helvetica" pitchFamily="34" charset="-120"/>
              </a:rPr>
              <a:t>ONE </a:t>
            </a:r>
            <a:r>
              <a:rPr lang="en-US" sz="1950" dirty="0">
                <a:solidFill>
                  <a:srgbClr val="555555"/>
                </a:solidFill>
                <a:latin typeface="Helvetica" pitchFamily="34" charset="0"/>
                <a:ea typeface="Helvetica" pitchFamily="34" charset="-122"/>
                <a:cs typeface="Helvetica" pitchFamily="34" charset="-120"/>
              </a:rPr>
              <a:t>option. As a group, decide what the company should do — and be ready to defend your choice.</a:t>
            </a:r>
            <a:endParaRPr lang="en-US" sz="1950" dirty="0"/>
          </a:p>
        </p:txBody>
      </p:sp>
      <p:sp>
        <p:nvSpPr>
          <p:cNvPr id="10" name="Shape 8"/>
          <p:cNvSpPr/>
          <p:nvPr/>
        </p:nvSpPr>
        <p:spPr>
          <a:xfrm>
            <a:off x="1047750" y="4070985"/>
            <a:ext cx="14859000" cy="9525"/>
          </a:xfrm>
          <a:prstGeom prst="rect">
            <a:avLst/>
          </a:prstGeom>
          <a:solidFill>
            <a:srgbClr val="D8D6D0"/>
          </a:solidFill>
          <a:ln/>
        </p:spPr>
        <p:txBody>
          <a:bodyPr/>
          <a:lstStyle/>
          <a:p>
            <a:endParaRPr lang="en-US"/>
          </a:p>
        </p:txBody>
      </p:sp>
      <p:sp>
        <p:nvSpPr>
          <p:cNvPr id="11" name="Shape 9"/>
          <p:cNvSpPr/>
          <p:nvPr/>
        </p:nvSpPr>
        <p:spPr>
          <a:xfrm>
            <a:off x="1047750" y="3594735"/>
            <a:ext cx="323850" cy="323850"/>
          </a:xfrm>
          <a:prstGeom prst="rect">
            <a:avLst/>
          </a:prstGeom>
          <a:ln w="15240">
            <a:solidFill>
              <a:srgbClr val="1A2A5E"/>
            </a:solidFill>
            <a:prstDash val="solid"/>
          </a:ln>
        </p:spPr>
        <p:txBody>
          <a:bodyPr/>
          <a:lstStyle/>
          <a:p>
            <a:endParaRPr lang="en-US"/>
          </a:p>
        </p:txBody>
      </p:sp>
      <p:sp>
        <p:nvSpPr>
          <p:cNvPr id="12" name="Text 10"/>
          <p:cNvSpPr/>
          <p:nvPr/>
        </p:nvSpPr>
        <p:spPr>
          <a:xfrm>
            <a:off x="1600200" y="3596640"/>
            <a:ext cx="5331607"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222222"/>
                </a:solidFill>
                <a:latin typeface="Helvetica" pitchFamily="34" charset="0"/>
                <a:ea typeface="Helvetica" pitchFamily="34" charset="-122"/>
                <a:cs typeface="Helvetica" pitchFamily="34" charset="-120"/>
              </a:rPr>
              <a:t>Burn them to protect the brand’s image.</a:t>
            </a:r>
            <a:endParaRPr lang="en-US" sz="2175" dirty="0"/>
          </a:p>
        </p:txBody>
      </p:sp>
      <p:sp>
        <p:nvSpPr>
          <p:cNvPr id="13" name="Shape 11"/>
          <p:cNvSpPr/>
          <p:nvPr/>
        </p:nvSpPr>
        <p:spPr>
          <a:xfrm>
            <a:off x="1047750" y="4707255"/>
            <a:ext cx="14859000" cy="9525"/>
          </a:xfrm>
          <a:prstGeom prst="rect">
            <a:avLst/>
          </a:prstGeom>
          <a:solidFill>
            <a:srgbClr val="D8D6D0"/>
          </a:solidFill>
          <a:ln/>
        </p:spPr>
        <p:txBody>
          <a:bodyPr/>
          <a:lstStyle/>
          <a:p>
            <a:endParaRPr lang="en-US"/>
          </a:p>
        </p:txBody>
      </p:sp>
      <p:sp>
        <p:nvSpPr>
          <p:cNvPr id="14" name="Shape 12"/>
          <p:cNvSpPr/>
          <p:nvPr/>
        </p:nvSpPr>
        <p:spPr>
          <a:xfrm>
            <a:off x="1047750" y="4231005"/>
            <a:ext cx="323850" cy="323850"/>
          </a:xfrm>
          <a:prstGeom prst="rect">
            <a:avLst/>
          </a:prstGeom>
          <a:ln w="15240">
            <a:solidFill>
              <a:srgbClr val="1A2A5E"/>
            </a:solidFill>
            <a:prstDash val="solid"/>
          </a:ln>
        </p:spPr>
        <p:txBody>
          <a:bodyPr/>
          <a:lstStyle/>
          <a:p>
            <a:endParaRPr lang="en-US"/>
          </a:p>
        </p:txBody>
      </p:sp>
      <p:sp>
        <p:nvSpPr>
          <p:cNvPr id="15" name="Text 13"/>
          <p:cNvSpPr/>
          <p:nvPr/>
        </p:nvSpPr>
        <p:spPr>
          <a:xfrm>
            <a:off x="1600200" y="4232910"/>
            <a:ext cx="4763465"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222222"/>
                </a:solidFill>
                <a:latin typeface="Helvetica" pitchFamily="34" charset="0"/>
                <a:ea typeface="Helvetica" pitchFamily="34" charset="-122"/>
                <a:cs typeface="Helvetica" pitchFamily="34" charset="-120"/>
              </a:rPr>
              <a:t>Send them to developing countries.</a:t>
            </a:r>
            <a:endParaRPr lang="en-US" sz="2175" dirty="0"/>
          </a:p>
        </p:txBody>
      </p:sp>
      <p:sp>
        <p:nvSpPr>
          <p:cNvPr id="16" name="Shape 14"/>
          <p:cNvSpPr/>
          <p:nvPr/>
        </p:nvSpPr>
        <p:spPr>
          <a:xfrm>
            <a:off x="1047750" y="5343525"/>
            <a:ext cx="14859000" cy="9525"/>
          </a:xfrm>
          <a:prstGeom prst="rect">
            <a:avLst/>
          </a:prstGeom>
          <a:solidFill>
            <a:srgbClr val="D8D6D0"/>
          </a:solidFill>
          <a:ln/>
        </p:spPr>
        <p:txBody>
          <a:bodyPr/>
          <a:lstStyle/>
          <a:p>
            <a:endParaRPr lang="en-US"/>
          </a:p>
        </p:txBody>
      </p:sp>
      <p:sp>
        <p:nvSpPr>
          <p:cNvPr id="17" name="Shape 15"/>
          <p:cNvSpPr/>
          <p:nvPr/>
        </p:nvSpPr>
        <p:spPr>
          <a:xfrm>
            <a:off x="1047750" y="4867275"/>
            <a:ext cx="323850" cy="323850"/>
          </a:xfrm>
          <a:prstGeom prst="rect">
            <a:avLst/>
          </a:prstGeom>
          <a:ln w="15240">
            <a:solidFill>
              <a:srgbClr val="1A2A5E"/>
            </a:solidFill>
            <a:prstDash val="solid"/>
          </a:ln>
        </p:spPr>
        <p:txBody>
          <a:bodyPr/>
          <a:lstStyle/>
          <a:p>
            <a:endParaRPr lang="en-US"/>
          </a:p>
        </p:txBody>
      </p:sp>
      <p:sp>
        <p:nvSpPr>
          <p:cNvPr id="18" name="Text 16"/>
          <p:cNvSpPr/>
          <p:nvPr/>
        </p:nvSpPr>
        <p:spPr>
          <a:xfrm>
            <a:off x="1600200" y="4869180"/>
            <a:ext cx="5100316"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222222"/>
                </a:solidFill>
                <a:latin typeface="Helvetica" pitchFamily="34" charset="0"/>
                <a:ea typeface="Helvetica" pitchFamily="34" charset="-122"/>
                <a:cs typeface="Helvetica" pitchFamily="34" charset="-120"/>
              </a:rPr>
              <a:t>Recycle the material into new clothes.</a:t>
            </a:r>
            <a:endParaRPr lang="en-US" sz="2175" dirty="0"/>
          </a:p>
        </p:txBody>
      </p:sp>
      <p:sp>
        <p:nvSpPr>
          <p:cNvPr id="19" name="Shape 17"/>
          <p:cNvSpPr/>
          <p:nvPr/>
        </p:nvSpPr>
        <p:spPr>
          <a:xfrm>
            <a:off x="1047750" y="5979795"/>
            <a:ext cx="14859000" cy="9525"/>
          </a:xfrm>
          <a:prstGeom prst="rect">
            <a:avLst/>
          </a:prstGeom>
          <a:solidFill>
            <a:srgbClr val="D8D6D0"/>
          </a:solidFill>
          <a:ln/>
        </p:spPr>
        <p:txBody>
          <a:bodyPr/>
          <a:lstStyle/>
          <a:p>
            <a:endParaRPr lang="en-US"/>
          </a:p>
        </p:txBody>
      </p:sp>
      <p:sp>
        <p:nvSpPr>
          <p:cNvPr id="20" name="Shape 18"/>
          <p:cNvSpPr/>
          <p:nvPr/>
        </p:nvSpPr>
        <p:spPr>
          <a:xfrm>
            <a:off x="1047750" y="5503545"/>
            <a:ext cx="323850" cy="323850"/>
          </a:xfrm>
          <a:prstGeom prst="rect">
            <a:avLst/>
          </a:prstGeom>
          <a:ln w="15240">
            <a:solidFill>
              <a:srgbClr val="1A2A5E"/>
            </a:solidFill>
            <a:prstDash val="solid"/>
          </a:ln>
        </p:spPr>
        <p:txBody>
          <a:bodyPr/>
          <a:lstStyle/>
          <a:p>
            <a:endParaRPr lang="en-US"/>
          </a:p>
        </p:txBody>
      </p:sp>
      <p:sp>
        <p:nvSpPr>
          <p:cNvPr id="21" name="Text 19"/>
          <p:cNvSpPr/>
          <p:nvPr/>
        </p:nvSpPr>
        <p:spPr>
          <a:xfrm>
            <a:off x="1600200" y="5505450"/>
            <a:ext cx="3850743"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222222"/>
                </a:solidFill>
                <a:latin typeface="Helvetica" pitchFamily="34" charset="0"/>
                <a:ea typeface="Helvetica" pitchFamily="34" charset="-122"/>
                <a:cs typeface="Helvetica" pitchFamily="34" charset="-120"/>
              </a:rPr>
              <a:t>Sell them for almost nothing.</a:t>
            </a:r>
            <a:endParaRPr lang="en-US" sz="2175" dirty="0"/>
          </a:p>
        </p:txBody>
      </p:sp>
      <p:sp>
        <p:nvSpPr>
          <p:cNvPr id="22" name="Shape 20"/>
          <p:cNvSpPr/>
          <p:nvPr/>
        </p:nvSpPr>
        <p:spPr>
          <a:xfrm>
            <a:off x="1047750" y="6616065"/>
            <a:ext cx="14859000" cy="9525"/>
          </a:xfrm>
          <a:prstGeom prst="rect">
            <a:avLst/>
          </a:prstGeom>
          <a:solidFill>
            <a:srgbClr val="D8D6D0"/>
          </a:solidFill>
          <a:ln/>
        </p:spPr>
        <p:txBody>
          <a:bodyPr/>
          <a:lstStyle/>
          <a:p>
            <a:endParaRPr lang="en-US"/>
          </a:p>
        </p:txBody>
      </p:sp>
      <p:sp>
        <p:nvSpPr>
          <p:cNvPr id="23" name="Shape 21"/>
          <p:cNvSpPr/>
          <p:nvPr/>
        </p:nvSpPr>
        <p:spPr>
          <a:xfrm>
            <a:off x="1047750" y="6139815"/>
            <a:ext cx="323850" cy="323850"/>
          </a:xfrm>
          <a:prstGeom prst="rect">
            <a:avLst/>
          </a:prstGeom>
          <a:ln w="15240">
            <a:solidFill>
              <a:srgbClr val="1A2A5E"/>
            </a:solidFill>
            <a:prstDash val="solid"/>
          </a:ln>
        </p:spPr>
        <p:txBody>
          <a:bodyPr/>
          <a:lstStyle/>
          <a:p>
            <a:endParaRPr lang="en-US"/>
          </a:p>
        </p:txBody>
      </p:sp>
      <p:sp>
        <p:nvSpPr>
          <p:cNvPr id="24" name="Text 22"/>
          <p:cNvSpPr/>
          <p:nvPr/>
        </p:nvSpPr>
        <p:spPr>
          <a:xfrm>
            <a:off x="1600200" y="6141720"/>
            <a:ext cx="3377815"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222222"/>
                </a:solidFill>
                <a:latin typeface="Helvetica" pitchFamily="34" charset="0"/>
                <a:ea typeface="Helvetica" pitchFamily="34" charset="-122"/>
                <a:cs typeface="Helvetica" pitchFamily="34" charset="-120"/>
              </a:rPr>
              <a:t>Donate them to charities.</a:t>
            </a:r>
            <a:endParaRPr lang="en-US" sz="2175" dirty="0"/>
          </a:p>
        </p:txBody>
      </p:sp>
      <p:sp>
        <p:nvSpPr>
          <p:cNvPr id="25" name="Text 23"/>
          <p:cNvSpPr/>
          <p:nvPr/>
        </p:nvSpPr>
        <p:spPr>
          <a:xfrm>
            <a:off x="1047750" y="7038975"/>
            <a:ext cx="953691" cy="213360"/>
          </a:xfrm>
          <a:prstGeom prst="rect">
            <a:avLst/>
          </a:prstGeom>
          <a:noFill/>
          <a:ln/>
        </p:spPr>
        <p:txBody>
          <a:bodyPr wrap="none" lIns="25400" tIns="25400" rIns="25400" bIns="25400" rtlCol="0" anchor="t">
            <a:normAutofit fontScale="92500" lnSpcReduction="10000"/>
          </a:bodyPr>
          <a:lstStyle/>
          <a:p>
            <a:pPr marL="0" indent="0" algn="l">
              <a:buNone/>
            </a:pPr>
            <a:r>
              <a:rPr lang="en-US" sz="1200" b="1" kern="0" spc="225" dirty="0">
                <a:solidFill>
                  <a:srgbClr val="BF842C"/>
                </a:solidFill>
                <a:latin typeface="Helvetica" pitchFamily="34" charset="0"/>
                <a:ea typeface="Helvetica" pitchFamily="34" charset="-122"/>
                <a:cs typeface="Helvetica" pitchFamily="34" charset="-120"/>
              </a:rPr>
              <a:t>DISCUSS</a:t>
            </a:r>
            <a:endParaRPr lang="en-US" sz="1200" dirty="0"/>
          </a:p>
        </p:txBody>
      </p:sp>
      <p:sp>
        <p:nvSpPr>
          <p:cNvPr id="26" name="Text 24"/>
          <p:cNvSpPr/>
          <p:nvPr/>
        </p:nvSpPr>
        <p:spPr>
          <a:xfrm>
            <a:off x="2115741" y="6947535"/>
            <a:ext cx="7821585" cy="355759"/>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1725" dirty="0">
                <a:solidFill>
                  <a:srgbClr val="1A1A1A"/>
                </a:solidFill>
                <a:latin typeface="Helvetica" pitchFamily="34" charset="0"/>
                <a:ea typeface="Helvetica" pitchFamily="34" charset="-122"/>
                <a:cs typeface="Helvetica" pitchFamily="34" charset="-120"/>
              </a:rPr>
              <a:t>Which option is best? · Which is worst? · Who benefits? · Who loses?</a:t>
            </a:r>
            <a:endParaRPr lang="en-US" sz="17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No single correct answer — the reasons matter most.</a:t>
            </a:r>
            <a:endParaRPr lang="en-US" sz="12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Text 4"/>
          <p:cNvSpPr/>
          <p:nvPr/>
        </p:nvSpPr>
        <p:spPr>
          <a:xfrm>
            <a:off x="1047750" y="186690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1A2A5E"/>
                </a:solidFill>
                <a:latin typeface="Playfair Display" pitchFamily="34" charset="0"/>
                <a:ea typeface="Playfair Display" pitchFamily="34" charset="-122"/>
                <a:cs typeface="Playfair Display" pitchFamily="34" charset="-120"/>
              </a:rPr>
              <a:t>Complete &amp; say each line</a:t>
            </a:r>
            <a:endParaRPr lang="en-US" sz="3900" dirty="0"/>
          </a:p>
        </p:txBody>
      </p:sp>
      <p:sp>
        <p:nvSpPr>
          <p:cNvPr id="7" name="Text 5"/>
          <p:cNvSpPr/>
          <p:nvPr/>
        </p:nvSpPr>
        <p:spPr>
          <a:xfrm>
            <a:off x="1047750" y="2636520"/>
            <a:ext cx="17811750" cy="297180"/>
          </a:xfrm>
          <a:prstGeom prst="rect">
            <a:avLst/>
          </a:prstGeom>
          <a:noFill/>
          <a:ln/>
        </p:spPr>
        <p:txBody>
          <a:bodyPr wrap="square" lIns="25400" tIns="25400" rIns="25400" bIns="25400" rtlCol="0" anchor="t">
            <a:normAutofit fontScale="92500" lnSpcReduction="10000"/>
          </a:bodyPr>
          <a:lstStyle/>
          <a:p>
            <a:pPr marL="0" indent="0" algn="l">
              <a:buNone/>
            </a:pPr>
            <a:r>
              <a:rPr lang="en-US" sz="1800" dirty="0">
                <a:solidFill>
                  <a:srgbClr val="555555"/>
                </a:solidFill>
                <a:latin typeface="Helvetica" pitchFamily="34" charset="0"/>
                <a:ea typeface="Helvetica" pitchFamily="34" charset="-122"/>
                <a:cs typeface="Helvetica" pitchFamily="34" charset="-120"/>
              </a:rPr>
              <a:t>Complete each sentence with a word from the box. Change the form if you need to.</a:t>
            </a:r>
            <a:endParaRPr lang="en-US" sz="1800" dirty="0"/>
          </a:p>
        </p:txBody>
      </p:sp>
      <p:sp>
        <p:nvSpPr>
          <p:cNvPr id="8" name="Shape 6"/>
          <p:cNvSpPr/>
          <p:nvPr/>
        </p:nvSpPr>
        <p:spPr>
          <a:xfrm>
            <a:off x="1047750" y="3124200"/>
            <a:ext cx="14859000" cy="678180"/>
          </a:xfrm>
          <a:prstGeom prst="rect">
            <a:avLst/>
          </a:prstGeom>
          <a:ln w="15240">
            <a:solidFill>
              <a:srgbClr val="1A2A5E"/>
            </a:solidFill>
            <a:prstDash val="solid"/>
          </a:ln>
        </p:spPr>
        <p:txBody>
          <a:bodyPr/>
          <a:lstStyle/>
          <a:p>
            <a:endParaRPr lang="en-US"/>
          </a:p>
        </p:txBody>
      </p:sp>
      <p:sp>
        <p:nvSpPr>
          <p:cNvPr id="9" name="Text 7"/>
          <p:cNvSpPr/>
          <p:nvPr/>
        </p:nvSpPr>
        <p:spPr>
          <a:xfrm>
            <a:off x="2780764" y="3310890"/>
            <a:ext cx="1128474"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garment</a:t>
            </a:r>
            <a:endParaRPr lang="en-US" sz="2100" dirty="0"/>
          </a:p>
        </p:txBody>
      </p:sp>
      <p:sp>
        <p:nvSpPr>
          <p:cNvPr id="10" name="Text 8"/>
          <p:cNvSpPr/>
          <p:nvPr/>
        </p:nvSpPr>
        <p:spPr>
          <a:xfrm>
            <a:off x="7799772" y="3295174"/>
            <a:ext cx="847011"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textile</a:t>
            </a:r>
            <a:endParaRPr lang="en-US" sz="2100" dirty="0"/>
          </a:p>
        </p:txBody>
      </p:sp>
      <p:sp>
        <p:nvSpPr>
          <p:cNvPr id="11" name="Text 9"/>
          <p:cNvSpPr/>
          <p:nvPr/>
        </p:nvSpPr>
        <p:spPr>
          <a:xfrm>
            <a:off x="6360521" y="3310890"/>
            <a:ext cx="1039535"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durable</a:t>
            </a:r>
            <a:endParaRPr lang="en-US" sz="2100" dirty="0"/>
          </a:p>
        </p:txBody>
      </p:sp>
      <p:sp>
        <p:nvSpPr>
          <p:cNvPr id="12" name="Text 10"/>
          <p:cNvSpPr/>
          <p:nvPr/>
        </p:nvSpPr>
        <p:spPr>
          <a:xfrm>
            <a:off x="4214038" y="3310890"/>
            <a:ext cx="1841683"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consumption</a:t>
            </a:r>
            <a:endParaRPr lang="en-US" sz="2100" dirty="0"/>
          </a:p>
        </p:txBody>
      </p:sp>
      <p:sp>
        <p:nvSpPr>
          <p:cNvPr id="13" name="Text 11"/>
          <p:cNvSpPr/>
          <p:nvPr/>
        </p:nvSpPr>
        <p:spPr>
          <a:xfrm>
            <a:off x="1391900" y="3310890"/>
            <a:ext cx="1084064"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dispose</a:t>
            </a:r>
            <a:endParaRPr lang="en-US" sz="2100" dirty="0"/>
          </a:p>
        </p:txBody>
      </p:sp>
      <p:sp>
        <p:nvSpPr>
          <p:cNvPr id="14" name="Text 12"/>
          <p:cNvSpPr/>
          <p:nvPr/>
        </p:nvSpPr>
        <p:spPr>
          <a:xfrm>
            <a:off x="1047750" y="408813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1</a:t>
            </a:r>
            <a:endParaRPr lang="en-US" sz="2250" dirty="0"/>
          </a:p>
        </p:txBody>
      </p:sp>
      <p:sp>
        <p:nvSpPr>
          <p:cNvPr id="15" name="Text 13"/>
          <p:cNvSpPr/>
          <p:nvPr/>
        </p:nvSpPr>
        <p:spPr>
          <a:xfrm>
            <a:off x="1581150" y="4110990"/>
            <a:ext cx="7402877" cy="423863"/>
          </a:xfrm>
          <a:prstGeom prst="rect">
            <a:avLst/>
          </a:prstGeom>
          <a:noFill/>
          <a:ln/>
        </p:spPr>
        <p:txBody>
          <a:bodyPr wrap="square" lIns="25400" tIns="25400" rIns="25400" bIns="25400" rtlCol="0" anchor="t">
            <a:normAutofit lnSpcReduction="10000"/>
          </a:bodyPr>
          <a:lstStyle/>
          <a:p>
            <a:pPr marL="0" indent="0" algn="l">
              <a:lnSpc>
                <a:spcPct val="117733"/>
              </a:lnSpc>
              <a:buNone/>
            </a:pPr>
            <a:r>
              <a:rPr lang="en-US" sz="2250" dirty="0">
                <a:solidFill>
                  <a:srgbClr val="1A1A1A"/>
                </a:solidFill>
                <a:latin typeface="Helvetica" pitchFamily="34" charset="0"/>
                <a:ea typeface="Helvetica" pitchFamily="34" charset="-122"/>
                <a:cs typeface="Helvetica" pitchFamily="34" charset="-120"/>
              </a:rPr>
              <a:t>A well-made _______________ can last for many years.</a:t>
            </a:r>
            <a:endParaRPr lang="en-US" sz="2250" dirty="0"/>
          </a:p>
        </p:txBody>
      </p:sp>
      <p:sp>
        <p:nvSpPr>
          <p:cNvPr id="16" name="Text 14"/>
          <p:cNvSpPr/>
          <p:nvPr/>
        </p:nvSpPr>
        <p:spPr>
          <a:xfrm>
            <a:off x="1047750" y="4706303"/>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2</a:t>
            </a:r>
            <a:endParaRPr lang="en-US" sz="2250" dirty="0"/>
          </a:p>
        </p:txBody>
      </p:sp>
      <p:sp>
        <p:nvSpPr>
          <p:cNvPr id="17" name="Text 15"/>
          <p:cNvSpPr/>
          <p:nvPr/>
        </p:nvSpPr>
        <p:spPr>
          <a:xfrm>
            <a:off x="1581150" y="4729163"/>
            <a:ext cx="7065633"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Cheap _______________ often wear out very quickly.</a:t>
            </a:r>
            <a:endParaRPr lang="en-US" sz="2250" dirty="0"/>
          </a:p>
        </p:txBody>
      </p:sp>
      <p:sp>
        <p:nvSpPr>
          <p:cNvPr id="18" name="Text 16"/>
          <p:cNvSpPr/>
          <p:nvPr/>
        </p:nvSpPr>
        <p:spPr>
          <a:xfrm>
            <a:off x="1047750" y="5324475"/>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3</a:t>
            </a:r>
            <a:endParaRPr lang="en-US" sz="2250" dirty="0"/>
          </a:p>
        </p:txBody>
      </p:sp>
      <p:sp>
        <p:nvSpPr>
          <p:cNvPr id="19" name="Text 17"/>
          <p:cNvSpPr/>
          <p:nvPr/>
        </p:nvSpPr>
        <p:spPr>
          <a:xfrm>
            <a:off x="1581150" y="5347335"/>
            <a:ext cx="8276701"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Our _______________ of new clothes keeps rising every year.</a:t>
            </a:r>
            <a:endParaRPr lang="en-US" sz="2250" dirty="0"/>
          </a:p>
        </p:txBody>
      </p:sp>
      <p:sp>
        <p:nvSpPr>
          <p:cNvPr id="20" name="Text 18"/>
          <p:cNvSpPr/>
          <p:nvPr/>
        </p:nvSpPr>
        <p:spPr>
          <a:xfrm>
            <a:off x="1047750" y="5942648"/>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4</a:t>
            </a:r>
            <a:endParaRPr lang="en-US" sz="2250" dirty="0"/>
          </a:p>
        </p:txBody>
      </p:sp>
      <p:sp>
        <p:nvSpPr>
          <p:cNvPr id="21" name="Text 19"/>
          <p:cNvSpPr/>
          <p:nvPr/>
        </p:nvSpPr>
        <p:spPr>
          <a:xfrm>
            <a:off x="1581150" y="5965507"/>
            <a:ext cx="8765738"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This coat is so _______________ that I have worn it for ten years.</a:t>
            </a:r>
            <a:endParaRPr lang="en-US" sz="2250" dirty="0"/>
          </a:p>
        </p:txBody>
      </p:sp>
      <p:sp>
        <p:nvSpPr>
          <p:cNvPr id="22" name="Text 20"/>
          <p:cNvSpPr/>
          <p:nvPr/>
        </p:nvSpPr>
        <p:spPr>
          <a:xfrm>
            <a:off x="1047750" y="656082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5</a:t>
            </a:r>
            <a:endParaRPr lang="en-US" sz="2250" dirty="0"/>
          </a:p>
        </p:txBody>
      </p:sp>
      <p:sp>
        <p:nvSpPr>
          <p:cNvPr id="23" name="Text 21"/>
          <p:cNvSpPr/>
          <p:nvPr/>
        </p:nvSpPr>
        <p:spPr>
          <a:xfrm>
            <a:off x="1581150" y="6583680"/>
            <a:ext cx="6908602"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Please _______________ of old clothes responsibly.</a:t>
            </a:r>
            <a:endParaRPr lang="en-US" sz="22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684020"/>
            <a:ext cx="332267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Shape 4"/>
          <p:cNvSpPr/>
          <p:nvPr/>
        </p:nvSpPr>
        <p:spPr>
          <a:xfrm>
            <a:off x="4277916" y="1588770"/>
            <a:ext cx="3262670" cy="388620"/>
          </a:xfrm>
          <a:prstGeom prst="rect">
            <a:avLst/>
          </a:prstGeom>
          <a:solidFill>
            <a:srgbClr val="1A2A5E"/>
          </a:solidFill>
          <a:ln/>
        </p:spPr>
        <p:txBody>
          <a:bodyPr/>
          <a:lstStyle/>
          <a:p>
            <a:endParaRPr lang="en-US"/>
          </a:p>
        </p:txBody>
      </p:sp>
      <p:sp>
        <p:nvSpPr>
          <p:cNvPr id="7" name="Text 5"/>
          <p:cNvSpPr/>
          <p:nvPr/>
        </p:nvSpPr>
        <p:spPr>
          <a:xfrm>
            <a:off x="4449366" y="1645920"/>
            <a:ext cx="3017650"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SUGGESTED ANSWERS</a:t>
            </a:r>
            <a:endParaRPr lang="en-US" sz="1500" dirty="0"/>
          </a:p>
        </p:txBody>
      </p:sp>
      <p:sp>
        <p:nvSpPr>
          <p:cNvPr id="8" name="Text 6"/>
          <p:cNvSpPr/>
          <p:nvPr/>
        </p:nvSpPr>
        <p:spPr>
          <a:xfrm>
            <a:off x="1047750" y="211074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Complete &amp; say each line</a:t>
            </a:r>
            <a:endParaRPr lang="en-US" sz="3750" dirty="0"/>
          </a:p>
        </p:txBody>
      </p:sp>
      <p:sp>
        <p:nvSpPr>
          <p:cNvPr id="9" name="Text 7"/>
          <p:cNvSpPr/>
          <p:nvPr/>
        </p:nvSpPr>
        <p:spPr>
          <a:xfrm>
            <a:off x="1047750" y="313182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1</a:t>
            </a:r>
            <a:endParaRPr lang="en-US" sz="2100" dirty="0"/>
          </a:p>
        </p:txBody>
      </p:sp>
      <p:sp>
        <p:nvSpPr>
          <p:cNvPr id="10" name="Text 8"/>
          <p:cNvSpPr/>
          <p:nvPr/>
        </p:nvSpPr>
        <p:spPr>
          <a:xfrm>
            <a:off x="1581150" y="3147060"/>
            <a:ext cx="6032814"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A well-made </a:t>
            </a:r>
            <a:r>
              <a:rPr lang="en-US" sz="2100" b="1" dirty="0">
                <a:solidFill>
                  <a:srgbClr val="1A2A5E"/>
                </a:solidFill>
                <a:latin typeface="Helvetica" pitchFamily="34" charset="0"/>
                <a:ea typeface="Helvetica" pitchFamily="34" charset="-122"/>
                <a:cs typeface="Helvetica" pitchFamily="34" charset="-120"/>
              </a:rPr>
              <a:t>garment </a:t>
            </a:r>
            <a:r>
              <a:rPr lang="en-US" sz="2100" dirty="0">
                <a:solidFill>
                  <a:srgbClr val="444444"/>
                </a:solidFill>
                <a:latin typeface="Helvetica" pitchFamily="34" charset="0"/>
                <a:ea typeface="Helvetica" pitchFamily="34" charset="-122"/>
                <a:cs typeface="Helvetica" pitchFamily="34" charset="-120"/>
              </a:rPr>
              <a:t>can last for many years.</a:t>
            </a:r>
            <a:endParaRPr lang="en-US" sz="2100" dirty="0"/>
          </a:p>
        </p:txBody>
      </p:sp>
      <p:sp>
        <p:nvSpPr>
          <p:cNvPr id="11" name="Text 9"/>
          <p:cNvSpPr/>
          <p:nvPr/>
        </p:nvSpPr>
        <p:spPr>
          <a:xfrm>
            <a:off x="1047750" y="371665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2</a:t>
            </a:r>
            <a:endParaRPr lang="en-US" sz="2100" dirty="0"/>
          </a:p>
        </p:txBody>
      </p:sp>
      <p:sp>
        <p:nvSpPr>
          <p:cNvPr id="12" name="Text 10"/>
          <p:cNvSpPr/>
          <p:nvPr/>
        </p:nvSpPr>
        <p:spPr>
          <a:xfrm>
            <a:off x="1581150" y="3731895"/>
            <a:ext cx="5571673"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Cheap </a:t>
            </a:r>
            <a:r>
              <a:rPr lang="en-US" sz="2100" b="1" dirty="0">
                <a:solidFill>
                  <a:srgbClr val="1A2A5E"/>
                </a:solidFill>
                <a:latin typeface="Helvetica" pitchFamily="34" charset="0"/>
                <a:ea typeface="Helvetica" pitchFamily="34" charset="-122"/>
                <a:cs typeface="Helvetica" pitchFamily="34" charset="-120"/>
              </a:rPr>
              <a:t>textiles </a:t>
            </a:r>
            <a:r>
              <a:rPr lang="en-US" sz="2100" dirty="0">
                <a:solidFill>
                  <a:srgbClr val="444444"/>
                </a:solidFill>
                <a:latin typeface="Helvetica" pitchFamily="34" charset="0"/>
                <a:ea typeface="Helvetica" pitchFamily="34" charset="-122"/>
                <a:cs typeface="Helvetica" pitchFamily="34" charset="-120"/>
              </a:rPr>
              <a:t>often wear out very quickly.</a:t>
            </a:r>
            <a:endParaRPr lang="en-US" sz="2100" dirty="0"/>
          </a:p>
        </p:txBody>
      </p:sp>
      <p:sp>
        <p:nvSpPr>
          <p:cNvPr id="13" name="Text 11"/>
          <p:cNvSpPr/>
          <p:nvPr/>
        </p:nvSpPr>
        <p:spPr>
          <a:xfrm>
            <a:off x="1047750" y="430149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3</a:t>
            </a:r>
            <a:endParaRPr lang="en-US" sz="2100" dirty="0"/>
          </a:p>
        </p:txBody>
      </p:sp>
      <p:sp>
        <p:nvSpPr>
          <p:cNvPr id="14" name="Text 12"/>
          <p:cNvSpPr/>
          <p:nvPr/>
        </p:nvSpPr>
        <p:spPr>
          <a:xfrm>
            <a:off x="1581150" y="4316730"/>
            <a:ext cx="7532537"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Our </a:t>
            </a:r>
            <a:r>
              <a:rPr lang="en-US" sz="2100" b="1" dirty="0">
                <a:solidFill>
                  <a:srgbClr val="1A2A5E"/>
                </a:solidFill>
                <a:latin typeface="Helvetica" pitchFamily="34" charset="0"/>
                <a:ea typeface="Helvetica" pitchFamily="34" charset="-122"/>
                <a:cs typeface="Helvetica" pitchFamily="34" charset="-120"/>
              </a:rPr>
              <a:t>consumption </a:t>
            </a:r>
            <a:r>
              <a:rPr lang="en-US" sz="2100" dirty="0">
                <a:solidFill>
                  <a:srgbClr val="444444"/>
                </a:solidFill>
                <a:latin typeface="Helvetica" pitchFamily="34" charset="0"/>
                <a:ea typeface="Helvetica" pitchFamily="34" charset="-122"/>
                <a:cs typeface="Helvetica" pitchFamily="34" charset="-120"/>
              </a:rPr>
              <a:t>of new clothes keeps rising every year.</a:t>
            </a:r>
            <a:endParaRPr lang="en-US" sz="2100" dirty="0"/>
          </a:p>
        </p:txBody>
      </p:sp>
      <p:sp>
        <p:nvSpPr>
          <p:cNvPr id="15" name="Text 13"/>
          <p:cNvSpPr/>
          <p:nvPr/>
        </p:nvSpPr>
        <p:spPr>
          <a:xfrm>
            <a:off x="1047750" y="488632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4</a:t>
            </a:r>
            <a:endParaRPr lang="en-US" sz="2100" dirty="0"/>
          </a:p>
        </p:txBody>
      </p:sp>
      <p:sp>
        <p:nvSpPr>
          <p:cNvPr id="16" name="Text 14"/>
          <p:cNvSpPr/>
          <p:nvPr/>
        </p:nvSpPr>
        <p:spPr>
          <a:xfrm>
            <a:off x="1581150" y="4901565"/>
            <a:ext cx="7206949"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This coat is so </a:t>
            </a:r>
            <a:r>
              <a:rPr lang="en-US" sz="2100" b="1" dirty="0">
                <a:solidFill>
                  <a:srgbClr val="1A2A5E"/>
                </a:solidFill>
                <a:latin typeface="Helvetica" pitchFamily="34" charset="0"/>
                <a:ea typeface="Helvetica" pitchFamily="34" charset="-122"/>
                <a:cs typeface="Helvetica" pitchFamily="34" charset="-120"/>
              </a:rPr>
              <a:t>durable </a:t>
            </a:r>
            <a:r>
              <a:rPr lang="en-US" sz="2100" dirty="0">
                <a:solidFill>
                  <a:srgbClr val="444444"/>
                </a:solidFill>
                <a:latin typeface="Helvetica" pitchFamily="34" charset="0"/>
                <a:ea typeface="Helvetica" pitchFamily="34" charset="-122"/>
                <a:cs typeface="Helvetica" pitchFamily="34" charset="-120"/>
              </a:rPr>
              <a:t>that I have worn it for ten years.</a:t>
            </a:r>
            <a:endParaRPr lang="en-US" sz="2100" dirty="0"/>
          </a:p>
        </p:txBody>
      </p:sp>
      <p:sp>
        <p:nvSpPr>
          <p:cNvPr id="17" name="Text 15"/>
          <p:cNvSpPr/>
          <p:nvPr/>
        </p:nvSpPr>
        <p:spPr>
          <a:xfrm>
            <a:off x="1047750" y="547116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5</a:t>
            </a:r>
            <a:endParaRPr lang="en-US" sz="2100" dirty="0"/>
          </a:p>
        </p:txBody>
      </p:sp>
      <p:sp>
        <p:nvSpPr>
          <p:cNvPr id="18" name="Text 16"/>
          <p:cNvSpPr/>
          <p:nvPr/>
        </p:nvSpPr>
        <p:spPr>
          <a:xfrm>
            <a:off x="1581150" y="5486400"/>
            <a:ext cx="5522691"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Please </a:t>
            </a:r>
            <a:r>
              <a:rPr lang="en-US" sz="2100" b="1" dirty="0">
                <a:solidFill>
                  <a:srgbClr val="1A2A5E"/>
                </a:solidFill>
                <a:latin typeface="Helvetica" pitchFamily="34" charset="0"/>
                <a:ea typeface="Helvetica" pitchFamily="34" charset="-122"/>
                <a:cs typeface="Helvetica" pitchFamily="34" charset="-120"/>
              </a:rPr>
              <a:t>dispose </a:t>
            </a:r>
            <a:r>
              <a:rPr lang="en-US" sz="2100" dirty="0">
                <a:solidFill>
                  <a:srgbClr val="444444"/>
                </a:solidFill>
                <a:latin typeface="Helvetica" pitchFamily="34" charset="0"/>
                <a:ea typeface="Helvetica" pitchFamily="34" charset="-122"/>
                <a:cs typeface="Helvetica" pitchFamily="34" charset="-120"/>
              </a:rPr>
              <a:t>of old clothes responsibly.</a:t>
            </a:r>
            <a:endParaRPr lang="en-US" sz="21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550670"/>
            <a:ext cx="3211092"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SPEAKING CHALLENGE</a:t>
            </a:r>
            <a:endParaRPr lang="en-US" sz="1500" dirty="0"/>
          </a:p>
        </p:txBody>
      </p:sp>
      <p:sp>
        <p:nvSpPr>
          <p:cNvPr id="6" name="Text 4"/>
          <p:cNvSpPr/>
          <p:nvPr/>
        </p:nvSpPr>
        <p:spPr>
          <a:xfrm>
            <a:off x="4176474" y="1596390"/>
            <a:ext cx="2534507" cy="205740"/>
          </a:xfrm>
          <a:prstGeom prst="rect">
            <a:avLst/>
          </a:prstGeom>
          <a:noFill/>
          <a:ln/>
        </p:spPr>
        <p:txBody>
          <a:bodyPr wrap="square" lIns="25400" tIns="25400" rIns="25400" bIns="25400" rtlCol="0" anchor="t">
            <a:normAutofit lnSpcReduction="10000"/>
          </a:bodyPr>
          <a:lstStyle/>
          <a:p>
            <a:pPr marL="0" indent="0" algn="l">
              <a:buNone/>
            </a:pPr>
            <a:r>
              <a:rPr lang="en-US" sz="1125" b="1" kern="0" spc="225" dirty="0">
                <a:solidFill>
                  <a:srgbClr val="8A8A8A"/>
                </a:solidFill>
                <a:latin typeface="Helvetica" pitchFamily="34" charset="0"/>
                <a:ea typeface="Helvetica" pitchFamily="34" charset="-122"/>
                <a:cs typeface="Helvetica" pitchFamily="34" charset="-120"/>
              </a:rPr>
              <a:t>ROLE · TASK · PRESENT</a:t>
            </a:r>
            <a:endParaRPr lang="en-US" sz="1125" dirty="0"/>
          </a:p>
        </p:txBody>
      </p:sp>
      <p:sp>
        <p:nvSpPr>
          <p:cNvPr id="7" name="Text 5"/>
          <p:cNvSpPr/>
          <p:nvPr/>
        </p:nvSpPr>
        <p:spPr>
          <a:xfrm>
            <a:off x="1047750" y="188595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You design for a fashion brand</a:t>
            </a:r>
            <a:endParaRPr lang="en-US" sz="3750" dirty="0"/>
          </a:p>
        </p:txBody>
      </p:sp>
      <p:sp>
        <p:nvSpPr>
          <p:cNvPr id="8" name="Shape 6"/>
          <p:cNvSpPr/>
          <p:nvPr/>
        </p:nvSpPr>
        <p:spPr>
          <a:xfrm>
            <a:off x="1047750" y="2964180"/>
            <a:ext cx="14859000" cy="9525"/>
          </a:xfrm>
          <a:prstGeom prst="rect">
            <a:avLst/>
          </a:prstGeom>
          <a:solidFill>
            <a:srgbClr val="D8D6D0"/>
          </a:solidFill>
          <a:ln/>
        </p:spPr>
        <p:txBody>
          <a:bodyPr/>
          <a:lstStyle/>
          <a:p>
            <a:endParaRPr lang="en-US"/>
          </a:p>
        </p:txBody>
      </p:sp>
      <p:sp>
        <p:nvSpPr>
          <p:cNvPr id="9" name="Text 7"/>
          <p:cNvSpPr/>
          <p:nvPr/>
        </p:nvSpPr>
        <p:spPr>
          <a:xfrm>
            <a:off x="1047750" y="3238500"/>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ROLE</a:t>
            </a:r>
            <a:endParaRPr lang="en-US" sz="1800" dirty="0"/>
          </a:p>
        </p:txBody>
      </p:sp>
      <p:sp>
        <p:nvSpPr>
          <p:cNvPr id="10" name="Text 8"/>
          <p:cNvSpPr/>
          <p:nvPr/>
        </p:nvSpPr>
        <p:spPr>
          <a:xfrm>
            <a:off x="3238500" y="3200400"/>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You design clothes for a popular fashion brand.</a:t>
            </a:r>
            <a:endParaRPr lang="en-US" sz="2250" dirty="0"/>
          </a:p>
        </p:txBody>
      </p:sp>
      <p:sp>
        <p:nvSpPr>
          <p:cNvPr id="11" name="Shape 9"/>
          <p:cNvSpPr/>
          <p:nvPr/>
        </p:nvSpPr>
        <p:spPr>
          <a:xfrm>
            <a:off x="1047750" y="3833812"/>
            <a:ext cx="14859000" cy="9525"/>
          </a:xfrm>
          <a:prstGeom prst="rect">
            <a:avLst/>
          </a:prstGeom>
          <a:solidFill>
            <a:srgbClr val="D8D6D0"/>
          </a:solidFill>
          <a:ln/>
        </p:spPr>
        <p:txBody>
          <a:bodyPr/>
          <a:lstStyle/>
          <a:p>
            <a:endParaRPr lang="en-US"/>
          </a:p>
        </p:txBody>
      </p:sp>
      <p:sp>
        <p:nvSpPr>
          <p:cNvPr id="12" name="Text 10"/>
          <p:cNvSpPr/>
          <p:nvPr/>
        </p:nvSpPr>
        <p:spPr>
          <a:xfrm>
            <a:off x="1047750" y="4108133"/>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TASK</a:t>
            </a:r>
            <a:endParaRPr lang="en-US" sz="1800" dirty="0"/>
          </a:p>
        </p:txBody>
      </p:sp>
      <p:sp>
        <p:nvSpPr>
          <p:cNvPr id="13" name="Text 11"/>
          <p:cNvSpPr/>
          <p:nvPr/>
        </p:nvSpPr>
        <p:spPr>
          <a:xfrm>
            <a:off x="3238500" y="4070033"/>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Agree on three changes to make your brand less wasteful.</a:t>
            </a:r>
            <a:endParaRPr lang="en-US" sz="2250" dirty="0"/>
          </a:p>
        </p:txBody>
      </p:sp>
      <p:sp>
        <p:nvSpPr>
          <p:cNvPr id="14" name="Shape 12"/>
          <p:cNvSpPr/>
          <p:nvPr/>
        </p:nvSpPr>
        <p:spPr>
          <a:xfrm>
            <a:off x="1047750" y="5554028"/>
            <a:ext cx="14859000" cy="9525"/>
          </a:xfrm>
          <a:prstGeom prst="rect">
            <a:avLst/>
          </a:prstGeom>
          <a:solidFill>
            <a:srgbClr val="D8D6D0"/>
          </a:solidFill>
          <a:ln/>
        </p:spPr>
        <p:txBody>
          <a:bodyPr/>
          <a:lstStyle/>
          <a:p>
            <a:endParaRPr lang="en-US"/>
          </a:p>
        </p:txBody>
      </p:sp>
      <p:sp>
        <p:nvSpPr>
          <p:cNvPr id="15" name="Shape 13"/>
          <p:cNvSpPr/>
          <p:nvPr/>
        </p:nvSpPr>
        <p:spPr>
          <a:xfrm>
            <a:off x="1047750" y="4703445"/>
            <a:ext cx="14859000" cy="9525"/>
          </a:xfrm>
          <a:prstGeom prst="rect">
            <a:avLst/>
          </a:prstGeom>
          <a:solidFill>
            <a:srgbClr val="D8D6D0"/>
          </a:solidFill>
          <a:ln/>
        </p:spPr>
        <p:txBody>
          <a:bodyPr/>
          <a:lstStyle/>
          <a:p>
            <a:endParaRPr lang="en-US"/>
          </a:p>
        </p:txBody>
      </p:sp>
      <p:sp>
        <p:nvSpPr>
          <p:cNvPr id="16" name="Text 14"/>
          <p:cNvSpPr/>
          <p:nvPr/>
        </p:nvSpPr>
        <p:spPr>
          <a:xfrm>
            <a:off x="1047750" y="4977765"/>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PRESENT</a:t>
            </a:r>
            <a:endParaRPr lang="en-US" sz="1800" dirty="0"/>
          </a:p>
        </p:txBody>
      </p:sp>
      <p:sp>
        <p:nvSpPr>
          <p:cNvPr id="17" name="Text 15"/>
          <p:cNvSpPr/>
          <p:nvPr/>
        </p:nvSpPr>
        <p:spPr>
          <a:xfrm>
            <a:off x="3238500" y="4939665"/>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Share your plan and explain how it helps people and the planet.</a:t>
            </a:r>
            <a:endParaRPr lang="en-US" sz="2250" dirty="0"/>
          </a:p>
        </p:txBody>
      </p:sp>
      <p:sp>
        <p:nvSpPr>
          <p:cNvPr id="18" name="Text 16"/>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7411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WRITING · YOUR OPINION</a:t>
            </a:r>
            <a:endParaRPr lang="en-US" sz="1500" dirty="0"/>
          </a:p>
        </p:txBody>
      </p:sp>
      <p:sp>
        <p:nvSpPr>
          <p:cNvPr id="6" name="Text 4"/>
          <p:cNvSpPr/>
          <p:nvPr/>
        </p:nvSpPr>
        <p:spPr>
          <a:xfrm>
            <a:off x="1047750" y="2190750"/>
            <a:ext cx="15206662" cy="158877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5550" b="1" dirty="0">
                <a:solidFill>
                  <a:srgbClr val="1A2A5E"/>
                </a:solidFill>
                <a:latin typeface="Playfair Display" pitchFamily="34" charset="0"/>
                <a:ea typeface="Playfair Display" pitchFamily="34" charset="-122"/>
                <a:cs typeface="Playfair Display" pitchFamily="34" charset="-120"/>
              </a:rPr>
              <a:t>Is it better to own a few good clothes or many cheap ones?</a:t>
            </a:r>
            <a:endParaRPr lang="en-US" sz="5550" dirty="0"/>
          </a:p>
        </p:txBody>
      </p:sp>
      <p:sp>
        <p:nvSpPr>
          <p:cNvPr id="7" name="Text 5"/>
          <p:cNvSpPr/>
          <p:nvPr/>
        </p:nvSpPr>
        <p:spPr>
          <a:xfrm>
            <a:off x="1047750" y="4122420"/>
            <a:ext cx="13620750" cy="464820"/>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400" dirty="0">
                <a:solidFill>
                  <a:srgbClr val="444444"/>
                </a:solidFill>
                <a:latin typeface="Helvetica" pitchFamily="34" charset="0"/>
                <a:ea typeface="Helvetica" pitchFamily="34" charset="-122"/>
                <a:cs typeface="Helvetica" pitchFamily="34" charset="-120"/>
              </a:rPr>
              <a:t>Write </a:t>
            </a:r>
            <a:r>
              <a:rPr lang="en-US" sz="2400" b="1" dirty="0">
                <a:solidFill>
                  <a:srgbClr val="1A2A5E"/>
                </a:solidFill>
                <a:latin typeface="Helvetica" pitchFamily="34" charset="0"/>
                <a:ea typeface="Helvetica" pitchFamily="34" charset="-122"/>
                <a:cs typeface="Helvetica" pitchFamily="34" charset="-120"/>
              </a:rPr>
              <a:t>150–200 words</a:t>
            </a:r>
            <a:r>
              <a:rPr lang="en-US" sz="2400" dirty="0">
                <a:solidFill>
                  <a:srgbClr val="444444"/>
                </a:solidFill>
                <a:latin typeface="Helvetica" pitchFamily="34" charset="0"/>
                <a:ea typeface="Helvetica" pitchFamily="34" charset="-122"/>
                <a:cs typeface="Helvetica" pitchFamily="34" charset="-120"/>
              </a:rPr>
              <a:t>, using ideas and vocabulary from the article.</a:t>
            </a:r>
            <a:endParaRPr lang="en-US" sz="2400" dirty="0"/>
          </a:p>
        </p:txBody>
      </p:sp>
      <p:sp>
        <p:nvSpPr>
          <p:cNvPr id="8" name="Shape 6"/>
          <p:cNvSpPr/>
          <p:nvPr/>
        </p:nvSpPr>
        <p:spPr>
          <a:xfrm>
            <a:off x="1047750" y="5025390"/>
            <a:ext cx="2476500" cy="22860"/>
          </a:xfrm>
          <a:prstGeom prst="rect">
            <a:avLst/>
          </a:prstGeom>
          <a:solidFill>
            <a:srgbClr val="D9B877"/>
          </a:solidFill>
          <a:ln/>
        </p:spPr>
        <p:txBody>
          <a:bodyPr/>
          <a:lstStyle/>
          <a:p>
            <a:endParaRPr lang="en-US"/>
          </a:p>
        </p:txBody>
      </p:sp>
      <p:sp>
        <p:nvSpPr>
          <p:cNvPr id="9" name="Text 7"/>
          <p:cNvSpPr/>
          <p:nvPr/>
        </p:nvSpPr>
        <p:spPr>
          <a:xfrm>
            <a:off x="1047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Give your opinion clearly</a:t>
            </a:r>
            <a:endParaRPr lang="en-US" sz="1800" dirty="0"/>
          </a:p>
        </p:txBody>
      </p:sp>
      <p:sp>
        <p:nvSpPr>
          <p:cNvPr id="10" name="Shape 8"/>
          <p:cNvSpPr/>
          <p:nvPr/>
        </p:nvSpPr>
        <p:spPr>
          <a:xfrm>
            <a:off x="3905250" y="5025390"/>
            <a:ext cx="2476500" cy="22860"/>
          </a:xfrm>
          <a:prstGeom prst="rect">
            <a:avLst/>
          </a:prstGeom>
          <a:solidFill>
            <a:srgbClr val="D9B877"/>
          </a:solidFill>
          <a:ln/>
        </p:spPr>
        <p:txBody>
          <a:bodyPr/>
          <a:lstStyle/>
          <a:p>
            <a:endParaRPr lang="en-US"/>
          </a:p>
        </p:txBody>
      </p:sp>
      <p:sp>
        <p:nvSpPr>
          <p:cNvPr id="11" name="Text 9"/>
          <p:cNvSpPr/>
          <p:nvPr/>
        </p:nvSpPr>
        <p:spPr>
          <a:xfrm>
            <a:off x="39052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Support it with reasons</a:t>
            </a:r>
            <a:endParaRPr lang="en-US" sz="1800" dirty="0"/>
          </a:p>
        </p:txBody>
      </p:sp>
      <p:sp>
        <p:nvSpPr>
          <p:cNvPr id="12" name="Shape 10"/>
          <p:cNvSpPr/>
          <p:nvPr/>
        </p:nvSpPr>
        <p:spPr>
          <a:xfrm>
            <a:off x="6762750" y="5025390"/>
            <a:ext cx="2476500" cy="22860"/>
          </a:xfrm>
          <a:prstGeom prst="rect">
            <a:avLst/>
          </a:prstGeom>
          <a:solidFill>
            <a:srgbClr val="D9B877"/>
          </a:solidFill>
          <a:ln/>
        </p:spPr>
        <p:txBody>
          <a:bodyPr/>
          <a:lstStyle/>
          <a:p>
            <a:endParaRPr lang="en-US"/>
          </a:p>
        </p:txBody>
      </p:sp>
      <p:sp>
        <p:nvSpPr>
          <p:cNvPr id="13" name="Text 11"/>
          <p:cNvSpPr/>
          <p:nvPr/>
        </p:nvSpPr>
        <p:spPr>
          <a:xfrm>
            <a:off x="6762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Use the key vocabulary</a:t>
            </a:r>
            <a:endParaRPr lang="en-US" sz="1800" dirty="0"/>
          </a:p>
        </p:txBody>
      </p:sp>
      <p:sp>
        <p:nvSpPr>
          <p:cNvPr id="14" name="Text 1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Model answer in the Teacher Guide</a:t>
            </a:r>
            <a:endParaRPr lang="en-US" sz="12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238250" y="3808095"/>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THAT’S A WRAP</a:t>
            </a:r>
            <a:endParaRPr lang="en-US" sz="1650" dirty="0"/>
          </a:p>
        </p:txBody>
      </p:sp>
      <p:sp>
        <p:nvSpPr>
          <p:cNvPr id="4" name="Text 2"/>
          <p:cNvSpPr/>
          <p:nvPr/>
        </p:nvSpPr>
        <p:spPr>
          <a:xfrm>
            <a:off x="1238250" y="4242435"/>
            <a:ext cx="16285845" cy="195834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7200" b="1" dirty="0">
                <a:solidFill>
                  <a:srgbClr val="FFFFFF"/>
                </a:solidFill>
                <a:latin typeface="Playfair Display" pitchFamily="34" charset="0"/>
                <a:ea typeface="Playfair Display" pitchFamily="34" charset="-122"/>
                <a:cs typeface="Playfair Display" pitchFamily="34" charset="-120"/>
              </a:rPr>
              <a:t>One fact. One perspective. Endless discussion.</a:t>
            </a:r>
            <a:endParaRPr lang="en-US" sz="7200" dirty="0"/>
          </a:p>
        </p:txBody>
      </p:sp>
      <p:sp>
        <p:nvSpPr>
          <p:cNvPr id="5" name="Text 3"/>
          <p:cNvSpPr/>
          <p:nvPr/>
        </p:nvSpPr>
        <p:spPr>
          <a:xfrm>
            <a:off x="1238250" y="6448425"/>
            <a:ext cx="17392650"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DFE4F0"/>
                </a:solidFill>
                <a:latin typeface="Helvetica" pitchFamily="34" charset="0"/>
                <a:ea typeface="Helvetica" pitchFamily="34" charset="-122"/>
                <a:cs typeface="Helvetica" pitchFamily="34" charset="-120"/>
              </a:rPr>
              <a:t>Thanks for a great lesson. See you in the next issue.</a:t>
            </a:r>
            <a:endParaRPr lang="en-US" sz="2250" dirty="0"/>
          </a:p>
        </p:txBody>
      </p:sp>
      <p:sp>
        <p:nvSpPr>
          <p:cNvPr id="6" name="Text 4"/>
          <p:cNvSpPr/>
          <p:nvPr/>
        </p:nvSpPr>
        <p:spPr>
          <a:xfrm>
            <a:off x="1238250" y="9025890"/>
            <a:ext cx="2310813"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perspectiveenglish.com</a:t>
            </a:r>
            <a:endParaRPr lang="en-US" sz="1425" dirty="0"/>
          </a:p>
        </p:txBody>
      </p:sp>
      <p:sp>
        <p:nvSpPr>
          <p:cNvPr id="7" name="Text 5"/>
          <p:cNvSpPr/>
          <p:nvPr/>
        </p:nvSpPr>
        <p:spPr>
          <a:xfrm>
            <a:off x="12777431" y="9025890"/>
            <a:ext cx="4699552"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 2026 Perspective English. All rights reserved.</a:t>
            </a:r>
            <a:endParaRPr lang="en-US" sz="14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LESSON OVERVIEW</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What we’ll do today</a:t>
            </a:r>
            <a:endParaRPr lang="en-US" sz="4500" dirty="0"/>
          </a:p>
        </p:txBody>
      </p:sp>
      <p:sp>
        <p:nvSpPr>
          <p:cNvPr id="7" name="Text 5"/>
          <p:cNvSpPr/>
          <p:nvPr/>
        </p:nvSpPr>
        <p:spPr>
          <a:xfrm>
            <a:off x="1047750" y="3257550"/>
            <a:ext cx="515422"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01</a:t>
            </a:r>
            <a:endParaRPr lang="en-US" sz="3300" dirty="0"/>
          </a:p>
        </p:txBody>
      </p:sp>
      <p:sp>
        <p:nvSpPr>
          <p:cNvPr id="8" name="Text 6"/>
          <p:cNvSpPr/>
          <p:nvPr/>
        </p:nvSpPr>
        <p:spPr>
          <a:xfrm>
            <a:off x="1715572" y="3257550"/>
            <a:ext cx="3715583"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Warm-up &amp; vocabulary</a:t>
            </a:r>
            <a:endParaRPr lang="en-US" sz="2250" dirty="0"/>
          </a:p>
        </p:txBody>
      </p:sp>
      <p:sp>
        <p:nvSpPr>
          <p:cNvPr id="9" name="Text 7"/>
          <p:cNvSpPr/>
          <p:nvPr/>
        </p:nvSpPr>
        <p:spPr>
          <a:xfrm>
            <a:off x="1715572" y="3623310"/>
            <a:ext cx="3715583"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Get talking and learn five key words.</a:t>
            </a:r>
            <a:endParaRPr lang="en-US" sz="1650" dirty="0"/>
          </a:p>
        </p:txBody>
      </p:sp>
      <p:sp>
        <p:nvSpPr>
          <p:cNvPr id="10" name="Text 8"/>
          <p:cNvSpPr/>
          <p:nvPr/>
        </p:nvSpPr>
        <p:spPr>
          <a:xfrm>
            <a:off x="9477375" y="3257550"/>
            <a:ext cx="578287"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02</a:t>
            </a:r>
            <a:endParaRPr lang="en-US" sz="3300" dirty="0"/>
          </a:p>
        </p:txBody>
      </p:sp>
      <p:sp>
        <p:nvSpPr>
          <p:cNvPr id="11" name="Text 9"/>
          <p:cNvSpPr/>
          <p:nvPr/>
        </p:nvSpPr>
        <p:spPr>
          <a:xfrm>
            <a:off x="10208062" y="3257550"/>
            <a:ext cx="317769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Read &amp; listen</a:t>
            </a:r>
            <a:endParaRPr lang="en-US" sz="2250" dirty="0"/>
          </a:p>
        </p:txBody>
      </p:sp>
      <p:sp>
        <p:nvSpPr>
          <p:cNvPr id="12" name="Text 10"/>
          <p:cNvSpPr/>
          <p:nvPr/>
        </p:nvSpPr>
        <p:spPr>
          <a:xfrm>
            <a:off x="10208062" y="3623310"/>
            <a:ext cx="317769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The article, with optional audio.</a:t>
            </a:r>
            <a:endParaRPr lang="en-US" sz="1650" dirty="0"/>
          </a:p>
        </p:txBody>
      </p:sp>
      <p:sp>
        <p:nvSpPr>
          <p:cNvPr id="13" name="Text 11"/>
          <p:cNvSpPr/>
          <p:nvPr/>
        </p:nvSpPr>
        <p:spPr>
          <a:xfrm>
            <a:off x="1047750" y="4152900"/>
            <a:ext cx="562451"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03</a:t>
            </a:r>
            <a:endParaRPr lang="en-US" sz="3300" dirty="0"/>
          </a:p>
        </p:txBody>
      </p:sp>
      <p:sp>
        <p:nvSpPr>
          <p:cNvPr id="14" name="Text 12"/>
          <p:cNvSpPr/>
          <p:nvPr/>
        </p:nvSpPr>
        <p:spPr>
          <a:xfrm>
            <a:off x="1762601" y="4152900"/>
            <a:ext cx="3985117"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Check &amp; discuss</a:t>
            </a:r>
            <a:endParaRPr lang="en-US" sz="2250" dirty="0"/>
          </a:p>
        </p:txBody>
      </p:sp>
      <p:sp>
        <p:nvSpPr>
          <p:cNvPr id="15" name="Text 13"/>
          <p:cNvSpPr/>
          <p:nvPr/>
        </p:nvSpPr>
        <p:spPr>
          <a:xfrm>
            <a:off x="1762601" y="4518660"/>
            <a:ext cx="3985117"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Comprehension, then open discussion.</a:t>
            </a:r>
            <a:endParaRPr lang="en-US" sz="1650" dirty="0"/>
          </a:p>
        </p:txBody>
      </p:sp>
      <p:sp>
        <p:nvSpPr>
          <p:cNvPr id="16" name="Text 14"/>
          <p:cNvSpPr/>
          <p:nvPr/>
        </p:nvSpPr>
        <p:spPr>
          <a:xfrm>
            <a:off x="9477375" y="4152900"/>
            <a:ext cx="574119"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04</a:t>
            </a:r>
            <a:endParaRPr lang="en-US" sz="3300" dirty="0"/>
          </a:p>
        </p:txBody>
      </p:sp>
      <p:sp>
        <p:nvSpPr>
          <p:cNvPr id="17" name="Text 15"/>
          <p:cNvSpPr/>
          <p:nvPr/>
        </p:nvSpPr>
        <p:spPr>
          <a:xfrm>
            <a:off x="10203895" y="4152900"/>
            <a:ext cx="362652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Think &amp; write</a:t>
            </a:r>
            <a:endParaRPr lang="en-US" sz="2250" dirty="0"/>
          </a:p>
        </p:txBody>
      </p:sp>
      <p:sp>
        <p:nvSpPr>
          <p:cNvPr id="18" name="Text 16"/>
          <p:cNvSpPr/>
          <p:nvPr/>
        </p:nvSpPr>
        <p:spPr>
          <a:xfrm>
            <a:off x="10203895" y="4518660"/>
            <a:ext cx="362652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Rank ideas and share your opinion.</a:t>
            </a:r>
            <a:endParaRPr lang="en-US" sz="1650" dirty="0"/>
          </a:p>
        </p:txBody>
      </p:sp>
      <p:sp>
        <p:nvSpPr>
          <p:cNvPr id="19" name="Text 17"/>
          <p:cNvSpPr/>
          <p:nvPr/>
        </p:nvSpPr>
        <p:spPr>
          <a:xfrm>
            <a:off x="1047750" y="9429750"/>
            <a:ext cx="197658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
        <p:nvSpPr>
          <p:cNvPr id="20" name="Text 18"/>
          <p:cNvSpPr/>
          <p:nvPr/>
        </p:nvSpPr>
        <p:spPr>
          <a:xfrm>
            <a:off x="16116062" y="9429750"/>
            <a:ext cx="1200388"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45–60 minutes</a:t>
            </a:r>
            <a:endParaRPr lang="en-US" sz="12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WARM-UP</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Talk with a partner</a:t>
            </a:r>
            <a:endParaRPr lang="en-US" sz="4500" dirty="0"/>
          </a:p>
        </p:txBody>
      </p:sp>
      <p:sp>
        <p:nvSpPr>
          <p:cNvPr id="7" name="Text 5"/>
          <p:cNvSpPr/>
          <p:nvPr/>
        </p:nvSpPr>
        <p:spPr>
          <a:xfrm>
            <a:off x="1047750" y="3390900"/>
            <a:ext cx="342305"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1</a:t>
            </a:r>
            <a:endParaRPr lang="en-US" sz="5400" dirty="0"/>
          </a:p>
        </p:txBody>
      </p:sp>
      <p:sp>
        <p:nvSpPr>
          <p:cNvPr id="8" name="Text 6"/>
          <p:cNvSpPr/>
          <p:nvPr/>
        </p:nvSpPr>
        <p:spPr>
          <a:xfrm>
            <a:off x="1637705" y="3448050"/>
            <a:ext cx="11903750" cy="552450"/>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How many items of clothing do you own? Do you wear them all?</a:t>
            </a:r>
            <a:endParaRPr lang="en-US" sz="3000" dirty="0"/>
          </a:p>
        </p:txBody>
      </p:sp>
      <p:sp>
        <p:nvSpPr>
          <p:cNvPr id="9" name="Text 7"/>
          <p:cNvSpPr/>
          <p:nvPr/>
        </p:nvSpPr>
        <p:spPr>
          <a:xfrm>
            <a:off x="1047750" y="4427220"/>
            <a:ext cx="445175"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2</a:t>
            </a:r>
            <a:endParaRPr lang="en-US" sz="5400" dirty="0"/>
          </a:p>
        </p:txBody>
      </p:sp>
      <p:sp>
        <p:nvSpPr>
          <p:cNvPr id="10" name="Text 8"/>
          <p:cNvSpPr/>
          <p:nvPr/>
        </p:nvSpPr>
        <p:spPr>
          <a:xfrm>
            <a:off x="1740575" y="4484370"/>
            <a:ext cx="12530904" cy="1066800"/>
          </a:xfrm>
          <a:prstGeom prst="rect">
            <a:avLst/>
          </a:prstGeom>
          <a:noFill/>
          <a:ln/>
        </p:spPr>
        <p:txBody>
          <a:bodyPr wrap="square" lIns="25400" tIns="25400" rIns="25400" bIns="25400" rtlCol="0" anchor="t">
            <a:normAutofit/>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What matters more to you when buying clothes — price, quality, or style?</a:t>
            </a:r>
            <a:endParaRPr lang="en-US" sz="3000" dirty="0"/>
          </a:p>
        </p:txBody>
      </p:sp>
      <p:sp>
        <p:nvSpPr>
          <p:cNvPr id="11"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4068604"/>
            <a:ext cx="8539163"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BEFORE YOU READ</a:t>
            </a:r>
            <a:endParaRPr lang="en-US" sz="1500" dirty="0"/>
          </a:p>
        </p:txBody>
      </p:sp>
      <p:sp>
        <p:nvSpPr>
          <p:cNvPr id="6" name="Text 4"/>
          <p:cNvSpPr/>
          <p:nvPr/>
        </p:nvSpPr>
        <p:spPr>
          <a:xfrm>
            <a:off x="1047750" y="4403884"/>
            <a:ext cx="8539163" cy="59817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4200" b="1" dirty="0">
                <a:solidFill>
                  <a:srgbClr val="1A2A5E"/>
                </a:solidFill>
                <a:latin typeface="Playfair Display" pitchFamily="34" charset="0"/>
                <a:ea typeface="Playfair Display" pitchFamily="34" charset="-122"/>
                <a:cs typeface="Playfair Display" pitchFamily="34" charset="-120"/>
              </a:rPr>
              <a:t>Look and predict</a:t>
            </a:r>
            <a:endParaRPr lang="en-US" sz="4200" dirty="0"/>
          </a:p>
        </p:txBody>
      </p:sp>
      <p:sp>
        <p:nvSpPr>
          <p:cNvPr id="7" name="Text 5"/>
          <p:cNvSpPr/>
          <p:nvPr/>
        </p:nvSpPr>
        <p:spPr>
          <a:xfrm>
            <a:off x="1047750" y="5287804"/>
            <a:ext cx="8539163" cy="452438"/>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The article is called </a:t>
            </a:r>
            <a:r>
              <a:rPr lang="en-US" sz="2250" b="1" dirty="0">
                <a:solidFill>
                  <a:srgbClr val="1A2A5E"/>
                </a:solidFill>
                <a:latin typeface="Helvetica" pitchFamily="34" charset="0"/>
                <a:ea typeface="Helvetica" pitchFamily="34" charset="-122"/>
                <a:cs typeface="Helvetica" pitchFamily="34" charset="-120"/>
              </a:rPr>
              <a:t>“Fast Fashion.”</a:t>
            </a:r>
            <a:endParaRPr lang="en-US" sz="2250" dirty="0"/>
          </a:p>
        </p:txBody>
      </p:sp>
      <p:sp>
        <p:nvSpPr>
          <p:cNvPr id="8" name="Text 6"/>
          <p:cNvSpPr/>
          <p:nvPr/>
        </p:nvSpPr>
        <p:spPr>
          <a:xfrm>
            <a:off x="1047750" y="5892641"/>
            <a:ext cx="7995761" cy="866775"/>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Looking at the photo and title, what problem do you think it describes? What might be the causes?</a:t>
            </a:r>
            <a:endParaRPr lang="en-US" sz="2250" dirty="0"/>
          </a:p>
        </p:txBody>
      </p:sp>
      <p:sp>
        <p:nvSpPr>
          <p:cNvPr id="9" name="Shape 7"/>
          <p:cNvSpPr/>
          <p:nvPr/>
        </p:nvSpPr>
        <p:spPr>
          <a:xfrm>
            <a:off x="9477375" y="2571750"/>
            <a:ext cx="7762875" cy="5334000"/>
          </a:xfrm>
          <a:prstGeom prst="rect">
            <a:avLst/>
          </a:prstGeom>
          <a:ln w="7620">
            <a:solidFill>
              <a:srgbClr val="D8D6D0"/>
            </a:solidFill>
            <a:prstDash val="solid"/>
          </a:ln>
        </p:spPr>
        <p:txBody>
          <a:bodyPr/>
          <a:lstStyle/>
          <a:p>
            <a:endParaRPr lang="en-US"/>
          </a:p>
        </p:txBody>
      </p:sp>
      <p:pic>
        <p:nvPicPr>
          <p:cNvPr id="10" name="Image 0" descr="preencoded.png"/>
          <p:cNvPicPr>
            <a:picLocks noChangeAspect="1"/>
          </p:cNvPicPr>
          <p:nvPr/>
        </p:nvPicPr>
        <p:blipFill>
          <a:blip r:embed="rId3"/>
          <a:srcRect l="1445" r="1445"/>
          <a:stretch/>
        </p:blipFill>
        <p:spPr>
          <a:xfrm>
            <a:off x="9484995" y="2579370"/>
            <a:ext cx="7747635" cy="5318760"/>
          </a:xfrm>
          <a:prstGeom prst="rect">
            <a:avLst/>
          </a:prstGeom>
        </p:spPr>
      </p:pic>
      <p:sp>
        <p:nvSpPr>
          <p:cNvPr id="11" name="Text 8"/>
          <p:cNvSpPr/>
          <p:nvPr/>
        </p:nvSpPr>
        <p:spPr>
          <a:xfrm>
            <a:off x="9477375" y="8020050"/>
            <a:ext cx="8539163" cy="236220"/>
          </a:xfrm>
          <a:prstGeom prst="rect">
            <a:avLst/>
          </a:prstGeom>
          <a:noFill/>
          <a:ln/>
        </p:spPr>
        <p:txBody>
          <a:bodyPr wrap="square" lIns="25400" tIns="25400" rIns="25400" bIns="25400" rtlCol="0" anchor="t">
            <a:normAutofit lnSpcReduction="10000"/>
          </a:bodyPr>
          <a:lstStyle/>
          <a:p>
            <a:pPr marL="0" indent="0" algn="l">
              <a:buNone/>
            </a:pPr>
            <a:r>
              <a:rPr lang="en-US" sz="1350" i="1" dirty="0">
                <a:solidFill>
                  <a:srgbClr val="666666"/>
                </a:solidFill>
                <a:latin typeface="Helvetica" pitchFamily="34" charset="0"/>
                <a:ea typeface="Helvetica" pitchFamily="34" charset="-122"/>
                <a:cs typeface="Helvetica" pitchFamily="34" charset="-120"/>
              </a:rPr>
              <a:t>Cheap clothes are quickly worn out and thrown onto growing textile waste piles.</a:t>
            </a:r>
            <a:endParaRPr lang="en-US" sz="1350" dirty="0"/>
          </a:p>
        </p:txBody>
      </p:sp>
      <p:sp>
        <p:nvSpPr>
          <p:cNvPr id="12"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Text 4"/>
          <p:cNvSpPr/>
          <p:nvPr/>
        </p:nvSpPr>
        <p:spPr>
          <a:xfrm>
            <a:off x="1047750" y="1866900"/>
            <a:ext cx="17811750" cy="723900"/>
          </a:xfrm>
          <a:prstGeom prst="rect">
            <a:avLst/>
          </a:prstGeom>
          <a:noFill/>
          <a:ln/>
        </p:spPr>
        <p:txBody>
          <a:bodyPr wrap="square" lIns="25400" tIns="25400" rIns="25400" bIns="25400" rtlCol="0" anchor="t">
            <a:normAutofit/>
          </a:bodyPr>
          <a:lstStyle/>
          <a:p>
            <a:pPr marL="0" indent="0" algn="l">
              <a:buNone/>
            </a:pPr>
            <a:r>
              <a:rPr lang="en-US" sz="4050" b="1" dirty="0">
                <a:solidFill>
                  <a:srgbClr val="1A2A5E"/>
                </a:solidFill>
                <a:latin typeface="Playfair Display" pitchFamily="34" charset="0"/>
                <a:ea typeface="Playfair Display" pitchFamily="34" charset="-122"/>
                <a:cs typeface="Playfair Display" pitchFamily="34" charset="-120"/>
              </a:rPr>
              <a:t>Match the words to their meanings</a:t>
            </a:r>
            <a:endParaRPr lang="en-US" sz="4050" dirty="0"/>
          </a:p>
        </p:txBody>
      </p:sp>
      <p:sp>
        <p:nvSpPr>
          <p:cNvPr id="7" name="Text 5"/>
          <p:cNvSpPr/>
          <p:nvPr/>
        </p:nvSpPr>
        <p:spPr>
          <a:xfrm>
            <a:off x="1047750" y="297180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1</a:t>
            </a:r>
            <a:endParaRPr lang="en-US" sz="2400" dirty="0"/>
          </a:p>
        </p:txBody>
      </p:sp>
      <p:sp>
        <p:nvSpPr>
          <p:cNvPr id="8" name="Text 6"/>
          <p:cNvSpPr/>
          <p:nvPr/>
        </p:nvSpPr>
        <p:spPr>
          <a:xfrm>
            <a:off x="1524000" y="3025140"/>
            <a:ext cx="1322784"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garment</a:t>
            </a:r>
            <a:endParaRPr lang="en-US" sz="2400" dirty="0"/>
          </a:p>
        </p:txBody>
      </p:sp>
      <p:sp>
        <p:nvSpPr>
          <p:cNvPr id="9" name="Text 7"/>
          <p:cNvSpPr/>
          <p:nvPr/>
        </p:nvSpPr>
        <p:spPr>
          <a:xfrm>
            <a:off x="1047750" y="356616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2</a:t>
            </a:r>
            <a:endParaRPr lang="en-US" sz="2400" dirty="0"/>
          </a:p>
        </p:txBody>
      </p:sp>
      <p:sp>
        <p:nvSpPr>
          <p:cNvPr id="10" name="Text 8"/>
          <p:cNvSpPr/>
          <p:nvPr/>
        </p:nvSpPr>
        <p:spPr>
          <a:xfrm>
            <a:off x="1524000" y="3619500"/>
            <a:ext cx="957143"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textile</a:t>
            </a:r>
            <a:endParaRPr lang="en-US" sz="2400" dirty="0"/>
          </a:p>
        </p:txBody>
      </p:sp>
      <p:sp>
        <p:nvSpPr>
          <p:cNvPr id="11" name="Text 9"/>
          <p:cNvSpPr/>
          <p:nvPr/>
        </p:nvSpPr>
        <p:spPr>
          <a:xfrm>
            <a:off x="1047750" y="416052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3</a:t>
            </a:r>
            <a:endParaRPr lang="en-US" sz="2400" dirty="0"/>
          </a:p>
        </p:txBody>
      </p:sp>
      <p:sp>
        <p:nvSpPr>
          <p:cNvPr id="12" name="Text 10"/>
          <p:cNvSpPr/>
          <p:nvPr/>
        </p:nvSpPr>
        <p:spPr>
          <a:xfrm>
            <a:off x="1524000" y="4213860"/>
            <a:ext cx="1177171"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durable</a:t>
            </a:r>
            <a:endParaRPr lang="en-US" sz="2400" dirty="0"/>
          </a:p>
        </p:txBody>
      </p:sp>
      <p:sp>
        <p:nvSpPr>
          <p:cNvPr id="13" name="Text 11"/>
          <p:cNvSpPr/>
          <p:nvPr/>
        </p:nvSpPr>
        <p:spPr>
          <a:xfrm>
            <a:off x="1047750" y="475488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4</a:t>
            </a:r>
            <a:endParaRPr lang="en-US" sz="2400" dirty="0"/>
          </a:p>
        </p:txBody>
      </p:sp>
      <p:sp>
        <p:nvSpPr>
          <p:cNvPr id="14" name="Text 12"/>
          <p:cNvSpPr/>
          <p:nvPr/>
        </p:nvSpPr>
        <p:spPr>
          <a:xfrm>
            <a:off x="1524000" y="4808220"/>
            <a:ext cx="2104668"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consumption</a:t>
            </a:r>
            <a:endParaRPr lang="en-US" sz="2400" dirty="0"/>
          </a:p>
        </p:txBody>
      </p:sp>
      <p:sp>
        <p:nvSpPr>
          <p:cNvPr id="15" name="Text 13"/>
          <p:cNvSpPr/>
          <p:nvPr/>
        </p:nvSpPr>
        <p:spPr>
          <a:xfrm>
            <a:off x="1047750" y="534924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5</a:t>
            </a:r>
            <a:endParaRPr lang="en-US" sz="2400" dirty="0"/>
          </a:p>
        </p:txBody>
      </p:sp>
      <p:sp>
        <p:nvSpPr>
          <p:cNvPr id="16" name="Text 14"/>
          <p:cNvSpPr/>
          <p:nvPr/>
        </p:nvSpPr>
        <p:spPr>
          <a:xfrm>
            <a:off x="1524000" y="5402580"/>
            <a:ext cx="1228011"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dispose</a:t>
            </a:r>
            <a:endParaRPr lang="en-US" sz="2400" dirty="0"/>
          </a:p>
        </p:txBody>
      </p:sp>
      <p:sp>
        <p:nvSpPr>
          <p:cNvPr id="17" name="Text 15"/>
          <p:cNvSpPr/>
          <p:nvPr/>
        </p:nvSpPr>
        <p:spPr>
          <a:xfrm>
            <a:off x="7924800" y="297180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A</a:t>
            </a:r>
            <a:endParaRPr lang="en-US" sz="1950" dirty="0"/>
          </a:p>
        </p:txBody>
      </p:sp>
      <p:sp>
        <p:nvSpPr>
          <p:cNvPr id="18" name="Text 16"/>
          <p:cNvSpPr/>
          <p:nvPr/>
        </p:nvSpPr>
        <p:spPr>
          <a:xfrm>
            <a:off x="8401050" y="2978880"/>
            <a:ext cx="2784003"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tough and long-lasting</a:t>
            </a:r>
            <a:endParaRPr lang="en-US" sz="2025" dirty="0"/>
          </a:p>
        </p:txBody>
      </p:sp>
      <p:sp>
        <p:nvSpPr>
          <p:cNvPr id="19" name="Text 17"/>
          <p:cNvSpPr/>
          <p:nvPr/>
        </p:nvSpPr>
        <p:spPr>
          <a:xfrm>
            <a:off x="7924800" y="3519488"/>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B</a:t>
            </a:r>
            <a:endParaRPr lang="en-US" sz="1950" dirty="0"/>
          </a:p>
        </p:txBody>
      </p:sp>
      <p:sp>
        <p:nvSpPr>
          <p:cNvPr id="20" name="Text 18"/>
          <p:cNvSpPr/>
          <p:nvPr/>
        </p:nvSpPr>
        <p:spPr>
          <a:xfrm>
            <a:off x="8401050" y="3499604"/>
            <a:ext cx="3254835"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to get rid of or throw away</a:t>
            </a:r>
            <a:endParaRPr lang="en-US" sz="2025" dirty="0"/>
          </a:p>
        </p:txBody>
      </p:sp>
      <p:sp>
        <p:nvSpPr>
          <p:cNvPr id="21" name="Text 19"/>
          <p:cNvSpPr/>
          <p:nvPr/>
        </p:nvSpPr>
        <p:spPr>
          <a:xfrm>
            <a:off x="7924800" y="4067175"/>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C</a:t>
            </a:r>
            <a:endParaRPr lang="en-US" sz="1950" dirty="0"/>
          </a:p>
        </p:txBody>
      </p:sp>
      <p:sp>
        <p:nvSpPr>
          <p:cNvPr id="22" name="Text 20"/>
          <p:cNvSpPr/>
          <p:nvPr/>
        </p:nvSpPr>
        <p:spPr>
          <a:xfrm>
            <a:off x="8401050" y="4030503"/>
            <a:ext cx="2280428"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a piece of clothing</a:t>
            </a:r>
            <a:endParaRPr lang="en-US" sz="2025" dirty="0"/>
          </a:p>
        </p:txBody>
      </p:sp>
      <p:sp>
        <p:nvSpPr>
          <p:cNvPr id="23" name="Text 21"/>
          <p:cNvSpPr/>
          <p:nvPr/>
        </p:nvSpPr>
        <p:spPr>
          <a:xfrm>
            <a:off x="7924800" y="4614863"/>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D</a:t>
            </a:r>
            <a:endParaRPr lang="en-US" sz="1950" dirty="0"/>
          </a:p>
        </p:txBody>
      </p:sp>
      <p:sp>
        <p:nvSpPr>
          <p:cNvPr id="24" name="Text 22"/>
          <p:cNvSpPr/>
          <p:nvPr/>
        </p:nvSpPr>
        <p:spPr>
          <a:xfrm>
            <a:off x="8401050" y="4589615"/>
            <a:ext cx="2594491"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cloth or woven fabric</a:t>
            </a:r>
            <a:endParaRPr lang="en-US" sz="2025" dirty="0"/>
          </a:p>
        </p:txBody>
      </p:sp>
      <p:sp>
        <p:nvSpPr>
          <p:cNvPr id="25" name="Text 23"/>
          <p:cNvSpPr/>
          <p:nvPr/>
        </p:nvSpPr>
        <p:spPr>
          <a:xfrm>
            <a:off x="7924800" y="516255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E</a:t>
            </a:r>
            <a:endParaRPr lang="en-US" sz="1950" dirty="0"/>
          </a:p>
        </p:txBody>
      </p:sp>
      <p:sp>
        <p:nvSpPr>
          <p:cNvPr id="26" name="Text 24"/>
          <p:cNvSpPr/>
          <p:nvPr/>
        </p:nvSpPr>
        <p:spPr>
          <a:xfrm>
            <a:off x="8401050" y="5120514"/>
            <a:ext cx="3774912"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the buying and using of goods</a:t>
            </a:r>
            <a:endParaRPr lang="en-US" sz="20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722120"/>
            <a:ext cx="1889879"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Shape 4"/>
          <p:cNvSpPr/>
          <p:nvPr/>
        </p:nvSpPr>
        <p:spPr>
          <a:xfrm>
            <a:off x="2975372" y="1626870"/>
            <a:ext cx="1601272" cy="388620"/>
          </a:xfrm>
          <a:prstGeom prst="rect">
            <a:avLst/>
          </a:prstGeom>
          <a:solidFill>
            <a:srgbClr val="1A2A5E"/>
          </a:solidFill>
          <a:ln/>
        </p:spPr>
        <p:txBody>
          <a:bodyPr/>
          <a:lstStyle/>
          <a:p>
            <a:endParaRPr lang="en-US"/>
          </a:p>
        </p:txBody>
      </p:sp>
      <p:sp>
        <p:nvSpPr>
          <p:cNvPr id="7" name="Text 5"/>
          <p:cNvSpPr/>
          <p:nvPr/>
        </p:nvSpPr>
        <p:spPr>
          <a:xfrm>
            <a:off x="3146822" y="168402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48840"/>
            <a:ext cx="17811750" cy="754380"/>
          </a:xfrm>
          <a:prstGeom prst="rect">
            <a:avLst/>
          </a:prstGeom>
          <a:noFill/>
          <a:ln/>
        </p:spPr>
        <p:txBody>
          <a:bodyPr wrap="square" lIns="25400" tIns="25400" rIns="25400" bIns="25400" rtlCol="0" anchor="t">
            <a:normAutofit/>
          </a:bodyPr>
          <a:lstStyle/>
          <a:p>
            <a:pPr marL="0" indent="0" algn="l">
              <a:buNone/>
            </a:pPr>
            <a:r>
              <a:rPr lang="en-US" sz="4200" b="1" dirty="0">
                <a:solidFill>
                  <a:srgbClr val="1A2A5E"/>
                </a:solidFill>
                <a:latin typeface="Playfair Display" pitchFamily="34" charset="0"/>
                <a:ea typeface="Playfair Display" pitchFamily="34" charset="-122"/>
                <a:cs typeface="Playfair Display" pitchFamily="34" charset="-120"/>
              </a:rPr>
              <a:t>How did you do?</a:t>
            </a:r>
            <a:endParaRPr lang="en-US" sz="4200" dirty="0"/>
          </a:p>
        </p:txBody>
      </p:sp>
      <p:sp>
        <p:nvSpPr>
          <p:cNvPr id="9" name="Shape 7"/>
          <p:cNvSpPr/>
          <p:nvPr/>
        </p:nvSpPr>
        <p:spPr>
          <a:xfrm>
            <a:off x="1047750" y="3436620"/>
            <a:ext cx="2857500" cy="960120"/>
          </a:xfrm>
          <a:prstGeom prst="rect">
            <a:avLst/>
          </a:prstGeom>
          <a:ln w="15240">
            <a:solidFill>
              <a:srgbClr val="1A2A5E"/>
            </a:solidFill>
            <a:prstDash val="solid"/>
          </a:ln>
        </p:spPr>
        <p:txBody>
          <a:bodyPr/>
          <a:lstStyle/>
          <a:p>
            <a:endParaRPr lang="en-US"/>
          </a:p>
        </p:txBody>
      </p:sp>
      <p:sp>
        <p:nvSpPr>
          <p:cNvPr id="10" name="Text 8"/>
          <p:cNvSpPr/>
          <p:nvPr/>
        </p:nvSpPr>
        <p:spPr>
          <a:xfrm>
            <a:off x="138684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1–C </a:t>
            </a:r>
            <a:r>
              <a:rPr lang="en-US" sz="2250" b="1" dirty="0">
                <a:solidFill>
                  <a:srgbClr val="1A2A5E"/>
                </a:solidFill>
                <a:latin typeface="Helvetica" pitchFamily="34" charset="0"/>
                <a:ea typeface="Helvetica" pitchFamily="34" charset="-122"/>
                <a:cs typeface="Helvetica" pitchFamily="34" charset="-120"/>
              </a:rPr>
              <a:t>garment</a:t>
            </a:r>
            <a:endParaRPr lang="en-US" sz="1200" dirty="0"/>
          </a:p>
        </p:txBody>
      </p:sp>
      <p:sp>
        <p:nvSpPr>
          <p:cNvPr id="11" name="Shape 9"/>
          <p:cNvSpPr/>
          <p:nvPr/>
        </p:nvSpPr>
        <p:spPr>
          <a:xfrm>
            <a:off x="4152900" y="3436620"/>
            <a:ext cx="2857500" cy="960120"/>
          </a:xfrm>
          <a:prstGeom prst="rect">
            <a:avLst/>
          </a:prstGeom>
          <a:ln w="15240">
            <a:solidFill>
              <a:srgbClr val="1A2A5E"/>
            </a:solidFill>
            <a:prstDash val="solid"/>
          </a:ln>
        </p:spPr>
        <p:txBody>
          <a:bodyPr/>
          <a:lstStyle/>
          <a:p>
            <a:endParaRPr lang="en-US"/>
          </a:p>
        </p:txBody>
      </p:sp>
      <p:sp>
        <p:nvSpPr>
          <p:cNvPr id="12" name="Text 10"/>
          <p:cNvSpPr/>
          <p:nvPr/>
        </p:nvSpPr>
        <p:spPr>
          <a:xfrm>
            <a:off x="449199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2–D </a:t>
            </a:r>
            <a:r>
              <a:rPr lang="en-US" sz="2250" b="1" dirty="0">
                <a:solidFill>
                  <a:srgbClr val="1A2A5E"/>
                </a:solidFill>
                <a:latin typeface="Helvetica" pitchFamily="34" charset="0"/>
                <a:ea typeface="Helvetica" pitchFamily="34" charset="-122"/>
                <a:cs typeface="Helvetica" pitchFamily="34" charset="-120"/>
              </a:rPr>
              <a:t>textile</a:t>
            </a:r>
            <a:endParaRPr lang="en-US" sz="1200" dirty="0"/>
          </a:p>
        </p:txBody>
      </p:sp>
      <p:sp>
        <p:nvSpPr>
          <p:cNvPr id="13" name="Shape 11"/>
          <p:cNvSpPr/>
          <p:nvPr/>
        </p:nvSpPr>
        <p:spPr>
          <a:xfrm>
            <a:off x="7258050" y="3436620"/>
            <a:ext cx="2857500" cy="960120"/>
          </a:xfrm>
          <a:prstGeom prst="rect">
            <a:avLst/>
          </a:prstGeom>
          <a:ln w="15240">
            <a:solidFill>
              <a:srgbClr val="1A2A5E"/>
            </a:solidFill>
            <a:prstDash val="solid"/>
          </a:ln>
        </p:spPr>
        <p:txBody>
          <a:bodyPr/>
          <a:lstStyle/>
          <a:p>
            <a:endParaRPr lang="en-US"/>
          </a:p>
        </p:txBody>
      </p:sp>
      <p:sp>
        <p:nvSpPr>
          <p:cNvPr id="14" name="Text 12"/>
          <p:cNvSpPr/>
          <p:nvPr/>
        </p:nvSpPr>
        <p:spPr>
          <a:xfrm>
            <a:off x="759714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3–A </a:t>
            </a:r>
            <a:r>
              <a:rPr lang="en-US" sz="2250" b="1" dirty="0">
                <a:solidFill>
                  <a:srgbClr val="1A2A5E"/>
                </a:solidFill>
                <a:latin typeface="Helvetica" pitchFamily="34" charset="0"/>
                <a:ea typeface="Helvetica" pitchFamily="34" charset="-122"/>
                <a:cs typeface="Helvetica" pitchFamily="34" charset="-120"/>
              </a:rPr>
              <a:t>durable</a:t>
            </a:r>
            <a:endParaRPr lang="en-US" sz="1200" dirty="0"/>
          </a:p>
        </p:txBody>
      </p:sp>
      <p:sp>
        <p:nvSpPr>
          <p:cNvPr id="15" name="Shape 13"/>
          <p:cNvSpPr/>
          <p:nvPr/>
        </p:nvSpPr>
        <p:spPr>
          <a:xfrm>
            <a:off x="10363200" y="3436620"/>
            <a:ext cx="3323392" cy="960120"/>
          </a:xfrm>
          <a:prstGeom prst="rect">
            <a:avLst/>
          </a:prstGeom>
          <a:ln w="15240">
            <a:solidFill>
              <a:srgbClr val="1A2A5E"/>
            </a:solidFill>
            <a:prstDash val="solid"/>
          </a:ln>
        </p:spPr>
        <p:txBody>
          <a:bodyPr/>
          <a:lstStyle/>
          <a:p>
            <a:endParaRPr lang="en-US"/>
          </a:p>
        </p:txBody>
      </p:sp>
      <p:sp>
        <p:nvSpPr>
          <p:cNvPr id="16" name="Text 14"/>
          <p:cNvSpPr/>
          <p:nvPr/>
        </p:nvSpPr>
        <p:spPr>
          <a:xfrm>
            <a:off x="10702290" y="3661410"/>
            <a:ext cx="2744913"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4–E </a:t>
            </a:r>
            <a:r>
              <a:rPr lang="en-US" sz="2250" b="1" dirty="0">
                <a:solidFill>
                  <a:srgbClr val="1A2A5E"/>
                </a:solidFill>
                <a:latin typeface="Helvetica" pitchFamily="34" charset="0"/>
                <a:ea typeface="Helvetica" pitchFamily="34" charset="-122"/>
                <a:cs typeface="Helvetica" pitchFamily="34" charset="-120"/>
              </a:rPr>
              <a:t>consumption</a:t>
            </a:r>
            <a:endParaRPr lang="en-US" sz="1200" dirty="0"/>
          </a:p>
        </p:txBody>
      </p:sp>
      <p:sp>
        <p:nvSpPr>
          <p:cNvPr id="17" name="Shape 15"/>
          <p:cNvSpPr/>
          <p:nvPr/>
        </p:nvSpPr>
        <p:spPr>
          <a:xfrm>
            <a:off x="13934241" y="3436620"/>
            <a:ext cx="2857500" cy="960120"/>
          </a:xfrm>
          <a:prstGeom prst="rect">
            <a:avLst/>
          </a:prstGeom>
          <a:ln w="15240">
            <a:solidFill>
              <a:srgbClr val="1A2A5E"/>
            </a:solidFill>
            <a:prstDash val="solid"/>
          </a:ln>
        </p:spPr>
        <p:txBody>
          <a:bodyPr/>
          <a:lstStyle/>
          <a:p>
            <a:endParaRPr lang="en-US"/>
          </a:p>
        </p:txBody>
      </p:sp>
      <p:sp>
        <p:nvSpPr>
          <p:cNvPr id="18" name="Text 16"/>
          <p:cNvSpPr/>
          <p:nvPr/>
        </p:nvSpPr>
        <p:spPr>
          <a:xfrm>
            <a:off x="14273331"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5–B </a:t>
            </a:r>
            <a:r>
              <a:rPr lang="en-US" sz="2250" b="1" dirty="0">
                <a:solidFill>
                  <a:srgbClr val="1A2A5E"/>
                </a:solidFill>
                <a:latin typeface="Helvetica" pitchFamily="34" charset="0"/>
                <a:ea typeface="Helvetica" pitchFamily="34" charset="-122"/>
                <a:cs typeface="Helvetica" pitchFamily="34" charset="-120"/>
              </a:rPr>
              <a:t>dispose</a:t>
            </a:r>
            <a:endParaRPr lang="en-US" sz="12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032510"/>
            <a:ext cx="16192500" cy="22860"/>
          </a:xfrm>
          <a:prstGeom prst="rect">
            <a:avLst/>
          </a:prstGeom>
          <a:solidFill>
            <a:srgbClr val="1A2A5E"/>
          </a:solidFill>
          <a:ln/>
        </p:spPr>
        <p:txBody>
          <a:bodyPr/>
          <a:lstStyle/>
          <a:p>
            <a:endParaRPr lang="en-US"/>
          </a:p>
        </p:txBody>
      </p:sp>
      <p:sp>
        <p:nvSpPr>
          <p:cNvPr id="3" name="Text 1"/>
          <p:cNvSpPr/>
          <p:nvPr/>
        </p:nvSpPr>
        <p:spPr>
          <a:xfrm>
            <a:off x="1047750" y="57150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62865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264920"/>
            <a:ext cx="17811750" cy="236220"/>
          </a:xfrm>
          <a:prstGeom prst="rect">
            <a:avLst/>
          </a:prstGeom>
          <a:noFill/>
          <a:ln/>
        </p:spPr>
        <p:txBody>
          <a:bodyPr wrap="square" lIns="25400" tIns="25400" rIns="25400" bIns="25400" rtlCol="0" anchor="t">
            <a:normAutofit lnSpcReduction="10000"/>
          </a:bodyPr>
          <a:lstStyle/>
          <a:p>
            <a:pPr marL="0" indent="0" algn="l">
              <a:buNone/>
            </a:pPr>
            <a:r>
              <a:rPr lang="en-US" sz="1350" b="1" kern="0" spc="300" dirty="0">
                <a:solidFill>
                  <a:srgbClr val="BF842C"/>
                </a:solidFill>
                <a:latin typeface="Helvetica" pitchFamily="34" charset="0"/>
                <a:ea typeface="Helvetica" pitchFamily="34" charset="-122"/>
                <a:cs typeface="Helvetica" pitchFamily="34" charset="-120"/>
              </a:rPr>
              <a:t>THE ARTICLE</a:t>
            </a:r>
            <a:endParaRPr lang="en-US" sz="1350" dirty="0"/>
          </a:p>
        </p:txBody>
      </p:sp>
      <p:sp>
        <p:nvSpPr>
          <p:cNvPr id="6" name="Text 4"/>
          <p:cNvSpPr/>
          <p:nvPr/>
        </p:nvSpPr>
        <p:spPr>
          <a:xfrm>
            <a:off x="1047750" y="152019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Fast Fashion</a:t>
            </a:r>
            <a:endParaRPr lang="en-US" sz="3750" dirty="0"/>
          </a:p>
        </p:txBody>
      </p:sp>
      <p:sp>
        <p:nvSpPr>
          <p:cNvPr id="7" name="Text 5"/>
          <p:cNvSpPr/>
          <p:nvPr/>
        </p:nvSpPr>
        <p:spPr>
          <a:xfrm>
            <a:off x="1047750" y="2236470"/>
            <a:ext cx="17811750" cy="33528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A2A5E"/>
                </a:solidFill>
                <a:latin typeface="Helvetica" pitchFamily="34" charset="0"/>
                <a:ea typeface="Helvetica" pitchFamily="34" charset="-122"/>
                <a:cs typeface="Helvetica" pitchFamily="34" charset="-120"/>
              </a:rPr>
              <a:t>How can clothes be so cheap?</a:t>
            </a:r>
            <a:endParaRPr lang="en-US" sz="2025" dirty="0"/>
          </a:p>
        </p:txBody>
      </p:sp>
      <p:sp>
        <p:nvSpPr>
          <p:cNvPr id="8" name="Shape 6"/>
          <p:cNvSpPr/>
          <p:nvPr/>
        </p:nvSpPr>
        <p:spPr>
          <a:xfrm>
            <a:off x="1047750" y="2667000"/>
            <a:ext cx="609600" cy="38100"/>
          </a:xfrm>
          <a:prstGeom prst="rect">
            <a:avLst/>
          </a:prstGeom>
          <a:solidFill>
            <a:srgbClr val="D9B877"/>
          </a:solidFill>
          <a:ln/>
        </p:spPr>
        <p:txBody>
          <a:bodyPr/>
          <a:lstStyle/>
          <a:p>
            <a:endParaRPr lang="en-US"/>
          </a:p>
        </p:txBody>
      </p:sp>
      <p:sp>
        <p:nvSpPr>
          <p:cNvPr id="9" name="Text 7"/>
          <p:cNvSpPr/>
          <p:nvPr/>
        </p:nvSpPr>
        <p:spPr>
          <a:xfrm>
            <a:off x="1047750" y="2819400"/>
            <a:ext cx="17811750" cy="281940"/>
          </a:xfrm>
          <a:prstGeom prst="rect">
            <a:avLst/>
          </a:prstGeom>
          <a:noFill/>
          <a:ln/>
        </p:spPr>
        <p:txBody>
          <a:bodyPr wrap="square" lIns="25400" tIns="25400" rIns="25400" bIns="25400" rtlCol="0" anchor="t">
            <a:normAutofit lnSpcReduction="10000"/>
          </a:bodyPr>
          <a:lstStyle/>
          <a:p>
            <a:pPr marL="0" indent="0" algn="l">
              <a:buNone/>
            </a:pPr>
            <a:r>
              <a:rPr lang="en-US" sz="1650" i="1" dirty="0">
                <a:solidFill>
                  <a:srgbClr val="555555"/>
                </a:solidFill>
                <a:latin typeface="Helvetica" pitchFamily="34" charset="0"/>
                <a:ea typeface="Helvetica" pitchFamily="34" charset="-122"/>
                <a:cs typeface="Helvetica" pitchFamily="34" charset="-120"/>
              </a:rPr>
              <a:t>A five-dollar T-shirt looks like a bargain — but someone, or something, pays the difference.</a:t>
            </a:r>
            <a:endParaRPr lang="en-US" sz="1650" dirty="0"/>
          </a:p>
        </p:txBody>
      </p:sp>
      <p:sp>
        <p:nvSpPr>
          <p:cNvPr id="10" name="Text 8"/>
          <p:cNvSpPr/>
          <p:nvPr/>
        </p:nvSpPr>
        <p:spPr>
          <a:xfrm>
            <a:off x="1047750" y="3272790"/>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A brand-new T-shirt for the price of a coffee sounds like a bargain. In fast-fashion stores, shelves are refilled with cheap new </a:t>
            </a:r>
            <a:r>
              <a:rPr lang="en-US" sz="1650" b="1" dirty="0">
                <a:solidFill>
                  <a:srgbClr val="1A2A5E"/>
                </a:solidFill>
                <a:latin typeface="Helvetica" pitchFamily="34" charset="0"/>
                <a:ea typeface="Helvetica" pitchFamily="34" charset="-122"/>
                <a:cs typeface="Helvetica" pitchFamily="34" charset="-120"/>
              </a:rPr>
              <a:t>garments </a:t>
            </a:r>
            <a:r>
              <a:rPr lang="en-US" sz="1650" dirty="0">
                <a:solidFill>
                  <a:srgbClr val="222222"/>
                </a:solidFill>
                <a:latin typeface="Helvetica" pitchFamily="34" charset="0"/>
                <a:ea typeface="Helvetica" pitchFamily="34" charset="-122"/>
                <a:cs typeface="Helvetica" pitchFamily="34" charset="-120"/>
              </a:rPr>
              <a:t>almost every week, and shoppers are encouraged to buy far more than they need. But behind that five-dollar price tag lies a hidden cost that never appears on the receipt.</a:t>
            </a:r>
            <a:endParaRPr lang="en-US" sz="1650" dirty="0"/>
          </a:p>
        </p:txBody>
      </p:sp>
      <p:sp>
        <p:nvSpPr>
          <p:cNvPr id="11" name="Text 9"/>
          <p:cNvSpPr/>
          <p:nvPr/>
        </p:nvSpPr>
        <p:spPr>
          <a:xfrm>
            <a:off x="1047750" y="5120640"/>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Fast fashion means clothing designed, made, and sold at astonishing speed. To keep prices low, factories use cheap </a:t>
            </a:r>
            <a:r>
              <a:rPr lang="en-US" sz="1650" b="1" dirty="0">
                <a:solidFill>
                  <a:srgbClr val="1A2A5E"/>
                </a:solidFill>
                <a:latin typeface="Helvetica" pitchFamily="34" charset="0"/>
                <a:ea typeface="Helvetica" pitchFamily="34" charset="-122"/>
                <a:cs typeface="Helvetica" pitchFamily="34" charset="-120"/>
              </a:rPr>
              <a:t>textiles </a:t>
            </a:r>
            <a:r>
              <a:rPr lang="en-US" sz="1650" dirty="0">
                <a:solidFill>
                  <a:srgbClr val="222222"/>
                </a:solidFill>
                <a:latin typeface="Helvetica" pitchFamily="34" charset="0"/>
                <a:ea typeface="Helvetica" pitchFamily="34" charset="-122"/>
                <a:cs typeface="Helvetica" pitchFamily="34" charset="-120"/>
              </a:rPr>
              <a:t>and rushed labour, often where wages are small. The clothes are rarely </a:t>
            </a:r>
            <a:r>
              <a:rPr lang="en-US" sz="1650" b="1" dirty="0">
                <a:solidFill>
                  <a:srgbClr val="1A2A5E"/>
                </a:solidFill>
                <a:latin typeface="Helvetica" pitchFamily="34" charset="0"/>
                <a:ea typeface="Helvetica" pitchFamily="34" charset="-122"/>
                <a:cs typeface="Helvetica" pitchFamily="34" charset="-120"/>
              </a:rPr>
              <a:t>durable </a:t>
            </a:r>
            <a:r>
              <a:rPr lang="en-US" sz="1650" dirty="0">
                <a:solidFill>
                  <a:srgbClr val="222222"/>
                </a:solidFill>
                <a:latin typeface="Helvetica" pitchFamily="34" charset="0"/>
                <a:ea typeface="Helvetica" pitchFamily="34" charset="-122"/>
                <a:cs typeface="Helvetica" pitchFamily="34" charset="-120"/>
              </a:rPr>
              <a:t>; a shirt worn a few times may lose its shape and be thrown out within a single season.</a:t>
            </a:r>
            <a:endParaRPr lang="en-US" sz="1650" dirty="0"/>
          </a:p>
        </p:txBody>
      </p:sp>
      <p:sp>
        <p:nvSpPr>
          <p:cNvPr id="12" name="Text 10"/>
          <p:cNvSpPr/>
          <p:nvPr/>
        </p:nvSpPr>
        <p:spPr>
          <a:xfrm>
            <a:off x="9401175" y="3272790"/>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The numbers are staggering. Making a single cotton T-shirt can use around 2,700 litres of water — enough for one person to drink for years. Around the world, a rubbish truck full of clothing is burned or buried every second. This constant </a:t>
            </a:r>
            <a:r>
              <a:rPr lang="en-US" sz="1650" b="1" dirty="0">
                <a:solidFill>
                  <a:srgbClr val="1A2A5E"/>
                </a:solidFill>
                <a:latin typeface="Helvetica" pitchFamily="34" charset="0"/>
                <a:ea typeface="Helvetica" pitchFamily="34" charset="-122"/>
                <a:cs typeface="Helvetica" pitchFamily="34" charset="-120"/>
              </a:rPr>
              <a:t>consumption </a:t>
            </a:r>
            <a:r>
              <a:rPr lang="en-US" sz="1650" dirty="0">
                <a:solidFill>
                  <a:srgbClr val="222222"/>
                </a:solidFill>
                <a:latin typeface="Helvetica" pitchFamily="34" charset="0"/>
                <a:ea typeface="Helvetica" pitchFamily="34" charset="-122"/>
                <a:cs typeface="Helvetica" pitchFamily="34" charset="-120"/>
              </a:rPr>
              <a:t>has made fashion one of the most polluting industries on Earth.</a:t>
            </a:r>
            <a:endParaRPr lang="en-US" sz="1650" dirty="0"/>
          </a:p>
        </p:txBody>
      </p:sp>
      <p:sp>
        <p:nvSpPr>
          <p:cNvPr id="13" name="Text 11"/>
          <p:cNvSpPr/>
          <p:nvPr/>
        </p:nvSpPr>
        <p:spPr>
          <a:xfrm>
            <a:off x="9437478" y="5143500"/>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Change, though, is within reach. A growing number of shoppers now </a:t>
            </a:r>
            <a:r>
              <a:rPr lang="en-US" sz="1650" b="1" dirty="0">
                <a:solidFill>
                  <a:srgbClr val="1A2A5E"/>
                </a:solidFill>
                <a:latin typeface="Helvetica" pitchFamily="34" charset="0"/>
                <a:ea typeface="Helvetica" pitchFamily="34" charset="-122"/>
                <a:cs typeface="Helvetica" pitchFamily="34" charset="-120"/>
              </a:rPr>
              <a:t>dispose </a:t>
            </a:r>
            <a:r>
              <a:rPr lang="en-US" sz="1650" dirty="0">
                <a:solidFill>
                  <a:srgbClr val="222222"/>
                </a:solidFill>
                <a:latin typeface="Helvetica" pitchFamily="34" charset="0"/>
                <a:ea typeface="Helvetica" pitchFamily="34" charset="-122"/>
                <a:cs typeface="Helvetica" pitchFamily="34" charset="-120"/>
              </a:rPr>
              <a:t>of far less by buying second-hand, repairing what they own, or simply choosing fewer, better-made pieces. Owning ten quality items you love may bring more satisfaction than a hundred that fall apart.</a:t>
            </a:r>
            <a:endParaRPr lang="en-US" sz="1650" dirty="0"/>
          </a:p>
        </p:txBody>
      </p:sp>
      <p:sp>
        <p:nvSpPr>
          <p:cNvPr id="14" name="Shape 12"/>
          <p:cNvSpPr/>
          <p:nvPr/>
        </p:nvSpPr>
        <p:spPr>
          <a:xfrm>
            <a:off x="1093470" y="7679055"/>
            <a:ext cx="45720" cy="421005"/>
          </a:xfrm>
          <a:prstGeom prst="rect">
            <a:avLst/>
          </a:prstGeom>
          <a:solidFill>
            <a:srgbClr val="D9B877"/>
          </a:solidFill>
          <a:ln/>
        </p:spPr>
        <p:txBody>
          <a:bodyPr/>
          <a:lstStyle/>
          <a:p>
            <a:endParaRPr lang="en-US"/>
          </a:p>
        </p:txBody>
      </p:sp>
      <p:sp>
        <p:nvSpPr>
          <p:cNvPr id="15" name="Text 13"/>
          <p:cNvSpPr/>
          <p:nvPr/>
        </p:nvSpPr>
        <p:spPr>
          <a:xfrm>
            <a:off x="1405890" y="7679055"/>
            <a:ext cx="14356080" cy="459105"/>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550" b="1" i="1" dirty="0">
                <a:solidFill>
                  <a:srgbClr val="1A2A5E"/>
                </a:solidFill>
                <a:latin typeface="Playfair Display" pitchFamily="34" charset="0"/>
                <a:ea typeface="Playfair Display" pitchFamily="34" charset="-122"/>
                <a:cs typeface="Playfair Display" pitchFamily="34" charset="-120"/>
              </a:rPr>
              <a:t>If a T-shirt costs only five dollars, who — or what — is paying the difference?</a:t>
            </a:r>
            <a:endParaRPr lang="en-US" sz="2550" dirty="0"/>
          </a:p>
        </p:txBody>
      </p:sp>
      <p:sp>
        <p:nvSpPr>
          <p:cNvPr id="16" name="Text 14"/>
          <p:cNvSpPr/>
          <p:nvPr/>
        </p:nvSpPr>
        <p:spPr>
          <a:xfrm>
            <a:off x="1047750" y="952500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pic>
        <p:nvPicPr>
          <p:cNvPr id="17" name="issue004-audio">
            <a:hlinkClick r:id="" action="ppaction://media"/>
            <a:extLst>
              <a:ext uri="{FF2B5EF4-FFF2-40B4-BE49-F238E27FC236}">
                <a16:creationId xmlns:a16="http://schemas.microsoft.com/office/drawing/2014/main" id="{295855DA-A2C0-2ABD-070A-BE42CD6A18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25582" y="1369712"/>
            <a:ext cx="487362"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Text 4"/>
          <p:cNvSpPr/>
          <p:nvPr/>
        </p:nvSpPr>
        <p:spPr>
          <a:xfrm>
            <a:off x="1047750" y="1866900"/>
            <a:ext cx="17811750" cy="723900"/>
          </a:xfrm>
          <a:prstGeom prst="rect">
            <a:avLst/>
          </a:prstGeom>
          <a:noFill/>
          <a:ln/>
        </p:spPr>
        <p:txBody>
          <a:bodyPr wrap="square" lIns="25400" tIns="25400" rIns="25400" bIns="25400" rtlCol="0" anchor="t">
            <a:normAutofit/>
          </a:bodyPr>
          <a:lstStyle/>
          <a:p>
            <a:pPr marL="0" indent="0" algn="l">
              <a:buNone/>
            </a:pPr>
            <a:r>
              <a:rPr lang="en-US" sz="4050" b="1" dirty="0">
                <a:solidFill>
                  <a:srgbClr val="1A2A5E"/>
                </a:solidFill>
                <a:latin typeface="Playfair Display" pitchFamily="34" charset="0"/>
                <a:ea typeface="Playfair Display" pitchFamily="34" charset="-122"/>
                <a:cs typeface="Playfair Display" pitchFamily="34" charset="-120"/>
              </a:rPr>
              <a:t>True or False?</a:t>
            </a:r>
            <a:endParaRPr lang="en-US" sz="4050" dirty="0"/>
          </a:p>
        </p:txBody>
      </p:sp>
      <p:sp>
        <p:nvSpPr>
          <p:cNvPr id="7" name="Shape 5"/>
          <p:cNvSpPr/>
          <p:nvPr/>
        </p:nvSpPr>
        <p:spPr>
          <a:xfrm>
            <a:off x="1047750" y="3615690"/>
            <a:ext cx="14763750" cy="9525"/>
          </a:xfrm>
          <a:prstGeom prst="rect">
            <a:avLst/>
          </a:prstGeom>
          <a:solidFill>
            <a:srgbClr val="E3E1DB"/>
          </a:solidFill>
          <a:ln/>
        </p:spPr>
        <p:txBody>
          <a:bodyPr/>
          <a:lstStyle/>
          <a:p>
            <a:endParaRPr lang="en-US"/>
          </a:p>
        </p:txBody>
      </p:sp>
      <p:sp>
        <p:nvSpPr>
          <p:cNvPr id="8" name="Text 6"/>
          <p:cNvSpPr/>
          <p:nvPr/>
        </p:nvSpPr>
        <p:spPr>
          <a:xfrm>
            <a:off x="1047750" y="299085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1</a:t>
            </a:r>
            <a:endParaRPr lang="en-US" sz="2550" dirty="0"/>
          </a:p>
        </p:txBody>
      </p:sp>
      <p:sp>
        <p:nvSpPr>
          <p:cNvPr id="9" name="Text 7"/>
          <p:cNvSpPr/>
          <p:nvPr/>
        </p:nvSpPr>
        <p:spPr>
          <a:xfrm>
            <a:off x="1676400" y="304800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Fast-fashion clothes are usually made to last for many years.</a:t>
            </a:r>
            <a:endParaRPr lang="en-US" sz="2175" dirty="0"/>
          </a:p>
        </p:txBody>
      </p:sp>
      <p:sp>
        <p:nvSpPr>
          <p:cNvPr id="10" name="Text 8"/>
          <p:cNvSpPr/>
          <p:nvPr/>
        </p:nvSpPr>
        <p:spPr>
          <a:xfrm>
            <a:off x="14997469" y="303276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1" name="Shape 9"/>
          <p:cNvSpPr/>
          <p:nvPr/>
        </p:nvSpPr>
        <p:spPr>
          <a:xfrm>
            <a:off x="1047750" y="4457700"/>
            <a:ext cx="14763750" cy="9525"/>
          </a:xfrm>
          <a:prstGeom prst="rect">
            <a:avLst/>
          </a:prstGeom>
          <a:solidFill>
            <a:srgbClr val="E3E1DB"/>
          </a:solidFill>
          <a:ln/>
        </p:spPr>
        <p:txBody>
          <a:bodyPr/>
          <a:lstStyle/>
          <a:p>
            <a:endParaRPr lang="en-US"/>
          </a:p>
        </p:txBody>
      </p:sp>
      <p:sp>
        <p:nvSpPr>
          <p:cNvPr id="12" name="Text 10"/>
          <p:cNvSpPr/>
          <p:nvPr/>
        </p:nvSpPr>
        <p:spPr>
          <a:xfrm>
            <a:off x="1047750" y="383286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2</a:t>
            </a:r>
            <a:endParaRPr lang="en-US" sz="2550" dirty="0"/>
          </a:p>
        </p:txBody>
      </p:sp>
      <p:sp>
        <p:nvSpPr>
          <p:cNvPr id="13" name="Text 11"/>
          <p:cNvSpPr/>
          <p:nvPr/>
        </p:nvSpPr>
        <p:spPr>
          <a:xfrm>
            <a:off x="1676400" y="389001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Making one cotton T-shirt can use around 2,700 litres of water.</a:t>
            </a:r>
            <a:endParaRPr lang="en-US" sz="2175" dirty="0"/>
          </a:p>
        </p:txBody>
      </p:sp>
      <p:sp>
        <p:nvSpPr>
          <p:cNvPr id="14" name="Text 12"/>
          <p:cNvSpPr/>
          <p:nvPr/>
        </p:nvSpPr>
        <p:spPr>
          <a:xfrm>
            <a:off x="14997469" y="387477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5" name="Shape 13"/>
          <p:cNvSpPr/>
          <p:nvPr/>
        </p:nvSpPr>
        <p:spPr>
          <a:xfrm>
            <a:off x="1047750" y="5299710"/>
            <a:ext cx="14763750" cy="9525"/>
          </a:xfrm>
          <a:prstGeom prst="rect">
            <a:avLst/>
          </a:prstGeom>
          <a:solidFill>
            <a:srgbClr val="E3E1DB"/>
          </a:solidFill>
          <a:ln/>
        </p:spPr>
        <p:txBody>
          <a:bodyPr/>
          <a:lstStyle/>
          <a:p>
            <a:endParaRPr lang="en-US"/>
          </a:p>
        </p:txBody>
      </p:sp>
      <p:sp>
        <p:nvSpPr>
          <p:cNvPr id="16" name="Text 14"/>
          <p:cNvSpPr/>
          <p:nvPr/>
        </p:nvSpPr>
        <p:spPr>
          <a:xfrm>
            <a:off x="1047750" y="467487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3</a:t>
            </a:r>
            <a:endParaRPr lang="en-US" sz="2550" dirty="0"/>
          </a:p>
        </p:txBody>
      </p:sp>
      <p:sp>
        <p:nvSpPr>
          <p:cNvPr id="17" name="Text 15"/>
          <p:cNvSpPr/>
          <p:nvPr/>
        </p:nvSpPr>
        <p:spPr>
          <a:xfrm>
            <a:off x="1676400" y="473202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Fast fashion is one of the world’s cleanest industries.</a:t>
            </a:r>
            <a:endParaRPr lang="en-US" sz="2175" dirty="0"/>
          </a:p>
        </p:txBody>
      </p:sp>
      <p:sp>
        <p:nvSpPr>
          <p:cNvPr id="18" name="Text 16"/>
          <p:cNvSpPr/>
          <p:nvPr/>
        </p:nvSpPr>
        <p:spPr>
          <a:xfrm>
            <a:off x="14997469" y="471678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9" name="Shape 17"/>
          <p:cNvSpPr/>
          <p:nvPr/>
        </p:nvSpPr>
        <p:spPr>
          <a:xfrm>
            <a:off x="1047750" y="6141720"/>
            <a:ext cx="14763750" cy="9525"/>
          </a:xfrm>
          <a:prstGeom prst="rect">
            <a:avLst/>
          </a:prstGeom>
          <a:solidFill>
            <a:srgbClr val="E3E1DB"/>
          </a:solidFill>
          <a:ln/>
        </p:spPr>
        <p:txBody>
          <a:bodyPr/>
          <a:lstStyle/>
          <a:p>
            <a:endParaRPr lang="en-US"/>
          </a:p>
        </p:txBody>
      </p:sp>
      <p:sp>
        <p:nvSpPr>
          <p:cNvPr id="20" name="Text 18"/>
          <p:cNvSpPr/>
          <p:nvPr/>
        </p:nvSpPr>
        <p:spPr>
          <a:xfrm>
            <a:off x="1047750" y="551688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4</a:t>
            </a:r>
            <a:endParaRPr lang="en-US" sz="2550" dirty="0"/>
          </a:p>
        </p:txBody>
      </p:sp>
      <p:sp>
        <p:nvSpPr>
          <p:cNvPr id="21" name="Text 19"/>
          <p:cNvSpPr/>
          <p:nvPr/>
        </p:nvSpPr>
        <p:spPr>
          <a:xfrm>
            <a:off x="1676400" y="557403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A truckload of clothing is thrown away or burned every second.</a:t>
            </a:r>
            <a:endParaRPr lang="en-US" sz="2175" dirty="0"/>
          </a:p>
        </p:txBody>
      </p:sp>
      <p:sp>
        <p:nvSpPr>
          <p:cNvPr id="22" name="Text 20"/>
          <p:cNvSpPr/>
          <p:nvPr/>
        </p:nvSpPr>
        <p:spPr>
          <a:xfrm>
            <a:off x="14997469" y="555879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3" name="Text 21"/>
          <p:cNvSpPr/>
          <p:nvPr/>
        </p:nvSpPr>
        <p:spPr>
          <a:xfrm>
            <a:off x="1047750" y="635889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5</a:t>
            </a:r>
            <a:endParaRPr lang="en-US" sz="2550" dirty="0"/>
          </a:p>
        </p:txBody>
      </p:sp>
      <p:sp>
        <p:nvSpPr>
          <p:cNvPr id="24" name="Text 22"/>
          <p:cNvSpPr/>
          <p:nvPr/>
        </p:nvSpPr>
        <p:spPr>
          <a:xfrm>
            <a:off x="1676400" y="641604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Buying second-hand is one way to waste less.</a:t>
            </a:r>
            <a:endParaRPr lang="en-US" sz="2175" dirty="0"/>
          </a:p>
        </p:txBody>
      </p:sp>
      <p:sp>
        <p:nvSpPr>
          <p:cNvPr id="25" name="Text 23"/>
          <p:cNvSpPr/>
          <p:nvPr/>
        </p:nvSpPr>
        <p:spPr>
          <a:xfrm>
            <a:off x="14997469" y="640080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6" name="Text 24"/>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5506" y="723900"/>
            <a:ext cx="2986219"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004 · FAST FASHION</a:t>
            </a:r>
            <a:endParaRPr lang="en-US" sz="1200" dirty="0"/>
          </a:p>
        </p:txBody>
      </p:sp>
      <p:sp>
        <p:nvSpPr>
          <p:cNvPr id="5" name="Text 3"/>
          <p:cNvSpPr/>
          <p:nvPr/>
        </p:nvSpPr>
        <p:spPr>
          <a:xfrm>
            <a:off x="1047750" y="1684020"/>
            <a:ext cx="2419386"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Shape 4"/>
          <p:cNvSpPr/>
          <p:nvPr/>
        </p:nvSpPr>
        <p:spPr>
          <a:xfrm>
            <a:off x="3456742" y="1588770"/>
            <a:ext cx="1601272" cy="388620"/>
          </a:xfrm>
          <a:prstGeom prst="rect">
            <a:avLst/>
          </a:prstGeom>
          <a:solidFill>
            <a:srgbClr val="1A2A5E"/>
          </a:solidFill>
          <a:ln/>
        </p:spPr>
        <p:txBody>
          <a:bodyPr/>
          <a:lstStyle/>
          <a:p>
            <a:endParaRPr lang="en-US"/>
          </a:p>
        </p:txBody>
      </p:sp>
      <p:sp>
        <p:nvSpPr>
          <p:cNvPr id="7" name="Text 5"/>
          <p:cNvSpPr/>
          <p:nvPr/>
        </p:nvSpPr>
        <p:spPr>
          <a:xfrm>
            <a:off x="3628192" y="164592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1074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1A2A5E"/>
                </a:solidFill>
                <a:latin typeface="Playfair Display" pitchFamily="34" charset="0"/>
                <a:ea typeface="Playfair Display" pitchFamily="34" charset="-122"/>
                <a:cs typeface="Playfair Display" pitchFamily="34" charset="-120"/>
              </a:rPr>
              <a:t>True or False?</a:t>
            </a:r>
            <a:endParaRPr lang="en-US" sz="3900" dirty="0"/>
          </a:p>
        </p:txBody>
      </p:sp>
      <p:sp>
        <p:nvSpPr>
          <p:cNvPr id="9" name="Text 7"/>
          <p:cNvSpPr/>
          <p:nvPr/>
        </p:nvSpPr>
        <p:spPr>
          <a:xfrm>
            <a:off x="1047750" y="314706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1</a:t>
            </a:r>
            <a:endParaRPr lang="en-US" sz="2250" dirty="0"/>
          </a:p>
        </p:txBody>
      </p:sp>
      <p:sp>
        <p:nvSpPr>
          <p:cNvPr id="10" name="Text 8"/>
          <p:cNvSpPr/>
          <p:nvPr/>
        </p:nvSpPr>
        <p:spPr>
          <a:xfrm>
            <a:off x="1676400" y="31623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11" name="Text 9"/>
          <p:cNvSpPr/>
          <p:nvPr/>
        </p:nvSpPr>
        <p:spPr>
          <a:xfrm>
            <a:off x="2952750" y="319659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Fast-fashion clothes are usually made to last for many years. </a:t>
            </a:r>
            <a:r>
              <a:rPr lang="en-US" sz="1950" i="1" dirty="0">
                <a:solidFill>
                  <a:srgbClr val="888888"/>
                </a:solidFill>
                <a:latin typeface="Helvetica" pitchFamily="34" charset="0"/>
                <a:ea typeface="Helvetica" pitchFamily="34" charset="-122"/>
                <a:cs typeface="Helvetica" pitchFamily="34" charset="-120"/>
              </a:rPr>
              <a:t>— rarely durable.</a:t>
            </a:r>
            <a:endParaRPr lang="en-US" sz="1950" dirty="0"/>
          </a:p>
        </p:txBody>
      </p:sp>
      <p:sp>
        <p:nvSpPr>
          <p:cNvPr id="12" name="Text 10"/>
          <p:cNvSpPr/>
          <p:nvPr/>
        </p:nvSpPr>
        <p:spPr>
          <a:xfrm>
            <a:off x="1047750" y="369951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2</a:t>
            </a:r>
            <a:endParaRPr lang="en-US" sz="2250" dirty="0"/>
          </a:p>
        </p:txBody>
      </p:sp>
      <p:sp>
        <p:nvSpPr>
          <p:cNvPr id="13" name="Text 11"/>
          <p:cNvSpPr/>
          <p:nvPr/>
        </p:nvSpPr>
        <p:spPr>
          <a:xfrm>
            <a:off x="1676400" y="371475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4" name="Text 12"/>
          <p:cNvSpPr/>
          <p:nvPr/>
        </p:nvSpPr>
        <p:spPr>
          <a:xfrm>
            <a:off x="2952750" y="374904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Making one cotton T-shirt can use around 2,700 litres of water.</a:t>
            </a:r>
            <a:endParaRPr lang="en-US" sz="1950" dirty="0"/>
          </a:p>
        </p:txBody>
      </p:sp>
      <p:sp>
        <p:nvSpPr>
          <p:cNvPr id="15" name="Text 13"/>
          <p:cNvSpPr/>
          <p:nvPr/>
        </p:nvSpPr>
        <p:spPr>
          <a:xfrm>
            <a:off x="1047750" y="425196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3</a:t>
            </a:r>
            <a:endParaRPr lang="en-US" sz="2250" dirty="0"/>
          </a:p>
        </p:txBody>
      </p:sp>
      <p:sp>
        <p:nvSpPr>
          <p:cNvPr id="16" name="Text 14"/>
          <p:cNvSpPr/>
          <p:nvPr/>
        </p:nvSpPr>
        <p:spPr>
          <a:xfrm>
            <a:off x="1676400" y="42672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17" name="Text 15"/>
          <p:cNvSpPr/>
          <p:nvPr/>
        </p:nvSpPr>
        <p:spPr>
          <a:xfrm>
            <a:off x="2952750" y="430149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Fast fashion is one of the world’s cleanest industries. </a:t>
            </a:r>
            <a:r>
              <a:rPr lang="en-US" sz="1950" i="1" dirty="0">
                <a:solidFill>
                  <a:srgbClr val="888888"/>
                </a:solidFill>
                <a:latin typeface="Helvetica" pitchFamily="34" charset="0"/>
                <a:ea typeface="Helvetica" pitchFamily="34" charset="-122"/>
                <a:cs typeface="Helvetica" pitchFamily="34" charset="-120"/>
              </a:rPr>
              <a:t>— one of the most polluting.</a:t>
            </a:r>
            <a:endParaRPr lang="en-US" sz="1950" dirty="0"/>
          </a:p>
        </p:txBody>
      </p:sp>
      <p:sp>
        <p:nvSpPr>
          <p:cNvPr id="18" name="Text 16"/>
          <p:cNvSpPr/>
          <p:nvPr/>
        </p:nvSpPr>
        <p:spPr>
          <a:xfrm>
            <a:off x="1047750" y="480441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4</a:t>
            </a:r>
            <a:endParaRPr lang="en-US" sz="2250" dirty="0"/>
          </a:p>
        </p:txBody>
      </p:sp>
      <p:sp>
        <p:nvSpPr>
          <p:cNvPr id="19" name="Text 17"/>
          <p:cNvSpPr/>
          <p:nvPr/>
        </p:nvSpPr>
        <p:spPr>
          <a:xfrm>
            <a:off x="1676400" y="481965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20" name="Text 18"/>
          <p:cNvSpPr/>
          <p:nvPr/>
        </p:nvSpPr>
        <p:spPr>
          <a:xfrm>
            <a:off x="2952750" y="485394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A truckload of clothing is thrown away or burned every second.</a:t>
            </a:r>
            <a:endParaRPr lang="en-US" sz="1950" dirty="0"/>
          </a:p>
        </p:txBody>
      </p:sp>
      <p:sp>
        <p:nvSpPr>
          <p:cNvPr id="21" name="Text 19"/>
          <p:cNvSpPr/>
          <p:nvPr/>
        </p:nvSpPr>
        <p:spPr>
          <a:xfrm>
            <a:off x="1047750" y="535686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5</a:t>
            </a:r>
            <a:endParaRPr lang="en-US" sz="2250" dirty="0"/>
          </a:p>
        </p:txBody>
      </p:sp>
      <p:sp>
        <p:nvSpPr>
          <p:cNvPr id="22" name="Text 20"/>
          <p:cNvSpPr/>
          <p:nvPr/>
        </p:nvSpPr>
        <p:spPr>
          <a:xfrm>
            <a:off x="1676400" y="53721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23" name="Text 21"/>
          <p:cNvSpPr/>
          <p:nvPr/>
        </p:nvSpPr>
        <p:spPr>
          <a:xfrm>
            <a:off x="2952750" y="540639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Buying second-hand is one way to waste less.</a:t>
            </a:r>
            <a:endParaRPr lang="en-US" sz="19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1867</Words>
  <Application>Microsoft Office PowerPoint</Application>
  <PresentationFormat>Custom</PresentationFormat>
  <Paragraphs>254</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Helvetica</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Wil Williams</cp:lastModifiedBy>
  <cp:revision>5</cp:revision>
  <dcterms:created xsi:type="dcterms:W3CDTF">2026-07-06T08:04:55Z</dcterms:created>
  <dcterms:modified xsi:type="dcterms:W3CDTF">2026-07-10T09:17:50Z</dcterms:modified>
</cp:coreProperties>
</file>