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3" r:id="rId8"/>
    <p:sldId id="264" r:id="rId9"/>
    <p:sldId id="265" r:id="rId10"/>
    <p:sldId id="269" r:id="rId11"/>
    <p:sldId id="266" r:id="rId12"/>
    <p:sldId id="267" r:id="rId13"/>
    <p:sldId id="268" r:id="rId14"/>
    <p:sldId id="270" r:id="rId15"/>
    <p:sldId id="271" r:id="rId16"/>
    <p:sldId id="272" r:id="rId17"/>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37" d="100"/>
          <a:sy n="37" d="100"/>
        </p:scale>
        <p:origin x="739"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4713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This is Issue 004 of Perspective, the advanced edition. Topic: Fast Fashion. Aim: read for implication, predict unintended consequences, and defend a plan under challenge.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60–75 minutes. Warm-up, five expressions, article + audio, an inference check, then critical thinking, discussion, a defended proposal and a written argument.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Books closed. Pairs discuss both questions for 4–5 minutes. Push on question 2: ask for a case where buying less could harm someone.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photo and the subtitle. Students predict who pays for cheap clothes. Return to their predictions after reading: the article adds a twist, since even well-meant fixes can hurt the people they aim to help.</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match each expression (1–5) to its meaning (A–E). All five appear in the article; ask students to use the context to confirm each match, not just memory. Answers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answers. Then ask for a fresh example of each from students’ own lives or the news: a plan that backfired, a purchase made to salve your conscience.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read the full article, or follow the audio. Set a purpose: which proposed fixes does the writer doubt, and why? Point out the turn in paragraph 4: even boycotts can backfire. End on the pull-quote question. Give 5–6 minutes.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Inference check. Several answers are implied rather than stated, so students must point to the words that justify their choice. Answers and evidence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with evidence. Pattern: T, F, F, T, T. On 3, the writer raises boycotts only to show how they could hurt garment workers. On 5, ‘few seem willing to be the first to stop’ implies doubt without stating it.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heart of the lesson. Pairs or small groups. Don’t accept ‘it depends’ without asking: on what? Encourage: ‘That rests on the assumption that…’, ‘I’d concede that…, but…’, ‘The flaw in that argument is…’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Unintended-consequences task. Pairs. Read each action and its aim aloud. Pairs predict one side effect for each, then rate it +, – or ?. Complete the YOUR VERDICT line and all three DISCUSS questions. About twelve minutes. Push any pair that rates an action purely positive to name who pays.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complete each sentence, changing the form where needed. Then have them say each line aloud and extend it with a reason. Answers next slide.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Check form: 3 changes to “salve her conscience”; 4 is capitalized; 5 needs the past tense “backfired.” Ask students to reuse two of the expressions in the discussion that follows.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get ~8 minutes to choose one change and prepare. Each presents for two minutes; a second group, speaking as campaigners, rebuts for one minute; the first group answers. Judge on how well the answer meets the objection, not on the plan itself.</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as in-class writing or homework. 200–250 words. The opposing view must be stated fairly before it is answered. A model answer is in the Teacher Guide (Page 3).</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 up. Thank the class. Preview that Issue 005 continues the advanced series. Reminder: the worksheet, audio and teacher guide all live at perspectiveenglish.com.</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51A2A"/>
        </a:solidFill>
        <a:effectLst/>
      </p:bgPr>
    </p:bg>
    <p:spTree>
      <p:nvGrpSpPr>
        <p:cNvPr id="1" name=""/>
        <p:cNvGrpSpPr/>
        <p:nvPr/>
      </p:nvGrpSpPr>
      <p:grpSpPr>
        <a:xfrm>
          <a:off x="0" y="0"/>
          <a:ext cx="0" cy="0"/>
          <a:chOff x="0" y="0"/>
          <a:chExt cx="0" cy="0"/>
        </a:xfrm>
      </p:grpSpPr>
      <p:sp>
        <p:nvSpPr>
          <p:cNvPr id="2" name="Text 0"/>
          <p:cNvSpPr/>
          <p:nvPr/>
        </p:nvSpPr>
        <p:spPr>
          <a:xfrm>
            <a:off x="1238250" y="1047750"/>
            <a:ext cx="5448300" cy="472440"/>
          </a:xfrm>
          <a:prstGeom prst="rect">
            <a:avLst/>
          </a:prstGeom>
          <a:noFill/>
          <a:ln/>
        </p:spPr>
        <p:txBody>
          <a:bodyPr wrap="none" lIns="25400" tIns="25400" rIns="25400" bIns="25400" rtlCol="0" anchor="t">
            <a:normAutofit lnSpcReduction="10000"/>
          </a:bodyPr>
          <a:lstStyle/>
          <a:p>
            <a:pPr marL="0" indent="0" algn="l">
              <a:buNone/>
            </a:pPr>
            <a:r>
              <a:rPr lang="en-US" sz="3000" b="1" kern="0" spc="75" dirty="0">
                <a:solidFill>
                  <a:srgbClr val="FFFFFF"/>
                </a:solidFill>
                <a:latin typeface="Georgia" pitchFamily="34" charset="0"/>
                <a:ea typeface="Georgia" pitchFamily="34" charset="-122"/>
                <a:cs typeface="Georgia" pitchFamily="34" charset="-120"/>
              </a:rPr>
              <a:t>PERSPECTIVE</a:t>
            </a:r>
            <a:endParaRPr lang="en-US" sz="3000" dirty="0"/>
          </a:p>
        </p:txBody>
      </p:sp>
      <p:sp>
        <p:nvSpPr>
          <p:cNvPr id="3" name="Text 1"/>
          <p:cNvSpPr/>
          <p:nvPr/>
        </p:nvSpPr>
        <p:spPr>
          <a:xfrm>
            <a:off x="15567446" y="1047750"/>
            <a:ext cx="1482304" cy="312420"/>
          </a:xfrm>
          <a:prstGeom prst="rect">
            <a:avLst/>
          </a:prstGeom>
          <a:noFill/>
          <a:ln/>
        </p:spPr>
        <p:txBody>
          <a:bodyPr wrap="square" lIns="25400" tIns="25400" rIns="25400" bIns="25400" rtlCol="0" anchor="t">
            <a:normAutofit/>
          </a:bodyPr>
          <a:lstStyle/>
          <a:p>
            <a:pPr marL="0" indent="0" algn="r">
              <a:buNone/>
            </a:pPr>
            <a:r>
              <a:rPr lang="en-US" sz="1500" b="1" kern="0" spc="225" dirty="0">
                <a:solidFill>
                  <a:srgbClr val="D9B877"/>
                </a:solidFill>
                <a:latin typeface="Helvetica" pitchFamily="34" charset="0"/>
                <a:ea typeface="Helvetica" pitchFamily="34" charset="-122"/>
                <a:cs typeface="Helvetica" pitchFamily="34" charset="-120"/>
              </a:rPr>
              <a:t>ISSUE 004</a:t>
            </a:r>
            <a:endParaRPr lang="en-US" sz="1500" dirty="0"/>
          </a:p>
        </p:txBody>
      </p:sp>
      <p:sp>
        <p:nvSpPr>
          <p:cNvPr id="4" name="Text 2"/>
          <p:cNvSpPr/>
          <p:nvPr/>
        </p:nvSpPr>
        <p:spPr>
          <a:xfrm>
            <a:off x="1238250" y="6719888"/>
            <a:ext cx="173926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450" dirty="0">
                <a:solidFill>
                  <a:srgbClr val="D9B877"/>
                </a:solidFill>
                <a:latin typeface="Helvetica" pitchFamily="34" charset="0"/>
                <a:ea typeface="Helvetica" pitchFamily="34" charset="-122"/>
                <a:cs typeface="Helvetica" pitchFamily="34" charset="-120"/>
              </a:rPr>
              <a:t>LESSONS WORTH TALKING ABOUT</a:t>
            </a:r>
            <a:endParaRPr lang="en-US" sz="1650" dirty="0"/>
          </a:p>
        </p:txBody>
      </p:sp>
      <p:sp>
        <p:nvSpPr>
          <p:cNvPr id="5" name="Text 3"/>
          <p:cNvSpPr/>
          <p:nvPr/>
        </p:nvSpPr>
        <p:spPr>
          <a:xfrm>
            <a:off x="1238250" y="7211378"/>
            <a:ext cx="17392650" cy="1395413"/>
          </a:xfrm>
          <a:prstGeom prst="rect">
            <a:avLst/>
          </a:prstGeom>
          <a:noFill/>
          <a:ln/>
        </p:spPr>
        <p:txBody>
          <a:bodyPr wrap="square" lIns="25400" tIns="25400" rIns="25400" bIns="25400" rtlCol="0" anchor="t">
            <a:normAutofit lnSpcReduction="10000"/>
          </a:bodyPr>
          <a:lstStyle/>
          <a:p>
            <a:pPr marL="0" indent="0" algn="l">
              <a:lnSpc>
                <a:spcPct val="83627"/>
              </a:lnSpc>
              <a:buNone/>
            </a:pPr>
            <a:r>
              <a:rPr lang="en-US" sz="11250" b="1" kern="0" spc="-150" dirty="0">
                <a:solidFill>
                  <a:srgbClr val="FFFFFF"/>
                </a:solidFill>
                <a:latin typeface="Georgia" pitchFamily="34" charset="0"/>
                <a:ea typeface="Georgia" pitchFamily="34" charset="-122"/>
                <a:cs typeface="Georgia" pitchFamily="34" charset="-120"/>
              </a:rPr>
              <a:t>Fast Fashion</a:t>
            </a:r>
            <a:endParaRPr lang="en-US" sz="11250" dirty="0"/>
          </a:p>
        </p:txBody>
      </p:sp>
      <p:sp>
        <p:nvSpPr>
          <p:cNvPr id="6" name="Text 4"/>
          <p:cNvSpPr/>
          <p:nvPr/>
        </p:nvSpPr>
        <p:spPr>
          <a:xfrm>
            <a:off x="1238250" y="8797290"/>
            <a:ext cx="17392650" cy="480060"/>
          </a:xfrm>
          <a:prstGeom prst="rect">
            <a:avLst/>
          </a:prstGeom>
          <a:noFill/>
          <a:ln/>
        </p:spPr>
        <p:txBody>
          <a:bodyPr wrap="square" lIns="25400" tIns="25400" rIns="25400" bIns="25400" rtlCol="0" anchor="t">
            <a:normAutofit lnSpcReduction="10000"/>
          </a:bodyPr>
          <a:lstStyle/>
          <a:p>
            <a:pPr marL="0" indent="0" algn="l">
              <a:buNone/>
            </a:pPr>
            <a:r>
              <a:rPr lang="en-US" sz="3000" dirty="0">
                <a:solidFill>
                  <a:srgbClr val="F1DFE3"/>
                </a:solidFill>
                <a:latin typeface="Helvetica" pitchFamily="34" charset="0"/>
                <a:ea typeface="Helvetica" pitchFamily="34" charset="-122"/>
                <a:cs typeface="Helvetica" pitchFamily="34" charset="-120"/>
              </a:rPr>
              <a:t>Who pays for a bargain?</a:t>
            </a:r>
            <a:endParaRPr lang="en-US" sz="3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525506" y="701040"/>
            <a:ext cx="2986219"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004 · FAST FASHION</a:t>
            </a:r>
            <a:endParaRPr lang="en-US" sz="1200" dirty="0"/>
          </a:p>
        </p:txBody>
      </p:sp>
      <p:sp>
        <p:nvSpPr>
          <p:cNvPr id="5" name="Text 3"/>
          <p:cNvSpPr/>
          <p:nvPr/>
        </p:nvSpPr>
        <p:spPr>
          <a:xfrm>
            <a:off x="1047750" y="15811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LESSON OVERVIEW</a:t>
            </a:r>
            <a:endParaRPr lang="en-US" sz="1500" dirty="0"/>
          </a:p>
        </p:txBody>
      </p:sp>
      <p:sp>
        <p:nvSpPr>
          <p:cNvPr id="6" name="Text 4"/>
          <p:cNvSpPr/>
          <p:nvPr/>
        </p:nvSpPr>
        <p:spPr>
          <a:xfrm>
            <a:off x="1047750" y="1916430"/>
            <a:ext cx="17811750" cy="685800"/>
          </a:xfrm>
          <a:prstGeom prst="rect">
            <a:avLst/>
          </a:prstGeom>
          <a:noFill/>
          <a:ln/>
        </p:spPr>
        <p:txBody>
          <a:bodyPr wrap="square" lIns="25400" tIns="25400" rIns="25400" bIns="25400" rtlCol="0" anchor="t">
            <a:normAutofit lnSpcReduction="10000"/>
          </a:bodyPr>
          <a:lstStyle/>
          <a:p>
            <a:pPr marL="0" indent="0" algn="l">
              <a:buNone/>
            </a:pPr>
            <a:r>
              <a:rPr lang="en-US" sz="4500" b="1" dirty="0">
                <a:solidFill>
                  <a:srgbClr val="451A2A"/>
                </a:solidFill>
                <a:latin typeface="Georgia" pitchFamily="34" charset="0"/>
                <a:ea typeface="Georgia" pitchFamily="34" charset="-122"/>
                <a:cs typeface="Georgia" pitchFamily="34" charset="-120"/>
              </a:rPr>
              <a:t>What we’ll do today</a:t>
            </a:r>
            <a:endParaRPr lang="en-US" sz="4500" dirty="0"/>
          </a:p>
        </p:txBody>
      </p:sp>
      <p:sp>
        <p:nvSpPr>
          <p:cNvPr id="7" name="Text 5"/>
          <p:cNvSpPr/>
          <p:nvPr/>
        </p:nvSpPr>
        <p:spPr>
          <a:xfrm>
            <a:off x="1047750" y="3097530"/>
            <a:ext cx="513517"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01</a:t>
            </a:r>
            <a:endParaRPr lang="en-US" sz="3300" dirty="0"/>
          </a:p>
        </p:txBody>
      </p:sp>
      <p:sp>
        <p:nvSpPr>
          <p:cNvPr id="8" name="Text 6"/>
          <p:cNvSpPr/>
          <p:nvPr/>
        </p:nvSpPr>
        <p:spPr>
          <a:xfrm>
            <a:off x="1713667" y="3097530"/>
            <a:ext cx="5202603"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Warm-up &amp; vocabulary</a:t>
            </a:r>
            <a:endParaRPr lang="en-US" sz="2250" dirty="0"/>
          </a:p>
        </p:txBody>
      </p:sp>
      <p:sp>
        <p:nvSpPr>
          <p:cNvPr id="9" name="Text 7"/>
          <p:cNvSpPr/>
          <p:nvPr/>
        </p:nvSpPr>
        <p:spPr>
          <a:xfrm>
            <a:off x="1713667" y="3463290"/>
            <a:ext cx="5202603"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Open the debate; learn five advanced expressions.</a:t>
            </a:r>
            <a:endParaRPr lang="en-US" sz="1650" dirty="0"/>
          </a:p>
        </p:txBody>
      </p:sp>
      <p:sp>
        <p:nvSpPr>
          <p:cNvPr id="10" name="Text 8"/>
          <p:cNvSpPr/>
          <p:nvPr/>
        </p:nvSpPr>
        <p:spPr>
          <a:xfrm>
            <a:off x="9477375" y="3097530"/>
            <a:ext cx="567571"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02</a:t>
            </a:r>
            <a:endParaRPr lang="en-US" sz="3300" dirty="0"/>
          </a:p>
        </p:txBody>
      </p:sp>
      <p:sp>
        <p:nvSpPr>
          <p:cNvPr id="11" name="Text 9"/>
          <p:cNvSpPr/>
          <p:nvPr/>
        </p:nvSpPr>
        <p:spPr>
          <a:xfrm>
            <a:off x="10197346" y="3097530"/>
            <a:ext cx="3177695"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Read &amp; listen</a:t>
            </a:r>
            <a:endParaRPr lang="en-US" sz="2250" dirty="0"/>
          </a:p>
        </p:txBody>
      </p:sp>
      <p:sp>
        <p:nvSpPr>
          <p:cNvPr id="12" name="Text 10"/>
          <p:cNvSpPr/>
          <p:nvPr/>
        </p:nvSpPr>
        <p:spPr>
          <a:xfrm>
            <a:off x="10197346" y="3463290"/>
            <a:ext cx="3177695"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The article, with optional audio.</a:t>
            </a:r>
            <a:endParaRPr lang="en-US" sz="1650" dirty="0"/>
          </a:p>
        </p:txBody>
      </p:sp>
      <p:sp>
        <p:nvSpPr>
          <p:cNvPr id="13" name="Text 11"/>
          <p:cNvSpPr/>
          <p:nvPr/>
        </p:nvSpPr>
        <p:spPr>
          <a:xfrm>
            <a:off x="1047750" y="3992880"/>
            <a:ext cx="564713"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03</a:t>
            </a:r>
            <a:endParaRPr lang="en-US" sz="3300" dirty="0"/>
          </a:p>
        </p:txBody>
      </p:sp>
      <p:sp>
        <p:nvSpPr>
          <p:cNvPr id="14" name="Text 12"/>
          <p:cNvSpPr/>
          <p:nvPr/>
        </p:nvSpPr>
        <p:spPr>
          <a:xfrm>
            <a:off x="1764863" y="3992880"/>
            <a:ext cx="3446967"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Check &amp; discuss</a:t>
            </a:r>
            <a:endParaRPr lang="en-US" sz="2250" dirty="0"/>
          </a:p>
        </p:txBody>
      </p:sp>
      <p:sp>
        <p:nvSpPr>
          <p:cNvPr id="15" name="Text 13"/>
          <p:cNvSpPr/>
          <p:nvPr/>
        </p:nvSpPr>
        <p:spPr>
          <a:xfrm>
            <a:off x="1764863" y="4358640"/>
            <a:ext cx="3446967"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Read for implication, then debate.</a:t>
            </a:r>
            <a:endParaRPr lang="en-US" sz="1650" dirty="0"/>
          </a:p>
        </p:txBody>
      </p:sp>
      <p:sp>
        <p:nvSpPr>
          <p:cNvPr id="16" name="Text 14"/>
          <p:cNvSpPr/>
          <p:nvPr/>
        </p:nvSpPr>
        <p:spPr>
          <a:xfrm>
            <a:off x="9477375" y="3992880"/>
            <a:ext cx="570309"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04</a:t>
            </a:r>
            <a:endParaRPr lang="en-US" sz="3300" dirty="0"/>
          </a:p>
        </p:txBody>
      </p:sp>
      <p:sp>
        <p:nvSpPr>
          <p:cNvPr id="17" name="Text 15"/>
          <p:cNvSpPr/>
          <p:nvPr/>
        </p:nvSpPr>
        <p:spPr>
          <a:xfrm>
            <a:off x="10200084" y="3992880"/>
            <a:ext cx="4147257"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Challenge &amp; defend</a:t>
            </a:r>
            <a:endParaRPr lang="en-US" sz="2250" dirty="0"/>
          </a:p>
        </p:txBody>
      </p:sp>
      <p:sp>
        <p:nvSpPr>
          <p:cNvPr id="18" name="Text 16"/>
          <p:cNvSpPr/>
          <p:nvPr/>
        </p:nvSpPr>
        <p:spPr>
          <a:xfrm>
            <a:off x="10200084" y="4358640"/>
            <a:ext cx="4147257"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Predict side effects, defend a plan, write.</a:t>
            </a:r>
            <a:endParaRPr lang="en-US" sz="1650" dirty="0"/>
          </a:p>
        </p:txBody>
      </p:sp>
      <p:sp>
        <p:nvSpPr>
          <p:cNvPr id="19" name="Text 17"/>
          <p:cNvSpPr/>
          <p:nvPr/>
        </p:nvSpPr>
        <p:spPr>
          <a:xfrm>
            <a:off x="1047750" y="9429750"/>
            <a:ext cx="197658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
        <p:nvSpPr>
          <p:cNvPr id="20" name="Text 18"/>
          <p:cNvSpPr/>
          <p:nvPr/>
        </p:nvSpPr>
        <p:spPr>
          <a:xfrm>
            <a:off x="16116062" y="9429750"/>
            <a:ext cx="1200388"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60–75 minutes</a:t>
            </a:r>
            <a:endParaRPr lang="en-US" sz="127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525506" y="701040"/>
            <a:ext cx="2986219"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004 · FAST FASHION</a:t>
            </a:r>
            <a:endParaRPr lang="en-US" sz="1200" dirty="0"/>
          </a:p>
        </p:txBody>
      </p:sp>
      <p:sp>
        <p:nvSpPr>
          <p:cNvPr id="5" name="Text 3"/>
          <p:cNvSpPr/>
          <p:nvPr/>
        </p:nvSpPr>
        <p:spPr>
          <a:xfrm>
            <a:off x="1047750" y="15811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WARM-UP</a:t>
            </a:r>
            <a:endParaRPr lang="en-US" sz="1500" dirty="0"/>
          </a:p>
        </p:txBody>
      </p:sp>
      <p:sp>
        <p:nvSpPr>
          <p:cNvPr id="6" name="Text 4"/>
          <p:cNvSpPr/>
          <p:nvPr/>
        </p:nvSpPr>
        <p:spPr>
          <a:xfrm>
            <a:off x="1047750" y="1916430"/>
            <a:ext cx="17811750" cy="685800"/>
          </a:xfrm>
          <a:prstGeom prst="rect">
            <a:avLst/>
          </a:prstGeom>
          <a:noFill/>
          <a:ln/>
        </p:spPr>
        <p:txBody>
          <a:bodyPr wrap="square" lIns="25400" tIns="25400" rIns="25400" bIns="25400" rtlCol="0" anchor="t">
            <a:normAutofit lnSpcReduction="10000"/>
          </a:bodyPr>
          <a:lstStyle/>
          <a:p>
            <a:pPr marL="0" indent="0" algn="l">
              <a:buNone/>
            </a:pPr>
            <a:r>
              <a:rPr lang="en-US" sz="4500" b="1" dirty="0">
                <a:solidFill>
                  <a:srgbClr val="451A2A"/>
                </a:solidFill>
                <a:latin typeface="Georgia" pitchFamily="34" charset="0"/>
                <a:ea typeface="Georgia" pitchFamily="34" charset="-122"/>
                <a:cs typeface="Georgia" pitchFamily="34" charset="-120"/>
              </a:rPr>
              <a:t>Talk with a partner</a:t>
            </a:r>
            <a:endParaRPr lang="en-US" sz="4500" dirty="0"/>
          </a:p>
        </p:txBody>
      </p:sp>
      <p:sp>
        <p:nvSpPr>
          <p:cNvPr id="7" name="Text 5"/>
          <p:cNvSpPr/>
          <p:nvPr/>
        </p:nvSpPr>
        <p:spPr>
          <a:xfrm>
            <a:off x="1047750" y="3230880"/>
            <a:ext cx="370880" cy="655320"/>
          </a:xfrm>
          <a:prstGeom prst="rect">
            <a:avLst/>
          </a:prstGeom>
          <a:noFill/>
          <a:ln/>
        </p:spPr>
        <p:txBody>
          <a:bodyPr wrap="square" lIns="25400" tIns="25400" rIns="25400" bIns="25400" rtlCol="0" anchor="t">
            <a:normAutofit lnSpcReduction="10000"/>
          </a:bodyPr>
          <a:lstStyle/>
          <a:p>
            <a:pPr marL="0" indent="0" algn="l">
              <a:lnSpc>
                <a:spcPct val="78641"/>
              </a:lnSpc>
              <a:buNone/>
            </a:pPr>
            <a:r>
              <a:rPr lang="en-US" sz="5400" b="1" dirty="0">
                <a:solidFill>
                  <a:srgbClr val="D9B877"/>
                </a:solidFill>
                <a:latin typeface="Georgia" pitchFamily="34" charset="0"/>
                <a:ea typeface="Georgia" pitchFamily="34" charset="-122"/>
                <a:cs typeface="Georgia" pitchFamily="34" charset="-120"/>
              </a:rPr>
              <a:t>1</a:t>
            </a:r>
            <a:endParaRPr lang="en-US" sz="5400" dirty="0"/>
          </a:p>
        </p:txBody>
      </p:sp>
      <p:sp>
        <p:nvSpPr>
          <p:cNvPr id="8" name="Text 6"/>
          <p:cNvSpPr/>
          <p:nvPr/>
        </p:nvSpPr>
        <p:spPr>
          <a:xfrm>
            <a:off x="1666280" y="3288030"/>
            <a:ext cx="14439629" cy="1066800"/>
          </a:xfrm>
          <a:prstGeom prst="rect">
            <a:avLst/>
          </a:prstGeom>
          <a:noFill/>
          <a:ln/>
        </p:spPr>
        <p:txBody>
          <a:bodyPr wrap="square" lIns="25400" tIns="25400" rIns="25400" bIns="25400" rtlCol="0" anchor="t">
            <a:normAutofit/>
          </a:bodyPr>
          <a:lstStyle/>
          <a:p>
            <a:pPr marL="0" indent="0" algn="l">
              <a:lnSpc>
                <a:spcPct val="116379"/>
              </a:lnSpc>
              <a:buNone/>
            </a:pPr>
            <a:r>
              <a:rPr lang="en-US" sz="3000" dirty="0">
                <a:solidFill>
                  <a:srgbClr val="1A1A1A"/>
                </a:solidFill>
                <a:latin typeface="Helvetica" pitchFamily="34" charset="0"/>
                <a:ea typeface="Helvetica" pitchFamily="34" charset="-122"/>
                <a:cs typeface="Helvetica" pitchFamily="34" charset="-120"/>
              </a:rPr>
              <a:t>Think of the last item of clothing you bought. Besides you, who might have paid for it?</a:t>
            </a:r>
            <a:endParaRPr lang="en-US" sz="3000" dirty="0"/>
          </a:p>
        </p:txBody>
      </p:sp>
      <p:sp>
        <p:nvSpPr>
          <p:cNvPr id="9" name="Text 7"/>
          <p:cNvSpPr/>
          <p:nvPr/>
        </p:nvSpPr>
        <p:spPr>
          <a:xfrm>
            <a:off x="1047750" y="4735830"/>
            <a:ext cx="459343" cy="655320"/>
          </a:xfrm>
          <a:prstGeom prst="rect">
            <a:avLst/>
          </a:prstGeom>
          <a:noFill/>
          <a:ln/>
        </p:spPr>
        <p:txBody>
          <a:bodyPr wrap="square" lIns="25400" tIns="25400" rIns="25400" bIns="25400" rtlCol="0" anchor="t">
            <a:normAutofit lnSpcReduction="10000"/>
          </a:bodyPr>
          <a:lstStyle/>
          <a:p>
            <a:pPr marL="0" indent="0" algn="l">
              <a:lnSpc>
                <a:spcPct val="78641"/>
              </a:lnSpc>
              <a:buNone/>
            </a:pPr>
            <a:r>
              <a:rPr lang="en-US" sz="5400" b="1" dirty="0">
                <a:solidFill>
                  <a:srgbClr val="D9B877"/>
                </a:solidFill>
                <a:latin typeface="Georgia" pitchFamily="34" charset="0"/>
                <a:ea typeface="Georgia" pitchFamily="34" charset="-122"/>
                <a:cs typeface="Georgia" pitchFamily="34" charset="-120"/>
              </a:rPr>
              <a:t>2</a:t>
            </a:r>
            <a:endParaRPr lang="en-US" sz="5400" dirty="0"/>
          </a:p>
        </p:txBody>
      </p:sp>
      <p:sp>
        <p:nvSpPr>
          <p:cNvPr id="10" name="Text 8"/>
          <p:cNvSpPr/>
          <p:nvPr/>
        </p:nvSpPr>
        <p:spPr>
          <a:xfrm>
            <a:off x="1754742" y="4792980"/>
            <a:ext cx="13353639" cy="1066800"/>
          </a:xfrm>
          <a:prstGeom prst="rect">
            <a:avLst/>
          </a:prstGeom>
          <a:noFill/>
          <a:ln/>
        </p:spPr>
        <p:txBody>
          <a:bodyPr wrap="square" lIns="25400" tIns="25400" rIns="25400" bIns="25400" rtlCol="0" anchor="t">
            <a:normAutofit/>
          </a:bodyPr>
          <a:lstStyle/>
          <a:p>
            <a:pPr marL="0" indent="0" algn="l">
              <a:lnSpc>
                <a:spcPct val="116379"/>
              </a:lnSpc>
              <a:buNone/>
            </a:pPr>
            <a:r>
              <a:rPr lang="en-US" sz="3000" dirty="0">
                <a:solidFill>
                  <a:srgbClr val="1A1A1A"/>
                </a:solidFill>
                <a:latin typeface="Helvetica" pitchFamily="34" charset="0"/>
                <a:ea typeface="Helvetica" pitchFamily="34" charset="-122"/>
                <a:cs typeface="Helvetica" pitchFamily="34" charset="-120"/>
              </a:rPr>
              <a:t>Is buying less always more ethical than buying better? When might it not be?</a:t>
            </a:r>
            <a:endParaRPr lang="en-US" sz="3000" dirty="0"/>
          </a:p>
        </p:txBody>
      </p:sp>
      <p:sp>
        <p:nvSpPr>
          <p:cNvPr id="11" name="Text 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525506" y="701040"/>
            <a:ext cx="2986219"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004 · FAST FASHION</a:t>
            </a:r>
            <a:endParaRPr lang="en-US" sz="1200" dirty="0"/>
          </a:p>
        </p:txBody>
      </p:sp>
      <p:sp>
        <p:nvSpPr>
          <p:cNvPr id="5" name="Text 3"/>
          <p:cNvSpPr/>
          <p:nvPr/>
        </p:nvSpPr>
        <p:spPr>
          <a:xfrm>
            <a:off x="1047750" y="4045744"/>
            <a:ext cx="8539163"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BEFORE YOU READ</a:t>
            </a:r>
            <a:endParaRPr lang="en-US" sz="1500" dirty="0"/>
          </a:p>
        </p:txBody>
      </p:sp>
      <p:sp>
        <p:nvSpPr>
          <p:cNvPr id="6" name="Text 4"/>
          <p:cNvSpPr/>
          <p:nvPr/>
        </p:nvSpPr>
        <p:spPr>
          <a:xfrm>
            <a:off x="1047750" y="4381024"/>
            <a:ext cx="8539163" cy="598170"/>
          </a:xfrm>
          <a:prstGeom prst="rect">
            <a:avLst/>
          </a:prstGeom>
          <a:noFill/>
          <a:ln/>
        </p:spPr>
        <p:txBody>
          <a:bodyPr wrap="square" lIns="25400" tIns="25400" rIns="25400" bIns="25400" rtlCol="0" anchor="t">
            <a:normAutofit lnSpcReduction="10000"/>
          </a:bodyPr>
          <a:lstStyle/>
          <a:p>
            <a:pPr marL="0" indent="0" algn="l">
              <a:lnSpc>
                <a:spcPct val="93038"/>
              </a:lnSpc>
              <a:buNone/>
            </a:pPr>
            <a:r>
              <a:rPr lang="en-US" sz="4200" b="1" dirty="0">
                <a:solidFill>
                  <a:srgbClr val="451A2A"/>
                </a:solidFill>
                <a:latin typeface="Georgia" pitchFamily="34" charset="0"/>
                <a:ea typeface="Georgia" pitchFamily="34" charset="-122"/>
                <a:cs typeface="Georgia" pitchFamily="34" charset="-120"/>
              </a:rPr>
              <a:t>Look and predict</a:t>
            </a:r>
            <a:endParaRPr lang="en-US" sz="4200" dirty="0"/>
          </a:p>
        </p:txBody>
      </p:sp>
      <p:sp>
        <p:nvSpPr>
          <p:cNvPr id="7" name="Text 5"/>
          <p:cNvSpPr/>
          <p:nvPr/>
        </p:nvSpPr>
        <p:spPr>
          <a:xfrm>
            <a:off x="1047750" y="5264944"/>
            <a:ext cx="8539163" cy="452438"/>
          </a:xfrm>
          <a:prstGeom prst="rect">
            <a:avLst/>
          </a:prstGeom>
          <a:noFill/>
          <a:ln/>
        </p:spPr>
        <p:txBody>
          <a:bodyPr wrap="square" lIns="25400" tIns="25400" rIns="25400" bIns="25400" rtlCol="0" anchor="t">
            <a:normAutofit/>
          </a:bodyPr>
          <a:lstStyle/>
          <a:p>
            <a:pPr marL="0" indent="0" algn="l">
              <a:lnSpc>
                <a:spcPct val="126453"/>
              </a:lnSpc>
              <a:buNone/>
            </a:pPr>
            <a:r>
              <a:rPr lang="en-US" sz="2250" dirty="0">
                <a:solidFill>
                  <a:srgbClr val="333333"/>
                </a:solidFill>
                <a:latin typeface="Helvetica" pitchFamily="34" charset="0"/>
                <a:ea typeface="Helvetica" pitchFamily="34" charset="-122"/>
                <a:cs typeface="Helvetica" pitchFamily="34" charset="-120"/>
              </a:rPr>
              <a:t>The article is called </a:t>
            </a:r>
            <a:r>
              <a:rPr lang="en-US" sz="2250" b="1" dirty="0">
                <a:solidFill>
                  <a:srgbClr val="451A2A"/>
                </a:solidFill>
                <a:latin typeface="Helvetica" pitchFamily="34" charset="0"/>
                <a:ea typeface="Helvetica" pitchFamily="34" charset="-122"/>
                <a:cs typeface="Helvetica" pitchFamily="34" charset="-120"/>
              </a:rPr>
              <a:t>“Fast Fashion.”</a:t>
            </a:r>
            <a:endParaRPr lang="en-US" sz="2250" dirty="0"/>
          </a:p>
        </p:txBody>
      </p:sp>
      <p:sp>
        <p:nvSpPr>
          <p:cNvPr id="8" name="Text 6"/>
          <p:cNvSpPr/>
          <p:nvPr/>
        </p:nvSpPr>
        <p:spPr>
          <a:xfrm>
            <a:off x="1047750" y="5869781"/>
            <a:ext cx="7995761" cy="866775"/>
          </a:xfrm>
          <a:prstGeom prst="rect">
            <a:avLst/>
          </a:prstGeom>
          <a:noFill/>
          <a:ln/>
        </p:spPr>
        <p:txBody>
          <a:bodyPr wrap="square" lIns="25400" tIns="25400" rIns="25400" bIns="25400" rtlCol="0" anchor="t">
            <a:normAutofit lnSpcReduction="10000"/>
          </a:bodyPr>
          <a:lstStyle/>
          <a:p>
            <a:pPr marL="0" indent="0" algn="l">
              <a:lnSpc>
                <a:spcPct val="126453"/>
              </a:lnSpc>
              <a:buNone/>
            </a:pPr>
            <a:r>
              <a:rPr lang="en-US" sz="2250" dirty="0">
                <a:solidFill>
                  <a:srgbClr val="333333"/>
                </a:solidFill>
                <a:latin typeface="Helvetica" pitchFamily="34" charset="0"/>
                <a:ea typeface="Helvetica" pitchFamily="34" charset="-122"/>
                <a:cs typeface="Helvetica" pitchFamily="34" charset="-120"/>
              </a:rPr>
              <a:t>The subtitle asks: who pays for a bargain? Who might the article say pays, and who might disagree?</a:t>
            </a:r>
            <a:endParaRPr lang="en-US" sz="2250" dirty="0"/>
          </a:p>
        </p:txBody>
      </p:sp>
      <p:sp>
        <p:nvSpPr>
          <p:cNvPr id="9" name="Shape 7"/>
          <p:cNvSpPr/>
          <p:nvPr/>
        </p:nvSpPr>
        <p:spPr>
          <a:xfrm>
            <a:off x="9477375" y="2548890"/>
            <a:ext cx="7762875" cy="5334000"/>
          </a:xfrm>
          <a:prstGeom prst="rect">
            <a:avLst/>
          </a:prstGeom>
          <a:ln w="7620">
            <a:solidFill>
              <a:srgbClr val="D8D6D0"/>
            </a:solidFill>
            <a:prstDash val="solid"/>
          </a:ln>
        </p:spPr>
        <p:txBody>
          <a:bodyPr/>
          <a:lstStyle/>
          <a:p>
            <a:endParaRPr lang="en-US"/>
          </a:p>
        </p:txBody>
      </p:sp>
      <p:pic>
        <p:nvPicPr>
          <p:cNvPr id="10" name="Image 0" descr="preencoded.png"/>
          <p:cNvPicPr>
            <a:picLocks noChangeAspect="1"/>
          </p:cNvPicPr>
          <p:nvPr/>
        </p:nvPicPr>
        <p:blipFill>
          <a:blip r:embed="rId3"/>
          <a:srcRect l="1445" r="1445"/>
          <a:stretch/>
        </p:blipFill>
        <p:spPr>
          <a:xfrm>
            <a:off x="9484995" y="2556510"/>
            <a:ext cx="7747635" cy="5318760"/>
          </a:xfrm>
          <a:prstGeom prst="rect">
            <a:avLst/>
          </a:prstGeom>
        </p:spPr>
      </p:pic>
      <p:sp>
        <p:nvSpPr>
          <p:cNvPr id="11" name="Text 8"/>
          <p:cNvSpPr/>
          <p:nvPr/>
        </p:nvSpPr>
        <p:spPr>
          <a:xfrm>
            <a:off x="9477375" y="7997190"/>
            <a:ext cx="8539163" cy="236220"/>
          </a:xfrm>
          <a:prstGeom prst="rect">
            <a:avLst/>
          </a:prstGeom>
          <a:noFill/>
          <a:ln/>
        </p:spPr>
        <p:txBody>
          <a:bodyPr wrap="square" lIns="25400" tIns="25400" rIns="25400" bIns="25400" rtlCol="0" anchor="t">
            <a:normAutofit lnSpcReduction="10000"/>
          </a:bodyPr>
          <a:lstStyle/>
          <a:p>
            <a:pPr marL="0" indent="0" algn="l">
              <a:buNone/>
            </a:pPr>
            <a:r>
              <a:rPr lang="en-US" sz="1350" i="1" dirty="0">
                <a:solidFill>
                  <a:srgbClr val="666666"/>
                </a:solidFill>
                <a:latin typeface="Helvetica" pitchFamily="34" charset="0"/>
                <a:ea typeface="Helvetica" pitchFamily="34" charset="-122"/>
                <a:cs typeface="Helvetica" pitchFamily="34" charset="-120"/>
              </a:rPr>
              <a:t>Cheap clothes are quickly worn out and thrown onto growing textile waste piles.</a:t>
            </a:r>
            <a:endParaRPr lang="en-US" sz="1350" dirty="0"/>
          </a:p>
        </p:txBody>
      </p:sp>
      <p:sp>
        <p:nvSpPr>
          <p:cNvPr id="12" name="Text 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525506" y="701040"/>
            <a:ext cx="2986219"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004 · FAST FASHION</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VOCABULARY</a:t>
            </a:r>
            <a:endParaRPr lang="en-US" sz="1500" dirty="0"/>
          </a:p>
        </p:txBody>
      </p:sp>
      <p:sp>
        <p:nvSpPr>
          <p:cNvPr id="6" name="Text 4"/>
          <p:cNvSpPr/>
          <p:nvPr/>
        </p:nvSpPr>
        <p:spPr>
          <a:xfrm>
            <a:off x="1047750" y="1821180"/>
            <a:ext cx="17811750" cy="624840"/>
          </a:xfrm>
          <a:prstGeom prst="rect">
            <a:avLst/>
          </a:prstGeom>
          <a:noFill/>
          <a:ln/>
        </p:spPr>
        <p:txBody>
          <a:bodyPr wrap="square" lIns="25400" tIns="25400" rIns="25400" bIns="25400" rtlCol="0" anchor="t">
            <a:normAutofit lnSpcReduction="10000"/>
          </a:bodyPr>
          <a:lstStyle/>
          <a:p>
            <a:pPr marL="0" indent="0" algn="l">
              <a:buNone/>
            </a:pPr>
            <a:r>
              <a:rPr lang="en-US" sz="4050" b="1" dirty="0">
                <a:solidFill>
                  <a:srgbClr val="451A2A"/>
                </a:solidFill>
                <a:latin typeface="Georgia" pitchFamily="34" charset="0"/>
                <a:ea typeface="Georgia" pitchFamily="34" charset="-122"/>
                <a:cs typeface="Georgia" pitchFamily="34" charset="-120"/>
              </a:rPr>
              <a:t>Match the expressions to their meanings</a:t>
            </a:r>
            <a:endParaRPr lang="en-US" sz="4050" dirty="0"/>
          </a:p>
        </p:txBody>
      </p:sp>
      <p:sp>
        <p:nvSpPr>
          <p:cNvPr id="7" name="Text 5"/>
          <p:cNvSpPr/>
          <p:nvPr/>
        </p:nvSpPr>
        <p:spPr>
          <a:xfrm>
            <a:off x="1047750" y="282702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1</a:t>
            </a:r>
            <a:endParaRPr lang="en-US" sz="2400" dirty="0"/>
          </a:p>
        </p:txBody>
      </p:sp>
      <p:sp>
        <p:nvSpPr>
          <p:cNvPr id="8" name="Text 6"/>
          <p:cNvSpPr/>
          <p:nvPr/>
        </p:nvSpPr>
        <p:spPr>
          <a:xfrm>
            <a:off x="1524000" y="2834640"/>
            <a:ext cx="2329279"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come at a cost</a:t>
            </a:r>
            <a:endParaRPr lang="en-US" sz="2400" dirty="0"/>
          </a:p>
        </p:txBody>
      </p:sp>
      <p:sp>
        <p:nvSpPr>
          <p:cNvPr id="9" name="Text 7"/>
          <p:cNvSpPr/>
          <p:nvPr/>
        </p:nvSpPr>
        <p:spPr>
          <a:xfrm>
            <a:off x="1047750" y="336804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2</a:t>
            </a:r>
            <a:endParaRPr lang="en-US" sz="2400" dirty="0"/>
          </a:p>
        </p:txBody>
      </p:sp>
      <p:sp>
        <p:nvSpPr>
          <p:cNvPr id="10" name="Text 8"/>
          <p:cNvSpPr/>
          <p:nvPr/>
        </p:nvSpPr>
        <p:spPr>
          <a:xfrm>
            <a:off x="1524000" y="3375660"/>
            <a:ext cx="3204150"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a race to the bottom</a:t>
            </a:r>
            <a:endParaRPr lang="en-US" sz="2400" dirty="0"/>
          </a:p>
        </p:txBody>
      </p:sp>
      <p:sp>
        <p:nvSpPr>
          <p:cNvPr id="11" name="Text 9"/>
          <p:cNvSpPr/>
          <p:nvPr/>
        </p:nvSpPr>
        <p:spPr>
          <a:xfrm>
            <a:off x="1047750" y="390906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3</a:t>
            </a:r>
            <a:endParaRPr lang="en-US" sz="2400" dirty="0"/>
          </a:p>
        </p:txBody>
      </p:sp>
      <p:sp>
        <p:nvSpPr>
          <p:cNvPr id="12" name="Text 10"/>
          <p:cNvSpPr/>
          <p:nvPr/>
        </p:nvSpPr>
        <p:spPr>
          <a:xfrm>
            <a:off x="1524000" y="3916680"/>
            <a:ext cx="3578328"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salve your conscience</a:t>
            </a:r>
            <a:endParaRPr lang="en-US" sz="2400" dirty="0"/>
          </a:p>
        </p:txBody>
      </p:sp>
      <p:sp>
        <p:nvSpPr>
          <p:cNvPr id="13" name="Text 11"/>
          <p:cNvSpPr/>
          <p:nvPr/>
        </p:nvSpPr>
        <p:spPr>
          <a:xfrm>
            <a:off x="1047750" y="445008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4</a:t>
            </a:r>
            <a:endParaRPr lang="en-US" sz="2400" dirty="0"/>
          </a:p>
        </p:txBody>
      </p:sp>
      <p:sp>
        <p:nvSpPr>
          <p:cNvPr id="14" name="Text 12"/>
          <p:cNvSpPr/>
          <p:nvPr/>
        </p:nvSpPr>
        <p:spPr>
          <a:xfrm>
            <a:off x="1524000" y="4457700"/>
            <a:ext cx="2477536"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on the face of it</a:t>
            </a:r>
            <a:endParaRPr lang="en-US" sz="2400" dirty="0"/>
          </a:p>
        </p:txBody>
      </p:sp>
      <p:sp>
        <p:nvSpPr>
          <p:cNvPr id="15" name="Text 13"/>
          <p:cNvSpPr/>
          <p:nvPr/>
        </p:nvSpPr>
        <p:spPr>
          <a:xfrm>
            <a:off x="1047750" y="499110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5</a:t>
            </a:r>
            <a:endParaRPr lang="en-US" sz="2400" dirty="0"/>
          </a:p>
        </p:txBody>
      </p:sp>
      <p:sp>
        <p:nvSpPr>
          <p:cNvPr id="16" name="Text 14"/>
          <p:cNvSpPr/>
          <p:nvPr/>
        </p:nvSpPr>
        <p:spPr>
          <a:xfrm>
            <a:off x="1524000" y="4998720"/>
            <a:ext cx="1245275"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backfire</a:t>
            </a:r>
            <a:endParaRPr lang="en-US" sz="2400" dirty="0"/>
          </a:p>
        </p:txBody>
      </p:sp>
      <p:sp>
        <p:nvSpPr>
          <p:cNvPr id="17" name="Text 15"/>
          <p:cNvSpPr/>
          <p:nvPr/>
        </p:nvSpPr>
        <p:spPr>
          <a:xfrm>
            <a:off x="9477375" y="2827020"/>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A</a:t>
            </a:r>
            <a:endParaRPr lang="en-US" sz="1950" dirty="0"/>
          </a:p>
        </p:txBody>
      </p:sp>
      <p:sp>
        <p:nvSpPr>
          <p:cNvPr id="18" name="Text 16"/>
          <p:cNvSpPr/>
          <p:nvPr/>
        </p:nvSpPr>
        <p:spPr>
          <a:xfrm>
            <a:off x="9953625" y="2827020"/>
            <a:ext cx="2893755"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ease feelings of guilt</a:t>
            </a:r>
            <a:endParaRPr lang="en-US" sz="2025" dirty="0"/>
          </a:p>
        </p:txBody>
      </p:sp>
      <p:sp>
        <p:nvSpPr>
          <p:cNvPr id="19" name="Text 17"/>
          <p:cNvSpPr/>
          <p:nvPr/>
        </p:nvSpPr>
        <p:spPr>
          <a:xfrm>
            <a:off x="9477375" y="3374708"/>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B</a:t>
            </a:r>
            <a:endParaRPr lang="en-US" sz="1950" dirty="0"/>
          </a:p>
        </p:txBody>
      </p:sp>
      <p:sp>
        <p:nvSpPr>
          <p:cNvPr id="20" name="Text 18"/>
          <p:cNvSpPr/>
          <p:nvPr/>
        </p:nvSpPr>
        <p:spPr>
          <a:xfrm>
            <a:off x="9953625" y="3370897"/>
            <a:ext cx="1682556"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at first glance</a:t>
            </a:r>
            <a:endParaRPr lang="en-US" sz="2025" dirty="0"/>
          </a:p>
        </p:txBody>
      </p:sp>
      <p:sp>
        <p:nvSpPr>
          <p:cNvPr id="21" name="Text 19"/>
          <p:cNvSpPr/>
          <p:nvPr/>
        </p:nvSpPr>
        <p:spPr>
          <a:xfrm>
            <a:off x="9477375" y="3922395"/>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C</a:t>
            </a:r>
            <a:endParaRPr lang="en-US" sz="1950" dirty="0"/>
          </a:p>
        </p:txBody>
      </p:sp>
      <p:sp>
        <p:nvSpPr>
          <p:cNvPr id="22" name="Text 20"/>
          <p:cNvSpPr/>
          <p:nvPr/>
        </p:nvSpPr>
        <p:spPr>
          <a:xfrm>
            <a:off x="9953625" y="3907382"/>
            <a:ext cx="3313379"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have the opposite effect</a:t>
            </a:r>
            <a:endParaRPr lang="en-US" sz="2025" dirty="0"/>
          </a:p>
        </p:txBody>
      </p:sp>
      <p:sp>
        <p:nvSpPr>
          <p:cNvPr id="23" name="Text 21"/>
          <p:cNvSpPr/>
          <p:nvPr/>
        </p:nvSpPr>
        <p:spPr>
          <a:xfrm>
            <a:off x="9477375" y="4470083"/>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D</a:t>
            </a:r>
            <a:endParaRPr lang="en-US" sz="1950" dirty="0"/>
          </a:p>
        </p:txBody>
      </p:sp>
      <p:sp>
        <p:nvSpPr>
          <p:cNvPr id="24" name="Text 22"/>
          <p:cNvSpPr/>
          <p:nvPr/>
        </p:nvSpPr>
        <p:spPr>
          <a:xfrm>
            <a:off x="9953625" y="4466272"/>
            <a:ext cx="2940903"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involve a hidden loss</a:t>
            </a:r>
            <a:endParaRPr lang="en-US" sz="2025" dirty="0"/>
          </a:p>
        </p:txBody>
      </p:sp>
      <p:sp>
        <p:nvSpPr>
          <p:cNvPr id="25" name="Text 23"/>
          <p:cNvSpPr/>
          <p:nvPr/>
        </p:nvSpPr>
        <p:spPr>
          <a:xfrm>
            <a:off x="9477375" y="5017770"/>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E</a:t>
            </a:r>
            <a:endParaRPr lang="en-US" sz="1950" dirty="0"/>
          </a:p>
        </p:txBody>
      </p:sp>
      <p:sp>
        <p:nvSpPr>
          <p:cNvPr id="26" name="Text 24"/>
          <p:cNvSpPr/>
          <p:nvPr/>
        </p:nvSpPr>
        <p:spPr>
          <a:xfrm>
            <a:off x="9953625" y="5015211"/>
            <a:ext cx="3239512"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a contest to cut standards</a:t>
            </a:r>
            <a:endParaRPr lang="en-US" sz="2025" dirty="0"/>
          </a:p>
        </p:txBody>
      </p:sp>
      <p:sp>
        <p:nvSpPr>
          <p:cNvPr id="27" name="Text 25"/>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525506" y="701040"/>
            <a:ext cx="2986219"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004 · FAST FASHION</a:t>
            </a:r>
            <a:endParaRPr lang="en-US" sz="1200" dirty="0"/>
          </a:p>
        </p:txBody>
      </p:sp>
      <p:sp>
        <p:nvSpPr>
          <p:cNvPr id="5" name="Text 3"/>
          <p:cNvSpPr/>
          <p:nvPr/>
        </p:nvSpPr>
        <p:spPr>
          <a:xfrm>
            <a:off x="1047750" y="1676400"/>
            <a:ext cx="1889879"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VOCABULARY</a:t>
            </a:r>
            <a:endParaRPr lang="en-US" sz="1500" dirty="0"/>
          </a:p>
        </p:txBody>
      </p:sp>
      <p:sp>
        <p:nvSpPr>
          <p:cNvPr id="6" name="Shape 4"/>
          <p:cNvSpPr/>
          <p:nvPr/>
        </p:nvSpPr>
        <p:spPr>
          <a:xfrm>
            <a:off x="2975372" y="1581150"/>
            <a:ext cx="1601272" cy="388620"/>
          </a:xfrm>
          <a:prstGeom prst="rect">
            <a:avLst/>
          </a:prstGeom>
          <a:solidFill>
            <a:srgbClr val="451A2A"/>
          </a:solidFill>
          <a:ln/>
        </p:spPr>
        <p:txBody>
          <a:bodyPr/>
          <a:lstStyle/>
          <a:p>
            <a:endParaRPr lang="en-US"/>
          </a:p>
        </p:txBody>
      </p:sp>
      <p:sp>
        <p:nvSpPr>
          <p:cNvPr id="7" name="Text 5"/>
          <p:cNvSpPr/>
          <p:nvPr/>
        </p:nvSpPr>
        <p:spPr>
          <a:xfrm>
            <a:off x="3146822" y="16383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103120"/>
            <a:ext cx="17811750" cy="640080"/>
          </a:xfrm>
          <a:prstGeom prst="rect">
            <a:avLst/>
          </a:prstGeom>
          <a:noFill/>
          <a:ln/>
        </p:spPr>
        <p:txBody>
          <a:bodyPr wrap="square" lIns="25400" tIns="25400" rIns="25400" bIns="25400" rtlCol="0" anchor="t">
            <a:normAutofit lnSpcReduction="10000"/>
          </a:bodyPr>
          <a:lstStyle/>
          <a:p>
            <a:pPr marL="0" indent="0" algn="l">
              <a:buNone/>
            </a:pPr>
            <a:r>
              <a:rPr lang="en-US" sz="4200" b="1" dirty="0">
                <a:solidFill>
                  <a:srgbClr val="451A2A"/>
                </a:solidFill>
                <a:latin typeface="Georgia" pitchFamily="34" charset="0"/>
                <a:ea typeface="Georgia" pitchFamily="34" charset="-122"/>
                <a:cs typeface="Georgia" pitchFamily="34" charset="-120"/>
              </a:rPr>
              <a:t>How did you do?</a:t>
            </a:r>
            <a:endParaRPr lang="en-US" sz="4200" dirty="0"/>
          </a:p>
        </p:txBody>
      </p:sp>
      <p:sp>
        <p:nvSpPr>
          <p:cNvPr id="9" name="Shape 7"/>
          <p:cNvSpPr/>
          <p:nvPr/>
        </p:nvSpPr>
        <p:spPr>
          <a:xfrm>
            <a:off x="1047750" y="3276600"/>
            <a:ext cx="3086100" cy="1707833"/>
          </a:xfrm>
          <a:prstGeom prst="rect">
            <a:avLst/>
          </a:prstGeom>
          <a:ln w="15240">
            <a:solidFill>
              <a:srgbClr val="451A2A"/>
            </a:solidFill>
            <a:prstDash val="solid"/>
          </a:ln>
        </p:spPr>
        <p:txBody>
          <a:bodyPr/>
          <a:lstStyle/>
          <a:p>
            <a:endParaRPr lang="en-US"/>
          </a:p>
        </p:txBody>
      </p:sp>
      <p:sp>
        <p:nvSpPr>
          <p:cNvPr id="10" name="Text 8"/>
          <p:cNvSpPr/>
          <p:nvPr/>
        </p:nvSpPr>
        <p:spPr>
          <a:xfrm>
            <a:off x="2170867" y="3539490"/>
            <a:ext cx="839748" cy="510540"/>
          </a:xfrm>
          <a:prstGeom prst="rect">
            <a:avLst/>
          </a:prstGeom>
          <a:noFill/>
          <a:ln/>
        </p:spPr>
        <p:txBody>
          <a:bodyPr wrap="none" lIns="25400" tIns="25400" rIns="25400" bIns="25400" rtlCol="0" anchor="t">
            <a:normAutofit lnSpcReduction="10000"/>
          </a:bodyPr>
          <a:lstStyle/>
          <a:p>
            <a:pPr marL="0" indent="0" algn="ctr">
              <a:buNone/>
            </a:pPr>
            <a:r>
              <a:rPr lang="en-US" sz="3300" b="1" dirty="0">
                <a:solidFill>
                  <a:srgbClr val="D9B877"/>
                </a:solidFill>
                <a:latin typeface="Georgia" pitchFamily="34" charset="0"/>
                <a:ea typeface="Georgia" pitchFamily="34" charset="-122"/>
                <a:cs typeface="Georgia" pitchFamily="34" charset="-120"/>
              </a:rPr>
              <a:t>1–D</a:t>
            </a:r>
            <a:endParaRPr lang="en-US" sz="3300" dirty="0"/>
          </a:p>
        </p:txBody>
      </p:sp>
      <p:sp>
        <p:nvSpPr>
          <p:cNvPr id="11" name="Text 9"/>
          <p:cNvSpPr/>
          <p:nvPr/>
        </p:nvSpPr>
        <p:spPr>
          <a:xfrm>
            <a:off x="2102644" y="4126230"/>
            <a:ext cx="976193"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come at a cost</a:t>
            </a:r>
            <a:endParaRPr lang="en-US" sz="1875" dirty="0"/>
          </a:p>
        </p:txBody>
      </p:sp>
      <p:sp>
        <p:nvSpPr>
          <p:cNvPr id="12" name="Shape 10"/>
          <p:cNvSpPr/>
          <p:nvPr/>
        </p:nvSpPr>
        <p:spPr>
          <a:xfrm>
            <a:off x="4324350" y="3276600"/>
            <a:ext cx="3086100" cy="1707833"/>
          </a:xfrm>
          <a:prstGeom prst="rect">
            <a:avLst/>
          </a:prstGeom>
          <a:ln w="15240">
            <a:solidFill>
              <a:srgbClr val="451A2A"/>
            </a:solidFill>
            <a:prstDash val="solid"/>
          </a:ln>
        </p:spPr>
        <p:txBody>
          <a:bodyPr/>
          <a:lstStyle/>
          <a:p>
            <a:endParaRPr lang="en-US"/>
          </a:p>
        </p:txBody>
      </p:sp>
      <p:sp>
        <p:nvSpPr>
          <p:cNvPr id="13" name="Text 11"/>
          <p:cNvSpPr/>
          <p:nvPr/>
        </p:nvSpPr>
        <p:spPr>
          <a:xfrm>
            <a:off x="5440561" y="3539490"/>
            <a:ext cx="853678" cy="510540"/>
          </a:xfrm>
          <a:prstGeom prst="rect">
            <a:avLst/>
          </a:prstGeom>
          <a:noFill/>
          <a:ln/>
        </p:spPr>
        <p:txBody>
          <a:bodyPr wrap="none" lIns="25400" tIns="25400" rIns="25400" bIns="25400" rtlCol="0" anchor="t">
            <a:normAutofit lnSpcReduction="10000"/>
          </a:bodyPr>
          <a:lstStyle/>
          <a:p>
            <a:pPr marL="0" indent="0" algn="ctr">
              <a:buNone/>
            </a:pPr>
            <a:r>
              <a:rPr lang="en-US" sz="3300" b="1" dirty="0">
                <a:solidFill>
                  <a:srgbClr val="D9B877"/>
                </a:solidFill>
                <a:latin typeface="Georgia" pitchFamily="34" charset="0"/>
                <a:ea typeface="Georgia" pitchFamily="34" charset="-122"/>
                <a:cs typeface="Georgia" pitchFamily="34" charset="-120"/>
              </a:rPr>
              <a:t>2–E</a:t>
            </a:r>
            <a:endParaRPr lang="en-US" sz="3300" dirty="0"/>
          </a:p>
        </p:txBody>
      </p:sp>
      <p:sp>
        <p:nvSpPr>
          <p:cNvPr id="14" name="Text 12"/>
          <p:cNvSpPr/>
          <p:nvPr/>
        </p:nvSpPr>
        <p:spPr>
          <a:xfrm>
            <a:off x="5214223" y="4126230"/>
            <a:ext cx="1306354"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a race to the bottom</a:t>
            </a:r>
            <a:endParaRPr lang="en-US" sz="1875" dirty="0"/>
          </a:p>
        </p:txBody>
      </p:sp>
      <p:sp>
        <p:nvSpPr>
          <p:cNvPr id="15" name="Shape 13"/>
          <p:cNvSpPr/>
          <p:nvPr/>
        </p:nvSpPr>
        <p:spPr>
          <a:xfrm>
            <a:off x="7600950" y="3276600"/>
            <a:ext cx="3086100" cy="1707833"/>
          </a:xfrm>
          <a:prstGeom prst="rect">
            <a:avLst/>
          </a:prstGeom>
          <a:ln w="15240">
            <a:solidFill>
              <a:srgbClr val="451A2A"/>
            </a:solidFill>
            <a:prstDash val="solid"/>
          </a:ln>
        </p:spPr>
        <p:txBody>
          <a:bodyPr/>
          <a:lstStyle/>
          <a:p>
            <a:endParaRPr lang="en-US"/>
          </a:p>
        </p:txBody>
      </p:sp>
      <p:sp>
        <p:nvSpPr>
          <p:cNvPr id="16" name="Text 14"/>
          <p:cNvSpPr/>
          <p:nvPr/>
        </p:nvSpPr>
        <p:spPr>
          <a:xfrm>
            <a:off x="8714899" y="3539490"/>
            <a:ext cx="858202" cy="510540"/>
          </a:xfrm>
          <a:prstGeom prst="rect">
            <a:avLst/>
          </a:prstGeom>
          <a:noFill/>
          <a:ln/>
        </p:spPr>
        <p:txBody>
          <a:bodyPr wrap="none" lIns="25400" tIns="25400" rIns="25400" bIns="25400" rtlCol="0" anchor="t">
            <a:normAutofit lnSpcReduction="10000"/>
          </a:bodyPr>
          <a:lstStyle/>
          <a:p>
            <a:pPr marL="0" indent="0" algn="ctr">
              <a:buNone/>
            </a:pPr>
            <a:r>
              <a:rPr lang="en-US" sz="3300" b="1" dirty="0">
                <a:solidFill>
                  <a:srgbClr val="D9B877"/>
                </a:solidFill>
                <a:latin typeface="Georgia" pitchFamily="34" charset="0"/>
                <a:ea typeface="Georgia" pitchFamily="34" charset="-122"/>
                <a:cs typeface="Georgia" pitchFamily="34" charset="-120"/>
              </a:rPr>
              <a:t>3–A</a:t>
            </a:r>
            <a:endParaRPr lang="en-US" sz="3300" dirty="0"/>
          </a:p>
        </p:txBody>
      </p:sp>
      <p:sp>
        <p:nvSpPr>
          <p:cNvPr id="17" name="Text 15"/>
          <p:cNvSpPr/>
          <p:nvPr/>
        </p:nvSpPr>
        <p:spPr>
          <a:xfrm>
            <a:off x="8457248" y="4126230"/>
            <a:ext cx="1373386"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salve your conscience</a:t>
            </a:r>
            <a:endParaRPr lang="en-US" sz="1875" dirty="0"/>
          </a:p>
        </p:txBody>
      </p:sp>
      <p:sp>
        <p:nvSpPr>
          <p:cNvPr id="18" name="Shape 16"/>
          <p:cNvSpPr/>
          <p:nvPr/>
        </p:nvSpPr>
        <p:spPr>
          <a:xfrm>
            <a:off x="10877550" y="3276600"/>
            <a:ext cx="3086100" cy="1707833"/>
          </a:xfrm>
          <a:prstGeom prst="rect">
            <a:avLst/>
          </a:prstGeom>
          <a:ln w="15240">
            <a:solidFill>
              <a:srgbClr val="451A2A"/>
            </a:solidFill>
            <a:prstDash val="solid"/>
          </a:ln>
        </p:spPr>
        <p:txBody>
          <a:bodyPr/>
          <a:lstStyle/>
          <a:p>
            <a:endParaRPr lang="en-US"/>
          </a:p>
        </p:txBody>
      </p:sp>
      <p:sp>
        <p:nvSpPr>
          <p:cNvPr id="19" name="Text 17"/>
          <p:cNvSpPr/>
          <p:nvPr/>
        </p:nvSpPr>
        <p:spPr>
          <a:xfrm>
            <a:off x="11992332" y="3539490"/>
            <a:ext cx="856536" cy="510540"/>
          </a:xfrm>
          <a:prstGeom prst="rect">
            <a:avLst/>
          </a:prstGeom>
          <a:noFill/>
          <a:ln/>
        </p:spPr>
        <p:txBody>
          <a:bodyPr wrap="none" lIns="25400" tIns="25400" rIns="25400" bIns="25400" rtlCol="0" anchor="t">
            <a:normAutofit lnSpcReduction="10000"/>
          </a:bodyPr>
          <a:lstStyle/>
          <a:p>
            <a:pPr marL="0" indent="0" algn="ctr">
              <a:buNone/>
            </a:pPr>
            <a:r>
              <a:rPr lang="en-US" sz="3300" b="1" dirty="0">
                <a:solidFill>
                  <a:srgbClr val="D9B877"/>
                </a:solidFill>
                <a:latin typeface="Georgia" pitchFamily="34" charset="0"/>
                <a:ea typeface="Georgia" pitchFamily="34" charset="-122"/>
                <a:cs typeface="Georgia" pitchFamily="34" charset="-120"/>
              </a:rPr>
              <a:t>4–B</a:t>
            </a:r>
            <a:endParaRPr lang="en-US" sz="3300" dirty="0"/>
          </a:p>
        </p:txBody>
      </p:sp>
      <p:sp>
        <p:nvSpPr>
          <p:cNvPr id="20" name="Text 18"/>
          <p:cNvSpPr/>
          <p:nvPr/>
        </p:nvSpPr>
        <p:spPr>
          <a:xfrm>
            <a:off x="11753970" y="4126230"/>
            <a:ext cx="1333262"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on the face of it</a:t>
            </a:r>
            <a:endParaRPr lang="en-US" sz="1875" dirty="0"/>
          </a:p>
        </p:txBody>
      </p:sp>
      <p:sp>
        <p:nvSpPr>
          <p:cNvPr id="21" name="Shape 19"/>
          <p:cNvSpPr/>
          <p:nvPr/>
        </p:nvSpPr>
        <p:spPr>
          <a:xfrm>
            <a:off x="14154150" y="3276600"/>
            <a:ext cx="3086100" cy="1707833"/>
          </a:xfrm>
          <a:prstGeom prst="rect">
            <a:avLst/>
          </a:prstGeom>
          <a:ln w="15240">
            <a:solidFill>
              <a:srgbClr val="451A2A"/>
            </a:solidFill>
            <a:prstDash val="solid"/>
          </a:ln>
        </p:spPr>
        <p:txBody>
          <a:bodyPr/>
          <a:lstStyle/>
          <a:p>
            <a:endParaRPr lang="en-US"/>
          </a:p>
        </p:txBody>
      </p:sp>
      <p:sp>
        <p:nvSpPr>
          <p:cNvPr id="22" name="Text 20"/>
          <p:cNvSpPr/>
          <p:nvPr/>
        </p:nvSpPr>
        <p:spPr>
          <a:xfrm>
            <a:off x="15279052" y="3539490"/>
            <a:ext cx="836295" cy="510540"/>
          </a:xfrm>
          <a:prstGeom prst="rect">
            <a:avLst/>
          </a:prstGeom>
          <a:noFill/>
          <a:ln/>
        </p:spPr>
        <p:txBody>
          <a:bodyPr wrap="none" lIns="25400" tIns="25400" rIns="25400" bIns="25400" rtlCol="0" anchor="t">
            <a:normAutofit lnSpcReduction="10000"/>
          </a:bodyPr>
          <a:lstStyle/>
          <a:p>
            <a:pPr marL="0" indent="0" algn="ctr">
              <a:buNone/>
            </a:pPr>
            <a:r>
              <a:rPr lang="en-US" sz="3300" b="1" dirty="0">
                <a:solidFill>
                  <a:srgbClr val="D9B877"/>
                </a:solidFill>
                <a:latin typeface="Georgia" pitchFamily="34" charset="0"/>
                <a:ea typeface="Georgia" pitchFamily="34" charset="-122"/>
                <a:cs typeface="Georgia" pitchFamily="34" charset="-120"/>
              </a:rPr>
              <a:t>5–C</a:t>
            </a:r>
            <a:endParaRPr lang="en-US" sz="3300" dirty="0"/>
          </a:p>
        </p:txBody>
      </p:sp>
      <p:sp>
        <p:nvSpPr>
          <p:cNvPr id="23" name="Text 21"/>
          <p:cNvSpPr/>
          <p:nvPr/>
        </p:nvSpPr>
        <p:spPr>
          <a:xfrm>
            <a:off x="15202377" y="4126230"/>
            <a:ext cx="989528" cy="335756"/>
          </a:xfrm>
          <a:prstGeom prst="rect">
            <a:avLst/>
          </a:prstGeom>
          <a:noFill/>
          <a:ln/>
        </p:spPr>
        <p:txBody>
          <a:bodyPr wrap="none" lIns="25400" tIns="25400" rIns="25400" bIns="25400" rtlCol="0" anchor="t">
            <a:normAutofit lnSpcReduction="10000"/>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backfire</a:t>
            </a:r>
            <a:endParaRPr lang="en-US" sz="1875"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986790"/>
            <a:ext cx="16192500" cy="22860"/>
          </a:xfrm>
          <a:prstGeom prst="rect">
            <a:avLst/>
          </a:prstGeom>
          <a:solidFill>
            <a:srgbClr val="451A2A"/>
          </a:solidFill>
          <a:ln/>
        </p:spPr>
        <p:txBody>
          <a:bodyPr/>
          <a:lstStyle/>
          <a:p>
            <a:endParaRPr lang="en-US"/>
          </a:p>
        </p:txBody>
      </p:sp>
      <p:sp>
        <p:nvSpPr>
          <p:cNvPr id="3" name="Text 1"/>
          <p:cNvSpPr/>
          <p:nvPr/>
        </p:nvSpPr>
        <p:spPr>
          <a:xfrm>
            <a:off x="1047750" y="57150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525506" y="605790"/>
            <a:ext cx="2986219"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004 · FAST FASHION</a:t>
            </a:r>
            <a:endParaRPr lang="en-US" sz="1200" dirty="0"/>
          </a:p>
        </p:txBody>
      </p:sp>
      <p:sp>
        <p:nvSpPr>
          <p:cNvPr id="5" name="Text 3"/>
          <p:cNvSpPr/>
          <p:nvPr/>
        </p:nvSpPr>
        <p:spPr>
          <a:xfrm>
            <a:off x="1047750" y="1219200"/>
            <a:ext cx="17811750" cy="236220"/>
          </a:xfrm>
          <a:prstGeom prst="rect">
            <a:avLst/>
          </a:prstGeom>
          <a:noFill/>
          <a:ln/>
        </p:spPr>
        <p:txBody>
          <a:bodyPr wrap="square" lIns="25400" tIns="25400" rIns="25400" bIns="25400" rtlCol="0" anchor="t">
            <a:normAutofit lnSpcReduction="10000"/>
          </a:bodyPr>
          <a:lstStyle/>
          <a:p>
            <a:pPr marL="0" indent="0" algn="l">
              <a:buNone/>
            </a:pPr>
            <a:r>
              <a:rPr lang="en-US" sz="1350" b="1" kern="0" spc="300" dirty="0">
                <a:solidFill>
                  <a:srgbClr val="BF842C"/>
                </a:solidFill>
                <a:latin typeface="Helvetica" pitchFamily="34" charset="0"/>
                <a:ea typeface="Helvetica" pitchFamily="34" charset="-122"/>
                <a:cs typeface="Helvetica" pitchFamily="34" charset="-120"/>
              </a:rPr>
              <a:t>THE ARTICLE</a:t>
            </a:r>
            <a:endParaRPr lang="en-US" sz="1350" dirty="0"/>
          </a:p>
        </p:txBody>
      </p:sp>
      <p:sp>
        <p:nvSpPr>
          <p:cNvPr id="6" name="Text 4"/>
          <p:cNvSpPr/>
          <p:nvPr/>
        </p:nvSpPr>
        <p:spPr>
          <a:xfrm>
            <a:off x="1047750" y="147447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451A2A"/>
                </a:solidFill>
                <a:latin typeface="Georgia" pitchFamily="34" charset="0"/>
                <a:ea typeface="Georgia" pitchFamily="34" charset="-122"/>
                <a:cs typeface="Georgia" pitchFamily="34" charset="-120"/>
              </a:rPr>
              <a:t>Fast Fashion</a:t>
            </a:r>
            <a:endParaRPr lang="en-US" sz="3750" dirty="0"/>
          </a:p>
        </p:txBody>
      </p:sp>
      <p:sp>
        <p:nvSpPr>
          <p:cNvPr id="7" name="Text 5"/>
          <p:cNvSpPr/>
          <p:nvPr/>
        </p:nvSpPr>
        <p:spPr>
          <a:xfrm>
            <a:off x="1047750" y="2091690"/>
            <a:ext cx="17811750" cy="335280"/>
          </a:xfrm>
          <a:prstGeom prst="rect">
            <a:avLst/>
          </a:prstGeom>
          <a:noFill/>
          <a:ln/>
        </p:spPr>
        <p:txBody>
          <a:bodyPr wrap="square" lIns="25400" tIns="25400" rIns="25400" bIns="25400" rtlCol="0" anchor="t">
            <a:normAutofit lnSpcReduction="10000"/>
          </a:bodyPr>
          <a:lstStyle/>
          <a:p>
            <a:pPr marL="0" indent="0" algn="l">
              <a:buNone/>
            </a:pPr>
            <a:r>
              <a:rPr lang="en-US" sz="2025" b="1" dirty="0">
                <a:solidFill>
                  <a:srgbClr val="451A2A"/>
                </a:solidFill>
                <a:latin typeface="Helvetica" pitchFamily="34" charset="0"/>
                <a:ea typeface="Helvetica" pitchFamily="34" charset="-122"/>
                <a:cs typeface="Helvetica" pitchFamily="34" charset="-120"/>
              </a:rPr>
              <a:t>Who pays for a bargain?</a:t>
            </a:r>
            <a:endParaRPr lang="en-US" sz="2025" dirty="0"/>
          </a:p>
        </p:txBody>
      </p:sp>
      <p:sp>
        <p:nvSpPr>
          <p:cNvPr id="8" name="Shape 6"/>
          <p:cNvSpPr/>
          <p:nvPr/>
        </p:nvSpPr>
        <p:spPr>
          <a:xfrm>
            <a:off x="1047750" y="2522220"/>
            <a:ext cx="609600" cy="38100"/>
          </a:xfrm>
          <a:prstGeom prst="rect">
            <a:avLst/>
          </a:prstGeom>
          <a:solidFill>
            <a:srgbClr val="D9B877"/>
          </a:solidFill>
          <a:ln/>
        </p:spPr>
        <p:txBody>
          <a:bodyPr/>
          <a:lstStyle/>
          <a:p>
            <a:endParaRPr lang="en-US"/>
          </a:p>
        </p:txBody>
      </p:sp>
      <p:sp>
        <p:nvSpPr>
          <p:cNvPr id="9" name="Text 7"/>
          <p:cNvSpPr/>
          <p:nvPr/>
        </p:nvSpPr>
        <p:spPr>
          <a:xfrm>
            <a:off x="1047750" y="2674620"/>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i="1" dirty="0">
                <a:solidFill>
                  <a:srgbClr val="555555"/>
                </a:solidFill>
                <a:latin typeface="Helvetica" pitchFamily="34" charset="0"/>
                <a:ea typeface="Helvetica" pitchFamily="34" charset="-122"/>
                <a:cs typeface="Helvetica" pitchFamily="34" charset="-120"/>
              </a:rPr>
              <a:t>Clothes have never been cheaper. The question is who covers the difference.</a:t>
            </a:r>
            <a:endParaRPr lang="en-US" sz="1650" dirty="0"/>
          </a:p>
        </p:txBody>
      </p:sp>
      <p:sp>
        <p:nvSpPr>
          <p:cNvPr id="10" name="Text 8"/>
          <p:cNvSpPr/>
          <p:nvPr/>
        </p:nvSpPr>
        <p:spPr>
          <a:xfrm>
            <a:off x="1047750" y="3108960"/>
            <a:ext cx="8074247" cy="1778317"/>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A T-shirt that costs less than a sandwich ought to raise a question, yet most of us never ask it. Fast fashion has made new clothes so cheap and plentiful that buying them feels almost weightless: a few taps, a parcel at the door, a garment worn twice and forgotten. </a:t>
            </a:r>
            <a:r>
              <a:rPr lang="en-US" sz="1575" b="1" dirty="0">
                <a:solidFill>
                  <a:srgbClr val="451A2A"/>
                </a:solidFill>
                <a:latin typeface="Helvetica" pitchFamily="34" charset="0"/>
                <a:ea typeface="Helvetica" pitchFamily="34" charset="-122"/>
                <a:cs typeface="Helvetica" pitchFamily="34" charset="-120"/>
              </a:rPr>
              <a:t>On the face of it </a:t>
            </a:r>
            <a:r>
              <a:rPr lang="en-US" sz="1575" dirty="0">
                <a:solidFill>
                  <a:srgbClr val="222222"/>
                </a:solidFill>
                <a:latin typeface="Helvetica" pitchFamily="34" charset="0"/>
                <a:ea typeface="Helvetica" pitchFamily="34" charset="-122"/>
                <a:cs typeface="Helvetica" pitchFamily="34" charset="-120"/>
              </a:rPr>
              <a:t>, this is a success story. Clothing that was once a considered purchase is now within almost everyone’s reach. The trouble is that the price on the tag is rarely the whole price.</a:t>
            </a:r>
            <a:endParaRPr lang="en-US" sz="1575" dirty="0"/>
          </a:p>
        </p:txBody>
      </p:sp>
      <p:sp>
        <p:nvSpPr>
          <p:cNvPr id="11" name="Text 9"/>
          <p:cNvSpPr/>
          <p:nvPr/>
        </p:nvSpPr>
        <p:spPr>
          <a:xfrm>
            <a:off x="1047750" y="5020628"/>
            <a:ext cx="8074247" cy="1488281"/>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Low prices </a:t>
            </a:r>
            <a:r>
              <a:rPr lang="en-US" sz="1575" b="1" dirty="0">
                <a:solidFill>
                  <a:srgbClr val="451A2A"/>
                </a:solidFill>
                <a:latin typeface="Helvetica" pitchFamily="34" charset="0"/>
                <a:ea typeface="Helvetica" pitchFamily="34" charset="-122"/>
                <a:cs typeface="Helvetica" pitchFamily="34" charset="-120"/>
              </a:rPr>
              <a:t>come at a cost </a:t>
            </a:r>
            <a:r>
              <a:rPr lang="en-US" sz="1575" dirty="0">
                <a:solidFill>
                  <a:srgbClr val="222222"/>
                </a:solidFill>
                <a:latin typeface="Helvetica" pitchFamily="34" charset="0"/>
                <a:ea typeface="Helvetica" pitchFamily="34" charset="-122"/>
                <a:cs typeface="Helvetica" pitchFamily="34" charset="-120"/>
              </a:rPr>
              <a:t>; it is simply paid elsewhere. Brands compete by producing faster and cheaper, pressing suppliers to cut wages and safety checks in what critics call </a:t>
            </a:r>
            <a:r>
              <a:rPr lang="en-US" sz="1575" b="1" dirty="0">
                <a:solidFill>
                  <a:srgbClr val="451A2A"/>
                </a:solidFill>
                <a:latin typeface="Helvetica" pitchFamily="34" charset="0"/>
                <a:ea typeface="Helvetica" pitchFamily="34" charset="-122"/>
                <a:cs typeface="Helvetica" pitchFamily="34" charset="-120"/>
              </a:rPr>
              <a:t>a race to the bottom </a:t>
            </a:r>
            <a:r>
              <a:rPr lang="en-US" sz="1575" dirty="0">
                <a:solidFill>
                  <a:srgbClr val="222222"/>
                </a:solidFill>
                <a:latin typeface="Helvetica" pitchFamily="34" charset="0"/>
                <a:ea typeface="Helvetica" pitchFamily="34" charset="-122"/>
                <a:cs typeface="Helvetica" pitchFamily="34" charset="-120"/>
              </a:rPr>
              <a:t>. When a factory building collapsed in Bangladesh, killing more than a thousand garment workers, the world briefly paid attention. The industry is also a heavy user of water, and synthetic fabrics shed tiny plastic fibers with every wash.</a:t>
            </a:r>
            <a:endParaRPr lang="en-US" sz="1575" dirty="0"/>
          </a:p>
        </p:txBody>
      </p:sp>
      <p:sp>
        <p:nvSpPr>
          <p:cNvPr id="12" name="Text 10"/>
          <p:cNvSpPr/>
          <p:nvPr/>
        </p:nvSpPr>
        <p:spPr>
          <a:xfrm>
            <a:off x="9401175" y="3108960"/>
            <a:ext cx="8074247" cy="1198245"/>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Shoppers who want to do better face a thicket of imperfect choices. Donating old clothes may </a:t>
            </a:r>
            <a:r>
              <a:rPr lang="en-US" sz="1575" b="1" dirty="0">
                <a:solidFill>
                  <a:srgbClr val="451A2A"/>
                </a:solidFill>
                <a:latin typeface="Helvetica" pitchFamily="34" charset="0"/>
                <a:ea typeface="Helvetica" pitchFamily="34" charset="-122"/>
                <a:cs typeface="Helvetica" pitchFamily="34" charset="-120"/>
              </a:rPr>
              <a:t>salve your conscience </a:t>
            </a:r>
            <a:r>
              <a:rPr lang="en-US" sz="1575" dirty="0">
                <a:solidFill>
                  <a:srgbClr val="222222"/>
                </a:solidFill>
                <a:latin typeface="Helvetica" pitchFamily="34" charset="0"/>
                <a:ea typeface="Helvetica" pitchFamily="34" charset="-122"/>
                <a:cs typeface="Helvetica" pitchFamily="34" charset="-120"/>
              </a:rPr>
              <a:t>, but much of what charities receive is shipped abroad in bales, where it can swamp local markets and end up in landfills anyway. “Eco” collections promise greener cotton while the overall volume of production keeps rising.</a:t>
            </a:r>
            <a:endParaRPr lang="en-US" sz="1575" dirty="0"/>
          </a:p>
        </p:txBody>
      </p:sp>
      <p:sp>
        <p:nvSpPr>
          <p:cNvPr id="13" name="Text 11"/>
          <p:cNvSpPr/>
          <p:nvPr/>
        </p:nvSpPr>
        <p:spPr>
          <a:xfrm>
            <a:off x="9401175" y="4440555"/>
            <a:ext cx="8074247" cy="1488281"/>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Even boycotts can </a:t>
            </a:r>
            <a:r>
              <a:rPr lang="en-US" sz="1575" b="1" dirty="0">
                <a:solidFill>
                  <a:srgbClr val="451A2A"/>
                </a:solidFill>
                <a:latin typeface="Helvetica" pitchFamily="34" charset="0"/>
                <a:ea typeface="Helvetica" pitchFamily="34" charset="-122"/>
                <a:cs typeface="Helvetica" pitchFamily="34" charset="-120"/>
              </a:rPr>
              <a:t>backfire </a:t>
            </a:r>
            <a:r>
              <a:rPr lang="en-US" sz="1575" dirty="0">
                <a:solidFill>
                  <a:srgbClr val="222222"/>
                </a:solidFill>
                <a:latin typeface="Helvetica" pitchFamily="34" charset="0"/>
                <a:ea typeface="Helvetica" pitchFamily="34" charset="-122"/>
                <a:cs typeface="Helvetica" pitchFamily="34" charset="-120"/>
              </a:rPr>
              <a:t>. Garment work is often one of the few formal jobs open to women in poorer countries, and a collapse in orders would hurt the very workers campaigners mean to help. Some argue the answer is regulation, making brands answerable for conditions throughout their supply chains. Others say the only real solution is to buy far less, though few seem willing to be the first to stop.</a:t>
            </a:r>
            <a:endParaRPr lang="en-US" sz="1575" dirty="0"/>
          </a:p>
        </p:txBody>
      </p:sp>
      <p:sp>
        <p:nvSpPr>
          <p:cNvPr id="14" name="Shape 12"/>
          <p:cNvSpPr/>
          <p:nvPr/>
        </p:nvSpPr>
        <p:spPr>
          <a:xfrm>
            <a:off x="1047750" y="6699409"/>
            <a:ext cx="45720" cy="396240"/>
          </a:xfrm>
          <a:prstGeom prst="rect">
            <a:avLst/>
          </a:prstGeom>
          <a:solidFill>
            <a:srgbClr val="D9B877"/>
          </a:solidFill>
          <a:ln/>
        </p:spPr>
        <p:txBody>
          <a:bodyPr/>
          <a:lstStyle/>
          <a:p>
            <a:endParaRPr lang="en-US"/>
          </a:p>
        </p:txBody>
      </p:sp>
      <p:sp>
        <p:nvSpPr>
          <p:cNvPr id="15" name="Text 13"/>
          <p:cNvSpPr/>
          <p:nvPr/>
        </p:nvSpPr>
        <p:spPr>
          <a:xfrm>
            <a:off x="1360170" y="6699409"/>
            <a:ext cx="14356080" cy="434340"/>
          </a:xfrm>
          <a:prstGeom prst="rect">
            <a:avLst/>
          </a:prstGeom>
          <a:noFill/>
          <a:ln/>
        </p:spPr>
        <p:txBody>
          <a:bodyPr wrap="square" lIns="25400" tIns="25400" rIns="25400" bIns="25400" rtlCol="0" anchor="t">
            <a:normAutofit lnSpcReduction="10000"/>
          </a:bodyPr>
          <a:lstStyle/>
          <a:p>
            <a:pPr marL="0" indent="0" algn="l">
              <a:lnSpc>
                <a:spcPct val="113043"/>
              </a:lnSpc>
              <a:buNone/>
            </a:pPr>
            <a:r>
              <a:rPr lang="en-US" sz="2400" b="1" i="1" dirty="0">
                <a:solidFill>
                  <a:srgbClr val="451A2A"/>
                </a:solidFill>
                <a:latin typeface="Georgia" pitchFamily="34" charset="0"/>
                <a:ea typeface="Georgia" pitchFamily="34" charset="-122"/>
                <a:cs typeface="Georgia" pitchFamily="34" charset="-120"/>
              </a:rPr>
              <a:t>Is a cheap shirt a bargain if someone else pays for it?</a:t>
            </a:r>
            <a:endParaRPr lang="en-US" sz="2400" dirty="0"/>
          </a:p>
        </p:txBody>
      </p:sp>
      <p:sp>
        <p:nvSpPr>
          <p:cNvPr id="16" name="Text 14"/>
          <p:cNvSpPr/>
          <p:nvPr/>
        </p:nvSpPr>
        <p:spPr>
          <a:xfrm>
            <a:off x="1047750" y="952500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pic>
        <p:nvPicPr>
          <p:cNvPr id="17" name="issue004-c-audio">
            <a:hlinkClick r:id="" action="ppaction://media"/>
            <a:extLst>
              <a:ext uri="{FF2B5EF4-FFF2-40B4-BE49-F238E27FC236}">
                <a16:creationId xmlns:a16="http://schemas.microsoft.com/office/drawing/2014/main" id="{84DD3B91-B40D-8CA1-745C-14E6A11E935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57493" y="1297404"/>
            <a:ext cx="487363" cy="487363"/>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525506" y="701040"/>
            <a:ext cx="2986219"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004 · FAST FASHION</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COMPREHENSION</a:t>
            </a:r>
            <a:endParaRPr lang="en-US" sz="1500" dirty="0"/>
          </a:p>
        </p:txBody>
      </p:sp>
      <p:sp>
        <p:nvSpPr>
          <p:cNvPr id="6" name="Text 4"/>
          <p:cNvSpPr/>
          <p:nvPr/>
        </p:nvSpPr>
        <p:spPr>
          <a:xfrm>
            <a:off x="1047750" y="1821180"/>
            <a:ext cx="17811750" cy="624840"/>
          </a:xfrm>
          <a:prstGeom prst="rect">
            <a:avLst/>
          </a:prstGeom>
          <a:noFill/>
          <a:ln/>
        </p:spPr>
        <p:txBody>
          <a:bodyPr wrap="square" lIns="25400" tIns="25400" rIns="25400" bIns="25400" rtlCol="0" anchor="t">
            <a:normAutofit lnSpcReduction="10000"/>
          </a:bodyPr>
          <a:lstStyle/>
          <a:p>
            <a:pPr marL="0" indent="0" algn="l">
              <a:buNone/>
            </a:pPr>
            <a:r>
              <a:rPr lang="en-US" sz="4050" b="1" dirty="0">
                <a:solidFill>
                  <a:srgbClr val="451A2A"/>
                </a:solidFill>
                <a:latin typeface="Georgia" pitchFamily="34" charset="0"/>
                <a:ea typeface="Georgia" pitchFamily="34" charset="-122"/>
                <a:cs typeface="Georgia" pitchFamily="34" charset="-120"/>
              </a:rPr>
              <a:t>True or False?</a:t>
            </a:r>
            <a:endParaRPr lang="en-US" sz="4050" dirty="0"/>
          </a:p>
        </p:txBody>
      </p:sp>
      <p:sp>
        <p:nvSpPr>
          <p:cNvPr id="7" name="Text 5"/>
          <p:cNvSpPr/>
          <p:nvPr/>
        </p:nvSpPr>
        <p:spPr>
          <a:xfrm>
            <a:off x="1047750" y="2522220"/>
            <a:ext cx="17811750"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555555"/>
                </a:solidFill>
                <a:latin typeface="Helvetica" pitchFamily="34" charset="0"/>
                <a:ea typeface="Helvetica" pitchFamily="34" charset="-122"/>
                <a:cs typeface="Helvetica" pitchFamily="34" charset="-120"/>
              </a:rPr>
              <a:t>Judge what the article states </a:t>
            </a:r>
            <a:r>
              <a:rPr lang="en-US" sz="1950" i="1" dirty="0">
                <a:solidFill>
                  <a:srgbClr val="555555"/>
                </a:solidFill>
                <a:latin typeface="Helvetica" pitchFamily="34" charset="0"/>
                <a:ea typeface="Helvetica" pitchFamily="34" charset="-122"/>
                <a:cs typeface="Helvetica" pitchFamily="34" charset="-120"/>
              </a:rPr>
              <a:t>or implies</a:t>
            </a:r>
            <a:r>
              <a:rPr lang="en-US" sz="1950" dirty="0">
                <a:solidFill>
                  <a:srgbClr val="555555"/>
                </a:solidFill>
                <a:latin typeface="Helvetica" pitchFamily="34" charset="0"/>
                <a:ea typeface="Helvetica" pitchFamily="34" charset="-122"/>
                <a:cs typeface="Helvetica" pitchFamily="34" charset="-120"/>
              </a:rPr>
              <a:t>. Circle T or F.</a:t>
            </a:r>
            <a:endParaRPr lang="en-US" sz="1950" dirty="0"/>
          </a:p>
        </p:txBody>
      </p:sp>
      <p:sp>
        <p:nvSpPr>
          <p:cNvPr id="8" name="Shape 6"/>
          <p:cNvSpPr/>
          <p:nvPr/>
        </p:nvSpPr>
        <p:spPr>
          <a:xfrm>
            <a:off x="1047750" y="3703320"/>
            <a:ext cx="14763750" cy="9525"/>
          </a:xfrm>
          <a:prstGeom prst="rect">
            <a:avLst/>
          </a:prstGeom>
          <a:solidFill>
            <a:srgbClr val="E3E1DB"/>
          </a:solidFill>
          <a:ln/>
        </p:spPr>
        <p:txBody>
          <a:bodyPr/>
          <a:lstStyle/>
          <a:p>
            <a:endParaRPr lang="en-US"/>
          </a:p>
        </p:txBody>
      </p:sp>
      <p:sp>
        <p:nvSpPr>
          <p:cNvPr id="9" name="Text 7"/>
          <p:cNvSpPr/>
          <p:nvPr/>
        </p:nvSpPr>
        <p:spPr>
          <a:xfrm>
            <a:off x="1047750" y="314706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1</a:t>
            </a:r>
            <a:endParaRPr lang="en-US" sz="2550" dirty="0"/>
          </a:p>
        </p:txBody>
      </p:sp>
      <p:sp>
        <p:nvSpPr>
          <p:cNvPr id="10" name="Text 8"/>
          <p:cNvSpPr/>
          <p:nvPr/>
        </p:nvSpPr>
        <p:spPr>
          <a:xfrm>
            <a:off x="1676400" y="316992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The writer implies cheapness hides costs.</a:t>
            </a:r>
            <a:endParaRPr lang="en-US" sz="2175" dirty="0"/>
          </a:p>
        </p:txBody>
      </p:sp>
      <p:sp>
        <p:nvSpPr>
          <p:cNvPr id="11" name="Text 9"/>
          <p:cNvSpPr/>
          <p:nvPr/>
        </p:nvSpPr>
        <p:spPr>
          <a:xfrm>
            <a:off x="14997469" y="315468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12" name="Shape 10"/>
          <p:cNvSpPr/>
          <p:nvPr/>
        </p:nvSpPr>
        <p:spPr>
          <a:xfrm>
            <a:off x="1047750" y="4476750"/>
            <a:ext cx="14763750" cy="9525"/>
          </a:xfrm>
          <a:prstGeom prst="rect">
            <a:avLst/>
          </a:prstGeom>
          <a:solidFill>
            <a:srgbClr val="E3E1DB"/>
          </a:solidFill>
          <a:ln/>
        </p:spPr>
        <p:txBody>
          <a:bodyPr/>
          <a:lstStyle/>
          <a:p>
            <a:endParaRPr lang="en-US"/>
          </a:p>
        </p:txBody>
      </p:sp>
      <p:sp>
        <p:nvSpPr>
          <p:cNvPr id="13" name="Text 11"/>
          <p:cNvSpPr/>
          <p:nvPr/>
        </p:nvSpPr>
        <p:spPr>
          <a:xfrm>
            <a:off x="1047750" y="392049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2</a:t>
            </a:r>
            <a:endParaRPr lang="en-US" sz="2550" dirty="0"/>
          </a:p>
        </p:txBody>
      </p:sp>
      <p:sp>
        <p:nvSpPr>
          <p:cNvPr id="14" name="Text 12"/>
          <p:cNvSpPr/>
          <p:nvPr/>
        </p:nvSpPr>
        <p:spPr>
          <a:xfrm>
            <a:off x="1676400" y="394335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Donated clothes mostly stay local.</a:t>
            </a:r>
            <a:endParaRPr lang="en-US" sz="2175" dirty="0"/>
          </a:p>
        </p:txBody>
      </p:sp>
      <p:sp>
        <p:nvSpPr>
          <p:cNvPr id="15" name="Text 13"/>
          <p:cNvSpPr/>
          <p:nvPr/>
        </p:nvSpPr>
        <p:spPr>
          <a:xfrm>
            <a:off x="14997469" y="392811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16" name="Shape 14"/>
          <p:cNvSpPr/>
          <p:nvPr/>
        </p:nvSpPr>
        <p:spPr>
          <a:xfrm>
            <a:off x="1047750" y="5250180"/>
            <a:ext cx="14763750" cy="9525"/>
          </a:xfrm>
          <a:prstGeom prst="rect">
            <a:avLst/>
          </a:prstGeom>
          <a:solidFill>
            <a:srgbClr val="E3E1DB"/>
          </a:solidFill>
          <a:ln/>
        </p:spPr>
        <p:txBody>
          <a:bodyPr/>
          <a:lstStyle/>
          <a:p>
            <a:endParaRPr lang="en-US"/>
          </a:p>
        </p:txBody>
      </p:sp>
      <p:sp>
        <p:nvSpPr>
          <p:cNvPr id="17" name="Text 15"/>
          <p:cNvSpPr/>
          <p:nvPr/>
        </p:nvSpPr>
        <p:spPr>
          <a:xfrm>
            <a:off x="1047750" y="469392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3</a:t>
            </a:r>
            <a:endParaRPr lang="en-US" sz="2550" dirty="0"/>
          </a:p>
        </p:txBody>
      </p:sp>
      <p:sp>
        <p:nvSpPr>
          <p:cNvPr id="18" name="Text 16"/>
          <p:cNvSpPr/>
          <p:nvPr/>
        </p:nvSpPr>
        <p:spPr>
          <a:xfrm>
            <a:off x="1676400" y="471678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The writer urges a consumer boycott.</a:t>
            </a:r>
            <a:endParaRPr lang="en-US" sz="2175" dirty="0"/>
          </a:p>
        </p:txBody>
      </p:sp>
      <p:sp>
        <p:nvSpPr>
          <p:cNvPr id="19" name="Text 17"/>
          <p:cNvSpPr/>
          <p:nvPr/>
        </p:nvSpPr>
        <p:spPr>
          <a:xfrm>
            <a:off x="14997469" y="470154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20" name="Shape 18"/>
          <p:cNvSpPr/>
          <p:nvPr/>
        </p:nvSpPr>
        <p:spPr>
          <a:xfrm>
            <a:off x="1047750" y="6023610"/>
            <a:ext cx="14763750" cy="9525"/>
          </a:xfrm>
          <a:prstGeom prst="rect">
            <a:avLst/>
          </a:prstGeom>
          <a:solidFill>
            <a:srgbClr val="E3E1DB"/>
          </a:solidFill>
          <a:ln/>
        </p:spPr>
        <p:txBody>
          <a:bodyPr/>
          <a:lstStyle/>
          <a:p>
            <a:endParaRPr lang="en-US"/>
          </a:p>
        </p:txBody>
      </p:sp>
      <p:sp>
        <p:nvSpPr>
          <p:cNvPr id="21" name="Text 19"/>
          <p:cNvSpPr/>
          <p:nvPr/>
        </p:nvSpPr>
        <p:spPr>
          <a:xfrm>
            <a:off x="1047750" y="546735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4</a:t>
            </a:r>
            <a:endParaRPr lang="en-US" sz="2550" dirty="0"/>
          </a:p>
        </p:txBody>
      </p:sp>
      <p:sp>
        <p:nvSpPr>
          <p:cNvPr id="22" name="Text 20"/>
          <p:cNvSpPr/>
          <p:nvPr/>
        </p:nvSpPr>
        <p:spPr>
          <a:xfrm>
            <a:off x="1676400" y="549021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Eco lines may not cut total output.</a:t>
            </a:r>
            <a:endParaRPr lang="en-US" sz="2175" dirty="0"/>
          </a:p>
        </p:txBody>
      </p:sp>
      <p:sp>
        <p:nvSpPr>
          <p:cNvPr id="23" name="Text 21"/>
          <p:cNvSpPr/>
          <p:nvPr/>
        </p:nvSpPr>
        <p:spPr>
          <a:xfrm>
            <a:off x="14997469" y="547497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24" name="Text 22"/>
          <p:cNvSpPr/>
          <p:nvPr/>
        </p:nvSpPr>
        <p:spPr>
          <a:xfrm>
            <a:off x="1047750" y="624078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5</a:t>
            </a:r>
            <a:endParaRPr lang="en-US" sz="2550" dirty="0"/>
          </a:p>
        </p:txBody>
      </p:sp>
      <p:sp>
        <p:nvSpPr>
          <p:cNvPr id="25" name="Text 23"/>
          <p:cNvSpPr/>
          <p:nvPr/>
        </p:nvSpPr>
        <p:spPr>
          <a:xfrm>
            <a:off x="1676400" y="626364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The writer doubts shoppers will cut back.</a:t>
            </a:r>
            <a:endParaRPr lang="en-US" sz="2175" dirty="0"/>
          </a:p>
        </p:txBody>
      </p:sp>
      <p:sp>
        <p:nvSpPr>
          <p:cNvPr id="26" name="Text 24"/>
          <p:cNvSpPr/>
          <p:nvPr/>
        </p:nvSpPr>
        <p:spPr>
          <a:xfrm>
            <a:off x="14997469" y="624840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27" name="Text 25"/>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525506" y="701040"/>
            <a:ext cx="2986219"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004 · FAST FASHION</a:t>
            </a:r>
            <a:endParaRPr lang="en-US" sz="1200" dirty="0"/>
          </a:p>
        </p:txBody>
      </p:sp>
      <p:sp>
        <p:nvSpPr>
          <p:cNvPr id="5" name="Text 3"/>
          <p:cNvSpPr/>
          <p:nvPr/>
        </p:nvSpPr>
        <p:spPr>
          <a:xfrm>
            <a:off x="1047750" y="1638300"/>
            <a:ext cx="2419386"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COMPREHENSION</a:t>
            </a:r>
            <a:endParaRPr lang="en-US" sz="1500" dirty="0"/>
          </a:p>
        </p:txBody>
      </p:sp>
      <p:sp>
        <p:nvSpPr>
          <p:cNvPr id="6" name="Shape 4"/>
          <p:cNvSpPr/>
          <p:nvPr/>
        </p:nvSpPr>
        <p:spPr>
          <a:xfrm>
            <a:off x="3456742" y="1543050"/>
            <a:ext cx="1601272" cy="388620"/>
          </a:xfrm>
          <a:prstGeom prst="rect">
            <a:avLst/>
          </a:prstGeom>
          <a:solidFill>
            <a:srgbClr val="451A2A"/>
          </a:solidFill>
          <a:ln/>
        </p:spPr>
        <p:txBody>
          <a:bodyPr/>
          <a:lstStyle/>
          <a:p>
            <a:endParaRPr lang="en-US"/>
          </a:p>
        </p:txBody>
      </p:sp>
      <p:sp>
        <p:nvSpPr>
          <p:cNvPr id="7" name="Text 5"/>
          <p:cNvSpPr/>
          <p:nvPr/>
        </p:nvSpPr>
        <p:spPr>
          <a:xfrm>
            <a:off x="3628192" y="16002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06502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451A2A"/>
                </a:solidFill>
                <a:latin typeface="Georgia" pitchFamily="34" charset="0"/>
                <a:ea typeface="Georgia" pitchFamily="34" charset="-122"/>
                <a:cs typeface="Georgia" pitchFamily="34" charset="-120"/>
              </a:rPr>
              <a:t>True or False?</a:t>
            </a:r>
            <a:endParaRPr lang="en-US" sz="3900" dirty="0"/>
          </a:p>
        </p:txBody>
      </p:sp>
      <p:sp>
        <p:nvSpPr>
          <p:cNvPr id="9" name="Text 7"/>
          <p:cNvSpPr/>
          <p:nvPr/>
        </p:nvSpPr>
        <p:spPr>
          <a:xfrm>
            <a:off x="1047750" y="302514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1</a:t>
            </a:r>
            <a:endParaRPr lang="en-US" sz="2250" dirty="0"/>
          </a:p>
        </p:txBody>
      </p:sp>
      <p:sp>
        <p:nvSpPr>
          <p:cNvPr id="10" name="Text 8"/>
          <p:cNvSpPr/>
          <p:nvPr/>
        </p:nvSpPr>
        <p:spPr>
          <a:xfrm>
            <a:off x="1676400" y="300990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11" name="Text 9"/>
          <p:cNvSpPr/>
          <p:nvPr/>
        </p:nvSpPr>
        <p:spPr>
          <a:xfrm>
            <a:off x="2952750" y="304419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The writer implies cheapness hides costs. </a:t>
            </a:r>
            <a:r>
              <a:rPr lang="en-US" sz="1950" i="1" dirty="0">
                <a:solidFill>
                  <a:srgbClr val="888888"/>
                </a:solidFill>
                <a:latin typeface="Helvetica" pitchFamily="34" charset="0"/>
                <a:ea typeface="Helvetica" pitchFamily="34" charset="-122"/>
                <a:cs typeface="Helvetica" pitchFamily="34" charset="-120"/>
              </a:rPr>
              <a:t>— “the price on the tag is rarely the whole price.”</a:t>
            </a:r>
            <a:endParaRPr lang="en-US" sz="1950" dirty="0"/>
          </a:p>
        </p:txBody>
      </p:sp>
      <p:sp>
        <p:nvSpPr>
          <p:cNvPr id="12" name="Text 10"/>
          <p:cNvSpPr/>
          <p:nvPr/>
        </p:nvSpPr>
        <p:spPr>
          <a:xfrm>
            <a:off x="1047750" y="358521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2</a:t>
            </a:r>
            <a:endParaRPr lang="en-US" sz="2250" dirty="0"/>
          </a:p>
        </p:txBody>
      </p:sp>
      <p:sp>
        <p:nvSpPr>
          <p:cNvPr id="13" name="Text 11"/>
          <p:cNvSpPr/>
          <p:nvPr/>
        </p:nvSpPr>
        <p:spPr>
          <a:xfrm>
            <a:off x="1676400" y="356997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14" name="Text 12"/>
          <p:cNvSpPr/>
          <p:nvPr/>
        </p:nvSpPr>
        <p:spPr>
          <a:xfrm>
            <a:off x="2952750" y="360426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Donated clothes mostly stay local. </a:t>
            </a:r>
            <a:r>
              <a:rPr lang="en-US" sz="1950" i="1" dirty="0">
                <a:solidFill>
                  <a:srgbClr val="888888"/>
                </a:solidFill>
                <a:latin typeface="Helvetica" pitchFamily="34" charset="0"/>
                <a:ea typeface="Helvetica" pitchFamily="34" charset="-122"/>
                <a:cs typeface="Helvetica" pitchFamily="34" charset="-120"/>
              </a:rPr>
              <a:t>— much is “shipped abroad in bales.”</a:t>
            </a:r>
            <a:endParaRPr lang="en-US" sz="1950" dirty="0"/>
          </a:p>
        </p:txBody>
      </p:sp>
      <p:sp>
        <p:nvSpPr>
          <p:cNvPr id="15" name="Text 13"/>
          <p:cNvSpPr/>
          <p:nvPr/>
        </p:nvSpPr>
        <p:spPr>
          <a:xfrm>
            <a:off x="1047750" y="414528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3</a:t>
            </a:r>
            <a:endParaRPr lang="en-US" sz="2250" dirty="0"/>
          </a:p>
        </p:txBody>
      </p:sp>
      <p:sp>
        <p:nvSpPr>
          <p:cNvPr id="16" name="Text 14"/>
          <p:cNvSpPr/>
          <p:nvPr/>
        </p:nvSpPr>
        <p:spPr>
          <a:xfrm>
            <a:off x="1676400" y="413004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17" name="Text 15"/>
          <p:cNvSpPr/>
          <p:nvPr/>
        </p:nvSpPr>
        <p:spPr>
          <a:xfrm>
            <a:off x="2952750" y="416433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The writer urges a consumer boycott. </a:t>
            </a:r>
            <a:r>
              <a:rPr lang="en-US" sz="1950" i="1" dirty="0">
                <a:solidFill>
                  <a:srgbClr val="888888"/>
                </a:solidFill>
                <a:latin typeface="Helvetica" pitchFamily="34" charset="0"/>
                <a:ea typeface="Helvetica" pitchFamily="34" charset="-122"/>
                <a:cs typeface="Helvetica" pitchFamily="34" charset="-120"/>
              </a:rPr>
              <a:t>— boycotts “can backfire.”</a:t>
            </a:r>
            <a:endParaRPr lang="en-US" sz="1950" dirty="0"/>
          </a:p>
        </p:txBody>
      </p:sp>
      <p:sp>
        <p:nvSpPr>
          <p:cNvPr id="18" name="Text 16"/>
          <p:cNvSpPr/>
          <p:nvPr/>
        </p:nvSpPr>
        <p:spPr>
          <a:xfrm>
            <a:off x="1047750" y="470535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4</a:t>
            </a:r>
            <a:endParaRPr lang="en-US" sz="2250" dirty="0"/>
          </a:p>
        </p:txBody>
      </p:sp>
      <p:sp>
        <p:nvSpPr>
          <p:cNvPr id="19" name="Text 17"/>
          <p:cNvSpPr/>
          <p:nvPr/>
        </p:nvSpPr>
        <p:spPr>
          <a:xfrm>
            <a:off x="1676400" y="469011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20" name="Text 18"/>
          <p:cNvSpPr/>
          <p:nvPr/>
        </p:nvSpPr>
        <p:spPr>
          <a:xfrm>
            <a:off x="2952750" y="472440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Eco lines may not cut total output. </a:t>
            </a:r>
            <a:r>
              <a:rPr lang="en-US" sz="1950" i="1" dirty="0">
                <a:solidFill>
                  <a:srgbClr val="888888"/>
                </a:solidFill>
                <a:latin typeface="Helvetica" pitchFamily="34" charset="0"/>
                <a:ea typeface="Helvetica" pitchFamily="34" charset="-122"/>
                <a:cs typeface="Helvetica" pitchFamily="34" charset="-120"/>
              </a:rPr>
              <a:t>— “overall volume of production keeps rising.”</a:t>
            </a:r>
            <a:endParaRPr lang="en-US" sz="1950" dirty="0"/>
          </a:p>
        </p:txBody>
      </p:sp>
      <p:sp>
        <p:nvSpPr>
          <p:cNvPr id="21" name="Text 19"/>
          <p:cNvSpPr/>
          <p:nvPr/>
        </p:nvSpPr>
        <p:spPr>
          <a:xfrm>
            <a:off x="1047750" y="526542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5</a:t>
            </a:r>
            <a:endParaRPr lang="en-US" sz="2250" dirty="0"/>
          </a:p>
        </p:txBody>
      </p:sp>
      <p:sp>
        <p:nvSpPr>
          <p:cNvPr id="22" name="Text 20"/>
          <p:cNvSpPr/>
          <p:nvPr/>
        </p:nvSpPr>
        <p:spPr>
          <a:xfrm>
            <a:off x="1676400" y="525018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23" name="Text 21"/>
          <p:cNvSpPr/>
          <p:nvPr/>
        </p:nvSpPr>
        <p:spPr>
          <a:xfrm>
            <a:off x="2952750" y="528447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The writer doubts shoppers will cut back. </a:t>
            </a:r>
            <a:r>
              <a:rPr lang="en-US" sz="1950" i="1" dirty="0">
                <a:solidFill>
                  <a:srgbClr val="888888"/>
                </a:solidFill>
                <a:latin typeface="Helvetica" pitchFamily="34" charset="0"/>
                <a:ea typeface="Helvetica" pitchFamily="34" charset="-122"/>
                <a:cs typeface="Helvetica" pitchFamily="34" charset="-120"/>
              </a:rPr>
              <a:t>— “few seem willing to be the first to stop.”</a:t>
            </a:r>
            <a:endParaRPr lang="en-US" sz="19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4">
    <p:bg>
      <p:bgPr>
        <a:solidFill>
          <a:srgbClr val="451A2A"/>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D9B877"/>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FFFFFF"/>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525506" y="701040"/>
            <a:ext cx="2986219"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D9B877"/>
                </a:solidFill>
                <a:latin typeface="Helvetica" pitchFamily="34" charset="0"/>
                <a:ea typeface="Helvetica" pitchFamily="34" charset="-122"/>
                <a:cs typeface="Helvetica" pitchFamily="34" charset="-120"/>
              </a:rPr>
              <a:t>ISSUE 004 · FAST FASHION</a:t>
            </a:r>
            <a:endParaRPr lang="en-US" sz="1200" dirty="0"/>
          </a:p>
        </p:txBody>
      </p:sp>
      <p:sp>
        <p:nvSpPr>
          <p:cNvPr id="5" name="Text 3"/>
          <p:cNvSpPr/>
          <p:nvPr/>
        </p:nvSpPr>
        <p:spPr>
          <a:xfrm>
            <a:off x="1047750" y="14668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D9B877"/>
                </a:solidFill>
                <a:latin typeface="Helvetica" pitchFamily="34" charset="0"/>
                <a:ea typeface="Helvetica" pitchFamily="34" charset="-122"/>
                <a:cs typeface="Helvetica" pitchFamily="34" charset="-120"/>
              </a:rPr>
              <a:t>DISCUSSION</a:t>
            </a:r>
            <a:endParaRPr lang="en-US" sz="1500" dirty="0"/>
          </a:p>
        </p:txBody>
      </p:sp>
      <p:sp>
        <p:nvSpPr>
          <p:cNvPr id="6" name="Text 4"/>
          <p:cNvSpPr/>
          <p:nvPr/>
        </p:nvSpPr>
        <p:spPr>
          <a:xfrm>
            <a:off x="1047750" y="176403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FFFFFF"/>
                </a:solidFill>
                <a:latin typeface="Georgia" pitchFamily="34" charset="0"/>
                <a:ea typeface="Georgia" pitchFamily="34" charset="-122"/>
                <a:cs typeface="Georgia" pitchFamily="34" charset="-120"/>
              </a:rPr>
              <a:t>Talk it through</a:t>
            </a:r>
            <a:endParaRPr lang="en-US" sz="3900" dirty="0"/>
          </a:p>
        </p:txBody>
      </p:sp>
      <p:sp>
        <p:nvSpPr>
          <p:cNvPr id="7" name="Shape 5"/>
          <p:cNvSpPr/>
          <p:nvPr/>
        </p:nvSpPr>
        <p:spPr>
          <a:xfrm>
            <a:off x="1047750" y="3200400"/>
            <a:ext cx="15049500" cy="9525"/>
          </a:xfrm>
          <a:prstGeom prst="rect">
            <a:avLst/>
          </a:prstGeom>
          <a:solidFill>
            <a:srgbClr val="94404F"/>
          </a:solidFill>
          <a:ln/>
        </p:spPr>
        <p:txBody>
          <a:bodyPr/>
          <a:lstStyle/>
          <a:p>
            <a:endParaRPr lang="en-US"/>
          </a:p>
        </p:txBody>
      </p:sp>
      <p:sp>
        <p:nvSpPr>
          <p:cNvPr id="8" name="Text 6"/>
          <p:cNvSpPr/>
          <p:nvPr/>
        </p:nvSpPr>
        <p:spPr>
          <a:xfrm>
            <a:off x="1047750" y="2670810"/>
            <a:ext cx="215384"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1</a:t>
            </a:r>
            <a:endParaRPr lang="en-US" sz="2550" dirty="0"/>
          </a:p>
        </p:txBody>
      </p:sp>
      <p:sp>
        <p:nvSpPr>
          <p:cNvPr id="9" name="Text 7"/>
          <p:cNvSpPr/>
          <p:nvPr/>
        </p:nvSpPr>
        <p:spPr>
          <a:xfrm>
            <a:off x="1415534" y="2701290"/>
            <a:ext cx="16149888"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Would you pay double for a shirt if you knew the worker earned a fair wage?</a:t>
            </a:r>
            <a:endParaRPr lang="en-US" sz="2100" dirty="0"/>
          </a:p>
        </p:txBody>
      </p:sp>
      <p:sp>
        <p:nvSpPr>
          <p:cNvPr id="10" name="Shape 8"/>
          <p:cNvSpPr/>
          <p:nvPr/>
        </p:nvSpPr>
        <p:spPr>
          <a:xfrm>
            <a:off x="1047750" y="3909060"/>
            <a:ext cx="15049500" cy="9525"/>
          </a:xfrm>
          <a:prstGeom prst="rect">
            <a:avLst/>
          </a:prstGeom>
          <a:solidFill>
            <a:srgbClr val="94404F"/>
          </a:solidFill>
          <a:ln/>
        </p:spPr>
        <p:txBody>
          <a:bodyPr/>
          <a:lstStyle/>
          <a:p>
            <a:endParaRPr lang="en-US"/>
          </a:p>
        </p:txBody>
      </p:sp>
      <p:sp>
        <p:nvSpPr>
          <p:cNvPr id="11" name="Text 9"/>
          <p:cNvSpPr/>
          <p:nvPr/>
        </p:nvSpPr>
        <p:spPr>
          <a:xfrm>
            <a:off x="1047750" y="3379470"/>
            <a:ext cx="257175"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2</a:t>
            </a:r>
            <a:endParaRPr lang="en-US" sz="2550" dirty="0"/>
          </a:p>
        </p:txBody>
      </p:sp>
      <p:sp>
        <p:nvSpPr>
          <p:cNvPr id="12" name="Text 10"/>
          <p:cNvSpPr/>
          <p:nvPr/>
        </p:nvSpPr>
        <p:spPr>
          <a:xfrm>
            <a:off x="1457325" y="3409950"/>
            <a:ext cx="16103918"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Is fast fashion driven more by brands, or by what shoppers demand?</a:t>
            </a:r>
            <a:endParaRPr lang="en-US" sz="2100" dirty="0"/>
          </a:p>
        </p:txBody>
      </p:sp>
      <p:sp>
        <p:nvSpPr>
          <p:cNvPr id="13" name="Shape 11"/>
          <p:cNvSpPr/>
          <p:nvPr/>
        </p:nvSpPr>
        <p:spPr>
          <a:xfrm>
            <a:off x="1047750" y="4617720"/>
            <a:ext cx="15049500" cy="9525"/>
          </a:xfrm>
          <a:prstGeom prst="rect">
            <a:avLst/>
          </a:prstGeom>
          <a:solidFill>
            <a:srgbClr val="94404F"/>
          </a:solidFill>
          <a:ln/>
        </p:spPr>
        <p:txBody>
          <a:bodyPr/>
          <a:lstStyle/>
          <a:p>
            <a:endParaRPr lang="en-US"/>
          </a:p>
        </p:txBody>
      </p:sp>
      <p:sp>
        <p:nvSpPr>
          <p:cNvPr id="14" name="Text 12"/>
          <p:cNvSpPr/>
          <p:nvPr/>
        </p:nvSpPr>
        <p:spPr>
          <a:xfrm>
            <a:off x="1047750" y="4088130"/>
            <a:ext cx="254913"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3</a:t>
            </a:r>
            <a:endParaRPr lang="en-US" sz="2550" dirty="0"/>
          </a:p>
        </p:txBody>
      </p:sp>
      <p:sp>
        <p:nvSpPr>
          <p:cNvPr id="15" name="Text 13"/>
          <p:cNvSpPr/>
          <p:nvPr/>
        </p:nvSpPr>
        <p:spPr>
          <a:xfrm>
            <a:off x="1455063" y="4118610"/>
            <a:ext cx="16106406"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Why might a well-meant boycott hurt the people it aims to help?</a:t>
            </a:r>
            <a:endParaRPr lang="en-US" sz="2100" dirty="0"/>
          </a:p>
        </p:txBody>
      </p:sp>
      <p:sp>
        <p:nvSpPr>
          <p:cNvPr id="16" name="Shape 14"/>
          <p:cNvSpPr/>
          <p:nvPr/>
        </p:nvSpPr>
        <p:spPr>
          <a:xfrm>
            <a:off x="1047750" y="5326380"/>
            <a:ext cx="15049500" cy="9525"/>
          </a:xfrm>
          <a:prstGeom prst="rect">
            <a:avLst/>
          </a:prstGeom>
          <a:solidFill>
            <a:srgbClr val="94404F"/>
          </a:solidFill>
          <a:ln/>
        </p:spPr>
        <p:txBody>
          <a:bodyPr/>
          <a:lstStyle/>
          <a:p>
            <a:endParaRPr lang="en-US"/>
          </a:p>
        </p:txBody>
      </p:sp>
      <p:sp>
        <p:nvSpPr>
          <p:cNvPr id="17" name="Text 15"/>
          <p:cNvSpPr/>
          <p:nvPr/>
        </p:nvSpPr>
        <p:spPr>
          <a:xfrm>
            <a:off x="1047750" y="4796790"/>
            <a:ext cx="259199"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4</a:t>
            </a:r>
            <a:endParaRPr lang="en-US" sz="2550" dirty="0"/>
          </a:p>
        </p:txBody>
      </p:sp>
      <p:sp>
        <p:nvSpPr>
          <p:cNvPr id="18" name="Text 16"/>
          <p:cNvSpPr/>
          <p:nvPr/>
        </p:nvSpPr>
        <p:spPr>
          <a:xfrm>
            <a:off x="1459349" y="4827270"/>
            <a:ext cx="16101691"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Should brands be legally responsible for every factory in their supply chain?</a:t>
            </a:r>
            <a:endParaRPr lang="en-US" sz="2100" dirty="0"/>
          </a:p>
        </p:txBody>
      </p:sp>
      <p:sp>
        <p:nvSpPr>
          <p:cNvPr id="19" name="Text 17"/>
          <p:cNvSpPr/>
          <p:nvPr/>
        </p:nvSpPr>
        <p:spPr>
          <a:xfrm>
            <a:off x="1047750" y="5505450"/>
            <a:ext cx="247412"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5</a:t>
            </a:r>
            <a:endParaRPr lang="en-US" sz="2550" dirty="0"/>
          </a:p>
        </p:txBody>
      </p:sp>
      <p:sp>
        <p:nvSpPr>
          <p:cNvPr id="20" name="Text 18"/>
          <p:cNvSpPr/>
          <p:nvPr/>
        </p:nvSpPr>
        <p:spPr>
          <a:xfrm>
            <a:off x="1447562" y="5535930"/>
            <a:ext cx="16114657"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Can a culture built on cheap abundance ever choose to want less?</a:t>
            </a:r>
            <a:endParaRPr lang="en-US" sz="2100" dirty="0"/>
          </a:p>
        </p:txBody>
      </p:sp>
      <p:sp>
        <p:nvSpPr>
          <p:cNvPr id="21" name="Text 1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D4A9B2"/>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005840"/>
            <a:ext cx="16192500" cy="22860"/>
          </a:xfrm>
          <a:prstGeom prst="rect">
            <a:avLst/>
          </a:prstGeom>
          <a:solidFill>
            <a:srgbClr val="451A2A"/>
          </a:solidFill>
          <a:ln/>
        </p:spPr>
        <p:txBody>
          <a:bodyPr/>
          <a:lstStyle/>
          <a:p>
            <a:endParaRPr lang="en-US"/>
          </a:p>
        </p:txBody>
      </p:sp>
      <p:sp>
        <p:nvSpPr>
          <p:cNvPr id="3" name="Text 1"/>
          <p:cNvSpPr/>
          <p:nvPr/>
        </p:nvSpPr>
        <p:spPr>
          <a:xfrm>
            <a:off x="1047750" y="57150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525506" y="605790"/>
            <a:ext cx="2986219"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004 · FAST FASHION</a:t>
            </a:r>
            <a:endParaRPr lang="en-US" sz="1200" dirty="0"/>
          </a:p>
        </p:txBody>
      </p:sp>
      <p:sp>
        <p:nvSpPr>
          <p:cNvPr id="5" name="Text 3"/>
          <p:cNvSpPr/>
          <p:nvPr/>
        </p:nvSpPr>
        <p:spPr>
          <a:xfrm>
            <a:off x="1047750" y="1257300"/>
            <a:ext cx="2757547"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CRITICAL THINKING</a:t>
            </a:r>
            <a:endParaRPr lang="en-US" sz="1500" dirty="0"/>
          </a:p>
        </p:txBody>
      </p:sp>
      <p:sp>
        <p:nvSpPr>
          <p:cNvPr id="6" name="Shape 4"/>
          <p:cNvSpPr/>
          <p:nvPr/>
        </p:nvSpPr>
        <p:spPr>
          <a:xfrm>
            <a:off x="3764161" y="1266825"/>
            <a:ext cx="3517463" cy="240030"/>
          </a:xfrm>
          <a:prstGeom prst="rect">
            <a:avLst/>
          </a:prstGeom>
          <a:ln w="7620">
            <a:solidFill>
              <a:srgbClr val="D9B877"/>
            </a:solidFill>
            <a:prstDash val="solid"/>
          </a:ln>
        </p:spPr>
        <p:txBody>
          <a:bodyPr/>
          <a:lstStyle/>
          <a:p>
            <a:endParaRPr lang="en-US"/>
          </a:p>
        </p:txBody>
      </p:sp>
      <p:sp>
        <p:nvSpPr>
          <p:cNvPr id="7" name="Text 5"/>
          <p:cNvSpPr/>
          <p:nvPr/>
        </p:nvSpPr>
        <p:spPr>
          <a:xfrm>
            <a:off x="3886081" y="1303020"/>
            <a:ext cx="3379147" cy="205740"/>
          </a:xfrm>
          <a:prstGeom prst="rect">
            <a:avLst/>
          </a:prstGeom>
          <a:noFill/>
          <a:ln/>
        </p:spPr>
        <p:txBody>
          <a:bodyPr wrap="none" lIns="25400" tIns="25400" rIns="25400" bIns="25400" rtlCol="0" anchor="t">
            <a:normAutofit lnSpcReduction="10000"/>
          </a:bodyPr>
          <a:lstStyle/>
          <a:p>
            <a:pPr marL="0" indent="0" algn="l">
              <a:buNone/>
            </a:pPr>
            <a:r>
              <a:rPr lang="en-US" sz="1125" b="1" kern="0" spc="225" dirty="0">
                <a:solidFill>
                  <a:srgbClr val="BF842C"/>
                </a:solidFill>
                <a:latin typeface="Helvetica" pitchFamily="34" charset="0"/>
                <a:ea typeface="Helvetica" pitchFamily="34" charset="-122"/>
                <a:cs typeface="Helvetica" pitchFamily="34" charset="-120"/>
              </a:rPr>
              <a:t>GOOD INTENTIONS, SIDE EFFECTS</a:t>
            </a:r>
            <a:endParaRPr lang="en-US" sz="1125" dirty="0"/>
          </a:p>
        </p:txBody>
      </p:sp>
      <p:sp>
        <p:nvSpPr>
          <p:cNvPr id="8" name="Text 6"/>
          <p:cNvSpPr/>
          <p:nvPr/>
        </p:nvSpPr>
        <p:spPr>
          <a:xfrm>
            <a:off x="1047750" y="1583055"/>
            <a:ext cx="17811750" cy="51054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451A2A"/>
                </a:solidFill>
                <a:latin typeface="Georgia" pitchFamily="34" charset="0"/>
                <a:ea typeface="Georgia" pitchFamily="34" charset="-122"/>
                <a:cs typeface="Georgia" pitchFamily="34" charset="-120"/>
              </a:rPr>
              <a:t>Each action below is meant to help. Any of them could also backfire.</a:t>
            </a:r>
            <a:endParaRPr lang="en-US" sz="3300" dirty="0"/>
          </a:p>
        </p:txBody>
      </p:sp>
      <p:sp>
        <p:nvSpPr>
          <p:cNvPr id="9" name="Text 7"/>
          <p:cNvSpPr/>
          <p:nvPr/>
        </p:nvSpPr>
        <p:spPr>
          <a:xfrm>
            <a:off x="1047750" y="2131695"/>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Predict one side effect for each action. Then circle whether it does more good (+), more harm (–), or is unclear (?).</a:t>
            </a:r>
            <a:endParaRPr lang="en-US" sz="1650" dirty="0"/>
          </a:p>
        </p:txBody>
      </p:sp>
      <p:sp>
        <p:nvSpPr>
          <p:cNvPr id="10" name="Shape 8"/>
          <p:cNvSpPr/>
          <p:nvPr/>
        </p:nvSpPr>
        <p:spPr>
          <a:xfrm>
            <a:off x="1047750" y="2527935"/>
            <a:ext cx="16192500" cy="15240"/>
          </a:xfrm>
          <a:prstGeom prst="rect">
            <a:avLst/>
          </a:prstGeom>
          <a:solidFill>
            <a:srgbClr val="451A2A"/>
          </a:solidFill>
          <a:ln/>
        </p:spPr>
        <p:txBody>
          <a:bodyPr/>
          <a:lstStyle/>
          <a:p>
            <a:endParaRPr lang="en-US"/>
          </a:p>
        </p:txBody>
      </p:sp>
      <p:sp>
        <p:nvSpPr>
          <p:cNvPr id="11" name="Text 9"/>
          <p:cNvSpPr/>
          <p:nvPr/>
        </p:nvSpPr>
        <p:spPr>
          <a:xfrm>
            <a:off x="1047750" y="2619375"/>
            <a:ext cx="3728085"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ACTION</a:t>
            </a:r>
            <a:endParaRPr lang="en-US" sz="1050" dirty="0"/>
          </a:p>
        </p:txBody>
      </p:sp>
      <p:sp>
        <p:nvSpPr>
          <p:cNvPr id="12" name="Text 10"/>
          <p:cNvSpPr/>
          <p:nvPr/>
        </p:nvSpPr>
        <p:spPr>
          <a:xfrm>
            <a:off x="4667250" y="2619375"/>
            <a:ext cx="3924300"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MEANT TO</a:t>
            </a:r>
            <a:endParaRPr lang="en-US" sz="1050" dirty="0"/>
          </a:p>
        </p:txBody>
      </p:sp>
      <p:sp>
        <p:nvSpPr>
          <p:cNvPr id="13" name="Text 11"/>
          <p:cNvSpPr/>
          <p:nvPr/>
        </p:nvSpPr>
        <p:spPr>
          <a:xfrm>
            <a:off x="8477250" y="2619375"/>
            <a:ext cx="7456170"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COULD ALSO…</a:t>
            </a:r>
            <a:endParaRPr lang="en-US" sz="1050" dirty="0"/>
          </a:p>
        </p:txBody>
      </p:sp>
      <p:sp>
        <p:nvSpPr>
          <p:cNvPr id="14" name="Text 12"/>
          <p:cNvSpPr/>
          <p:nvPr/>
        </p:nvSpPr>
        <p:spPr>
          <a:xfrm>
            <a:off x="15678150" y="2619375"/>
            <a:ext cx="1600200" cy="220980"/>
          </a:xfrm>
          <a:prstGeom prst="rect">
            <a:avLst/>
          </a:prstGeom>
          <a:noFill/>
          <a:ln/>
        </p:spPr>
        <p:txBody>
          <a:bodyPr wrap="square" lIns="25400" tIns="25400" rIns="25400" bIns="25400" rtlCol="0" anchor="t">
            <a:normAutofit/>
          </a:bodyPr>
          <a:lstStyle/>
          <a:p>
            <a:pPr marL="0" indent="0" algn="ctr">
              <a:buNone/>
            </a:pPr>
            <a:r>
              <a:rPr lang="en-US" sz="1050" b="1" kern="0" spc="150" dirty="0">
                <a:solidFill>
                  <a:srgbClr val="8A8A8A"/>
                </a:solidFill>
                <a:latin typeface="Helvetica" pitchFamily="34" charset="0"/>
                <a:ea typeface="Helvetica" pitchFamily="34" charset="-122"/>
                <a:cs typeface="Helvetica" pitchFamily="34" charset="-120"/>
              </a:rPr>
              <a:t>OVERALL</a:t>
            </a:r>
            <a:endParaRPr lang="en-US" sz="1050" dirty="0"/>
          </a:p>
        </p:txBody>
      </p:sp>
      <p:sp>
        <p:nvSpPr>
          <p:cNvPr id="15" name="Shape 13"/>
          <p:cNvSpPr/>
          <p:nvPr/>
        </p:nvSpPr>
        <p:spPr>
          <a:xfrm>
            <a:off x="1047750" y="2878455"/>
            <a:ext cx="3619500" cy="9525"/>
          </a:xfrm>
          <a:prstGeom prst="rect">
            <a:avLst/>
          </a:prstGeom>
          <a:solidFill>
            <a:srgbClr val="E3E1DB"/>
          </a:solidFill>
          <a:ln/>
        </p:spPr>
        <p:txBody>
          <a:bodyPr/>
          <a:lstStyle/>
          <a:p>
            <a:endParaRPr lang="en-US"/>
          </a:p>
        </p:txBody>
      </p:sp>
      <p:sp>
        <p:nvSpPr>
          <p:cNvPr id="16" name="Text 14"/>
          <p:cNvSpPr/>
          <p:nvPr/>
        </p:nvSpPr>
        <p:spPr>
          <a:xfrm>
            <a:off x="1047750" y="2990850"/>
            <a:ext cx="3632835"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1A1A1A"/>
                </a:solidFill>
                <a:latin typeface="Helvetica" pitchFamily="34" charset="0"/>
                <a:ea typeface="Helvetica" pitchFamily="34" charset="-122"/>
                <a:cs typeface="Helvetica" pitchFamily="34" charset="-120"/>
              </a:rPr>
              <a:t>Boycott cheap brands</a:t>
            </a:r>
            <a:endParaRPr lang="en-US" sz="1650" dirty="0"/>
          </a:p>
        </p:txBody>
      </p:sp>
      <p:sp>
        <p:nvSpPr>
          <p:cNvPr id="17" name="Shape 15"/>
          <p:cNvSpPr/>
          <p:nvPr/>
        </p:nvSpPr>
        <p:spPr>
          <a:xfrm>
            <a:off x="4667250" y="2878455"/>
            <a:ext cx="3810000" cy="9525"/>
          </a:xfrm>
          <a:prstGeom prst="rect">
            <a:avLst/>
          </a:prstGeom>
          <a:solidFill>
            <a:srgbClr val="E3E1DB"/>
          </a:solidFill>
          <a:ln/>
        </p:spPr>
        <p:txBody>
          <a:bodyPr/>
          <a:lstStyle/>
          <a:p>
            <a:endParaRPr lang="en-US"/>
          </a:p>
        </p:txBody>
      </p:sp>
      <p:sp>
        <p:nvSpPr>
          <p:cNvPr id="18" name="Text 16"/>
          <p:cNvSpPr/>
          <p:nvPr/>
        </p:nvSpPr>
        <p:spPr>
          <a:xfrm>
            <a:off x="4667250" y="2990850"/>
            <a:ext cx="3733800" cy="298133"/>
          </a:xfrm>
          <a:prstGeom prst="rect">
            <a:avLst/>
          </a:prstGeom>
          <a:noFill/>
          <a:ln/>
        </p:spPr>
        <p:txBody>
          <a:bodyPr wrap="square" lIns="25400" tIns="25400" rIns="25400" bIns="25400" rtlCol="0" anchor="t">
            <a:normAutofit lnSpcReduction="10000"/>
          </a:bodyPr>
          <a:lstStyle/>
          <a:p>
            <a:pPr marL="0" indent="0" algn="l">
              <a:lnSpc>
                <a:spcPct val="110081"/>
              </a:lnSpc>
              <a:buNone/>
            </a:pPr>
            <a:r>
              <a:rPr lang="en-US" sz="1575" dirty="0">
                <a:solidFill>
                  <a:srgbClr val="333333"/>
                </a:solidFill>
                <a:latin typeface="Helvetica" pitchFamily="34" charset="0"/>
                <a:ea typeface="Helvetica" pitchFamily="34" charset="-122"/>
                <a:cs typeface="Helvetica" pitchFamily="34" charset="-120"/>
              </a:rPr>
              <a:t>protect garment workers</a:t>
            </a:r>
            <a:endParaRPr lang="en-US" sz="1575" dirty="0"/>
          </a:p>
        </p:txBody>
      </p:sp>
      <p:sp>
        <p:nvSpPr>
          <p:cNvPr id="19" name="Shape 17"/>
          <p:cNvSpPr/>
          <p:nvPr/>
        </p:nvSpPr>
        <p:spPr>
          <a:xfrm>
            <a:off x="8477250" y="2878455"/>
            <a:ext cx="7239000" cy="9525"/>
          </a:xfrm>
          <a:prstGeom prst="rect">
            <a:avLst/>
          </a:prstGeom>
          <a:solidFill>
            <a:srgbClr val="E3E1DB"/>
          </a:solidFill>
          <a:ln/>
        </p:spPr>
        <p:txBody>
          <a:bodyPr/>
          <a:lstStyle/>
          <a:p>
            <a:endParaRPr lang="en-US"/>
          </a:p>
        </p:txBody>
      </p:sp>
      <p:sp>
        <p:nvSpPr>
          <p:cNvPr id="20" name="Shape 18"/>
          <p:cNvSpPr/>
          <p:nvPr/>
        </p:nvSpPr>
        <p:spPr>
          <a:xfrm>
            <a:off x="8477250" y="3211830"/>
            <a:ext cx="7010400" cy="9525"/>
          </a:xfrm>
          <a:prstGeom prst="rect">
            <a:avLst/>
          </a:prstGeom>
          <a:solidFill>
            <a:srgbClr val="CBC9C2"/>
          </a:solidFill>
          <a:ln/>
        </p:spPr>
        <p:txBody>
          <a:bodyPr/>
          <a:lstStyle/>
          <a:p>
            <a:endParaRPr lang="en-US"/>
          </a:p>
        </p:txBody>
      </p:sp>
      <p:sp>
        <p:nvSpPr>
          <p:cNvPr id="21" name="Shape 19"/>
          <p:cNvSpPr/>
          <p:nvPr/>
        </p:nvSpPr>
        <p:spPr>
          <a:xfrm>
            <a:off x="15716250" y="2878455"/>
            <a:ext cx="1524000" cy="9525"/>
          </a:xfrm>
          <a:prstGeom prst="rect">
            <a:avLst/>
          </a:prstGeom>
          <a:solidFill>
            <a:srgbClr val="E3E1DB"/>
          </a:solidFill>
          <a:ln/>
        </p:spPr>
        <p:txBody>
          <a:bodyPr/>
          <a:lstStyle/>
          <a:p>
            <a:endParaRPr lang="en-US"/>
          </a:p>
        </p:txBody>
      </p:sp>
      <p:sp>
        <p:nvSpPr>
          <p:cNvPr id="22" name="Text 20"/>
          <p:cNvSpPr/>
          <p:nvPr/>
        </p:nvSpPr>
        <p:spPr>
          <a:xfrm>
            <a:off x="16085105" y="2990850"/>
            <a:ext cx="198596"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8A8A8A"/>
                </a:solidFill>
                <a:latin typeface="Helvetica" pitchFamily="34" charset="0"/>
                <a:ea typeface="Helvetica" pitchFamily="34" charset="-122"/>
                <a:cs typeface="Helvetica" pitchFamily="34" charset="-120"/>
              </a:rPr>
              <a:t>+</a:t>
            </a:r>
            <a:endParaRPr lang="en-US" sz="1650" dirty="0"/>
          </a:p>
        </p:txBody>
      </p:sp>
      <p:sp>
        <p:nvSpPr>
          <p:cNvPr id="23" name="Text 21"/>
          <p:cNvSpPr/>
          <p:nvPr/>
        </p:nvSpPr>
        <p:spPr>
          <a:xfrm>
            <a:off x="16417053" y="2990850"/>
            <a:ext cx="192762"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8A8A8A"/>
                </a:solidFill>
                <a:latin typeface="Helvetica" pitchFamily="34" charset="0"/>
                <a:ea typeface="Helvetica" pitchFamily="34" charset="-122"/>
                <a:cs typeface="Helvetica" pitchFamily="34" charset="-120"/>
              </a:rPr>
              <a:t>–</a:t>
            </a:r>
            <a:endParaRPr lang="en-US" sz="1650" dirty="0"/>
          </a:p>
        </p:txBody>
      </p:sp>
      <p:sp>
        <p:nvSpPr>
          <p:cNvPr id="24" name="Text 22"/>
          <p:cNvSpPr/>
          <p:nvPr/>
        </p:nvSpPr>
        <p:spPr>
          <a:xfrm>
            <a:off x="16743164" y="2990850"/>
            <a:ext cx="204311"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8A8A8A"/>
                </a:solidFill>
                <a:latin typeface="Helvetica" pitchFamily="34" charset="0"/>
                <a:ea typeface="Helvetica" pitchFamily="34" charset="-122"/>
                <a:cs typeface="Helvetica" pitchFamily="34" charset="-120"/>
              </a:rPr>
              <a:t>?</a:t>
            </a:r>
            <a:endParaRPr lang="en-US" sz="1650" dirty="0"/>
          </a:p>
        </p:txBody>
      </p:sp>
      <p:sp>
        <p:nvSpPr>
          <p:cNvPr id="25" name="Shape 23"/>
          <p:cNvSpPr/>
          <p:nvPr/>
        </p:nvSpPr>
        <p:spPr>
          <a:xfrm>
            <a:off x="1047750" y="3355658"/>
            <a:ext cx="3619500" cy="9525"/>
          </a:xfrm>
          <a:prstGeom prst="rect">
            <a:avLst/>
          </a:prstGeom>
          <a:solidFill>
            <a:srgbClr val="E3E1DB"/>
          </a:solidFill>
          <a:ln/>
        </p:spPr>
        <p:txBody>
          <a:bodyPr/>
          <a:lstStyle/>
          <a:p>
            <a:endParaRPr lang="en-US"/>
          </a:p>
        </p:txBody>
      </p:sp>
      <p:sp>
        <p:nvSpPr>
          <p:cNvPr id="26" name="Text 24"/>
          <p:cNvSpPr/>
          <p:nvPr/>
        </p:nvSpPr>
        <p:spPr>
          <a:xfrm>
            <a:off x="1047750" y="3468053"/>
            <a:ext cx="3632835"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1A1A1A"/>
                </a:solidFill>
                <a:latin typeface="Helvetica" pitchFamily="34" charset="0"/>
                <a:ea typeface="Helvetica" pitchFamily="34" charset="-122"/>
                <a:cs typeface="Helvetica" pitchFamily="34" charset="-120"/>
              </a:rPr>
              <a:t>Donate your old clothes</a:t>
            </a:r>
            <a:endParaRPr lang="en-US" sz="1650" dirty="0"/>
          </a:p>
        </p:txBody>
      </p:sp>
      <p:sp>
        <p:nvSpPr>
          <p:cNvPr id="27" name="Shape 25"/>
          <p:cNvSpPr/>
          <p:nvPr/>
        </p:nvSpPr>
        <p:spPr>
          <a:xfrm>
            <a:off x="4667250" y="3355658"/>
            <a:ext cx="3810000" cy="9525"/>
          </a:xfrm>
          <a:prstGeom prst="rect">
            <a:avLst/>
          </a:prstGeom>
          <a:solidFill>
            <a:srgbClr val="E3E1DB"/>
          </a:solidFill>
          <a:ln/>
        </p:spPr>
        <p:txBody>
          <a:bodyPr/>
          <a:lstStyle/>
          <a:p>
            <a:endParaRPr lang="en-US"/>
          </a:p>
        </p:txBody>
      </p:sp>
      <p:sp>
        <p:nvSpPr>
          <p:cNvPr id="28" name="Text 26"/>
          <p:cNvSpPr/>
          <p:nvPr/>
        </p:nvSpPr>
        <p:spPr>
          <a:xfrm>
            <a:off x="4667250" y="3468053"/>
            <a:ext cx="3733800" cy="298133"/>
          </a:xfrm>
          <a:prstGeom prst="rect">
            <a:avLst/>
          </a:prstGeom>
          <a:noFill/>
          <a:ln/>
        </p:spPr>
        <p:txBody>
          <a:bodyPr wrap="square" lIns="25400" tIns="25400" rIns="25400" bIns="25400" rtlCol="0" anchor="t">
            <a:normAutofit lnSpcReduction="10000"/>
          </a:bodyPr>
          <a:lstStyle/>
          <a:p>
            <a:pPr marL="0" indent="0" algn="l">
              <a:lnSpc>
                <a:spcPct val="110081"/>
              </a:lnSpc>
              <a:buNone/>
            </a:pPr>
            <a:r>
              <a:rPr lang="en-US" sz="1575" dirty="0">
                <a:solidFill>
                  <a:srgbClr val="333333"/>
                </a:solidFill>
                <a:latin typeface="Helvetica" pitchFamily="34" charset="0"/>
                <a:ea typeface="Helvetica" pitchFamily="34" charset="-122"/>
                <a:cs typeface="Helvetica" pitchFamily="34" charset="-120"/>
              </a:rPr>
              <a:t>keep clothes out of landfill</a:t>
            </a:r>
            <a:endParaRPr lang="en-US" sz="1575" dirty="0"/>
          </a:p>
        </p:txBody>
      </p:sp>
      <p:sp>
        <p:nvSpPr>
          <p:cNvPr id="29" name="Shape 27"/>
          <p:cNvSpPr/>
          <p:nvPr/>
        </p:nvSpPr>
        <p:spPr>
          <a:xfrm>
            <a:off x="8477250" y="3355658"/>
            <a:ext cx="7239000" cy="9525"/>
          </a:xfrm>
          <a:prstGeom prst="rect">
            <a:avLst/>
          </a:prstGeom>
          <a:solidFill>
            <a:srgbClr val="E3E1DB"/>
          </a:solidFill>
          <a:ln/>
        </p:spPr>
        <p:txBody>
          <a:bodyPr/>
          <a:lstStyle/>
          <a:p>
            <a:endParaRPr lang="en-US"/>
          </a:p>
        </p:txBody>
      </p:sp>
      <p:sp>
        <p:nvSpPr>
          <p:cNvPr id="30" name="Shape 28"/>
          <p:cNvSpPr/>
          <p:nvPr/>
        </p:nvSpPr>
        <p:spPr>
          <a:xfrm>
            <a:off x="8477250" y="3689033"/>
            <a:ext cx="7010400" cy="9525"/>
          </a:xfrm>
          <a:prstGeom prst="rect">
            <a:avLst/>
          </a:prstGeom>
          <a:solidFill>
            <a:srgbClr val="CBC9C2"/>
          </a:solidFill>
          <a:ln/>
        </p:spPr>
        <p:txBody>
          <a:bodyPr/>
          <a:lstStyle/>
          <a:p>
            <a:endParaRPr lang="en-US"/>
          </a:p>
        </p:txBody>
      </p:sp>
      <p:sp>
        <p:nvSpPr>
          <p:cNvPr id="31" name="Shape 29"/>
          <p:cNvSpPr/>
          <p:nvPr/>
        </p:nvSpPr>
        <p:spPr>
          <a:xfrm>
            <a:off x="15716250" y="3355658"/>
            <a:ext cx="1524000" cy="9525"/>
          </a:xfrm>
          <a:prstGeom prst="rect">
            <a:avLst/>
          </a:prstGeom>
          <a:solidFill>
            <a:srgbClr val="E3E1DB"/>
          </a:solidFill>
          <a:ln/>
        </p:spPr>
        <p:txBody>
          <a:bodyPr/>
          <a:lstStyle/>
          <a:p>
            <a:endParaRPr lang="en-US"/>
          </a:p>
        </p:txBody>
      </p:sp>
      <p:sp>
        <p:nvSpPr>
          <p:cNvPr id="32" name="Text 30"/>
          <p:cNvSpPr/>
          <p:nvPr/>
        </p:nvSpPr>
        <p:spPr>
          <a:xfrm>
            <a:off x="16085105" y="3468053"/>
            <a:ext cx="198596"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8A8A8A"/>
                </a:solidFill>
                <a:latin typeface="Helvetica" pitchFamily="34" charset="0"/>
                <a:ea typeface="Helvetica" pitchFamily="34" charset="-122"/>
                <a:cs typeface="Helvetica" pitchFamily="34" charset="-120"/>
              </a:rPr>
              <a:t>+</a:t>
            </a:r>
            <a:endParaRPr lang="en-US" sz="1650" dirty="0"/>
          </a:p>
        </p:txBody>
      </p:sp>
      <p:sp>
        <p:nvSpPr>
          <p:cNvPr id="33" name="Text 31"/>
          <p:cNvSpPr/>
          <p:nvPr/>
        </p:nvSpPr>
        <p:spPr>
          <a:xfrm>
            <a:off x="16417053" y="3468053"/>
            <a:ext cx="192762"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8A8A8A"/>
                </a:solidFill>
                <a:latin typeface="Helvetica" pitchFamily="34" charset="0"/>
                <a:ea typeface="Helvetica" pitchFamily="34" charset="-122"/>
                <a:cs typeface="Helvetica" pitchFamily="34" charset="-120"/>
              </a:rPr>
              <a:t>–</a:t>
            </a:r>
            <a:endParaRPr lang="en-US" sz="1650" dirty="0"/>
          </a:p>
        </p:txBody>
      </p:sp>
      <p:sp>
        <p:nvSpPr>
          <p:cNvPr id="34" name="Text 32"/>
          <p:cNvSpPr/>
          <p:nvPr/>
        </p:nvSpPr>
        <p:spPr>
          <a:xfrm>
            <a:off x="16743164" y="3468053"/>
            <a:ext cx="204311"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8A8A8A"/>
                </a:solidFill>
                <a:latin typeface="Helvetica" pitchFamily="34" charset="0"/>
                <a:ea typeface="Helvetica" pitchFamily="34" charset="-122"/>
                <a:cs typeface="Helvetica" pitchFamily="34" charset="-120"/>
              </a:rPr>
              <a:t>?</a:t>
            </a:r>
            <a:endParaRPr lang="en-US" sz="1650" dirty="0"/>
          </a:p>
        </p:txBody>
      </p:sp>
      <p:sp>
        <p:nvSpPr>
          <p:cNvPr id="35" name="Shape 33"/>
          <p:cNvSpPr/>
          <p:nvPr/>
        </p:nvSpPr>
        <p:spPr>
          <a:xfrm>
            <a:off x="1047750" y="3832860"/>
            <a:ext cx="3619500" cy="9525"/>
          </a:xfrm>
          <a:prstGeom prst="rect">
            <a:avLst/>
          </a:prstGeom>
          <a:solidFill>
            <a:srgbClr val="E3E1DB"/>
          </a:solidFill>
          <a:ln/>
        </p:spPr>
        <p:txBody>
          <a:bodyPr/>
          <a:lstStyle/>
          <a:p>
            <a:endParaRPr lang="en-US"/>
          </a:p>
        </p:txBody>
      </p:sp>
      <p:sp>
        <p:nvSpPr>
          <p:cNvPr id="36" name="Text 34"/>
          <p:cNvSpPr/>
          <p:nvPr/>
        </p:nvSpPr>
        <p:spPr>
          <a:xfrm>
            <a:off x="1047750" y="3945255"/>
            <a:ext cx="3632835"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1A1A1A"/>
                </a:solidFill>
                <a:latin typeface="Helvetica" pitchFamily="34" charset="0"/>
                <a:ea typeface="Helvetica" pitchFamily="34" charset="-122"/>
                <a:cs typeface="Helvetica" pitchFamily="34" charset="-120"/>
              </a:rPr>
              <a:t>Buy only “eco” lines</a:t>
            </a:r>
            <a:endParaRPr lang="en-US" sz="1650" dirty="0"/>
          </a:p>
        </p:txBody>
      </p:sp>
      <p:sp>
        <p:nvSpPr>
          <p:cNvPr id="37" name="Shape 35"/>
          <p:cNvSpPr/>
          <p:nvPr/>
        </p:nvSpPr>
        <p:spPr>
          <a:xfrm>
            <a:off x="4667250" y="3832860"/>
            <a:ext cx="3810000" cy="9525"/>
          </a:xfrm>
          <a:prstGeom prst="rect">
            <a:avLst/>
          </a:prstGeom>
          <a:solidFill>
            <a:srgbClr val="E3E1DB"/>
          </a:solidFill>
          <a:ln/>
        </p:spPr>
        <p:txBody>
          <a:bodyPr/>
          <a:lstStyle/>
          <a:p>
            <a:endParaRPr lang="en-US"/>
          </a:p>
        </p:txBody>
      </p:sp>
      <p:sp>
        <p:nvSpPr>
          <p:cNvPr id="38" name="Text 36"/>
          <p:cNvSpPr/>
          <p:nvPr/>
        </p:nvSpPr>
        <p:spPr>
          <a:xfrm>
            <a:off x="4667250" y="3945255"/>
            <a:ext cx="3733800" cy="298133"/>
          </a:xfrm>
          <a:prstGeom prst="rect">
            <a:avLst/>
          </a:prstGeom>
          <a:noFill/>
          <a:ln/>
        </p:spPr>
        <p:txBody>
          <a:bodyPr wrap="square" lIns="25400" tIns="25400" rIns="25400" bIns="25400" rtlCol="0" anchor="t">
            <a:normAutofit lnSpcReduction="10000"/>
          </a:bodyPr>
          <a:lstStyle/>
          <a:p>
            <a:pPr marL="0" indent="0" algn="l">
              <a:lnSpc>
                <a:spcPct val="110081"/>
              </a:lnSpc>
              <a:buNone/>
            </a:pPr>
            <a:r>
              <a:rPr lang="en-US" sz="1575" dirty="0">
                <a:solidFill>
                  <a:srgbClr val="333333"/>
                </a:solidFill>
                <a:latin typeface="Helvetica" pitchFamily="34" charset="0"/>
                <a:ea typeface="Helvetica" pitchFamily="34" charset="-122"/>
                <a:cs typeface="Helvetica" pitchFamily="34" charset="-120"/>
              </a:rPr>
              <a:t>cut environmental harm</a:t>
            </a:r>
            <a:endParaRPr lang="en-US" sz="1575" dirty="0"/>
          </a:p>
        </p:txBody>
      </p:sp>
      <p:sp>
        <p:nvSpPr>
          <p:cNvPr id="39" name="Shape 37"/>
          <p:cNvSpPr/>
          <p:nvPr/>
        </p:nvSpPr>
        <p:spPr>
          <a:xfrm>
            <a:off x="8477250" y="3832860"/>
            <a:ext cx="7239000" cy="9525"/>
          </a:xfrm>
          <a:prstGeom prst="rect">
            <a:avLst/>
          </a:prstGeom>
          <a:solidFill>
            <a:srgbClr val="E3E1DB"/>
          </a:solidFill>
          <a:ln/>
        </p:spPr>
        <p:txBody>
          <a:bodyPr/>
          <a:lstStyle/>
          <a:p>
            <a:endParaRPr lang="en-US"/>
          </a:p>
        </p:txBody>
      </p:sp>
      <p:sp>
        <p:nvSpPr>
          <p:cNvPr id="40" name="Shape 38"/>
          <p:cNvSpPr/>
          <p:nvPr/>
        </p:nvSpPr>
        <p:spPr>
          <a:xfrm>
            <a:off x="8477250" y="4166235"/>
            <a:ext cx="7010400" cy="9525"/>
          </a:xfrm>
          <a:prstGeom prst="rect">
            <a:avLst/>
          </a:prstGeom>
          <a:solidFill>
            <a:srgbClr val="CBC9C2"/>
          </a:solidFill>
          <a:ln/>
        </p:spPr>
        <p:txBody>
          <a:bodyPr/>
          <a:lstStyle/>
          <a:p>
            <a:endParaRPr lang="en-US"/>
          </a:p>
        </p:txBody>
      </p:sp>
      <p:sp>
        <p:nvSpPr>
          <p:cNvPr id="41" name="Shape 39"/>
          <p:cNvSpPr/>
          <p:nvPr/>
        </p:nvSpPr>
        <p:spPr>
          <a:xfrm>
            <a:off x="15716250" y="3832860"/>
            <a:ext cx="1524000" cy="9525"/>
          </a:xfrm>
          <a:prstGeom prst="rect">
            <a:avLst/>
          </a:prstGeom>
          <a:solidFill>
            <a:srgbClr val="E3E1DB"/>
          </a:solidFill>
          <a:ln/>
        </p:spPr>
        <p:txBody>
          <a:bodyPr/>
          <a:lstStyle/>
          <a:p>
            <a:endParaRPr lang="en-US"/>
          </a:p>
        </p:txBody>
      </p:sp>
      <p:sp>
        <p:nvSpPr>
          <p:cNvPr id="42" name="Text 40"/>
          <p:cNvSpPr/>
          <p:nvPr/>
        </p:nvSpPr>
        <p:spPr>
          <a:xfrm>
            <a:off x="16085105" y="3945255"/>
            <a:ext cx="198596"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8A8A8A"/>
                </a:solidFill>
                <a:latin typeface="Helvetica" pitchFamily="34" charset="0"/>
                <a:ea typeface="Helvetica" pitchFamily="34" charset="-122"/>
                <a:cs typeface="Helvetica" pitchFamily="34" charset="-120"/>
              </a:rPr>
              <a:t>+</a:t>
            </a:r>
            <a:endParaRPr lang="en-US" sz="1650" dirty="0"/>
          </a:p>
        </p:txBody>
      </p:sp>
      <p:sp>
        <p:nvSpPr>
          <p:cNvPr id="43" name="Text 41"/>
          <p:cNvSpPr/>
          <p:nvPr/>
        </p:nvSpPr>
        <p:spPr>
          <a:xfrm>
            <a:off x="16417053" y="3945255"/>
            <a:ext cx="192762"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8A8A8A"/>
                </a:solidFill>
                <a:latin typeface="Helvetica" pitchFamily="34" charset="0"/>
                <a:ea typeface="Helvetica" pitchFamily="34" charset="-122"/>
                <a:cs typeface="Helvetica" pitchFamily="34" charset="-120"/>
              </a:rPr>
              <a:t>–</a:t>
            </a:r>
            <a:endParaRPr lang="en-US" sz="1650" dirty="0"/>
          </a:p>
        </p:txBody>
      </p:sp>
      <p:sp>
        <p:nvSpPr>
          <p:cNvPr id="44" name="Text 42"/>
          <p:cNvSpPr/>
          <p:nvPr/>
        </p:nvSpPr>
        <p:spPr>
          <a:xfrm>
            <a:off x="16743164" y="3945255"/>
            <a:ext cx="204311"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8A8A8A"/>
                </a:solidFill>
                <a:latin typeface="Helvetica" pitchFamily="34" charset="0"/>
                <a:ea typeface="Helvetica" pitchFamily="34" charset="-122"/>
                <a:cs typeface="Helvetica" pitchFamily="34" charset="-120"/>
              </a:rPr>
              <a:t>?</a:t>
            </a:r>
            <a:endParaRPr lang="en-US" sz="1650" dirty="0"/>
          </a:p>
        </p:txBody>
      </p:sp>
      <p:sp>
        <p:nvSpPr>
          <p:cNvPr id="45" name="Shape 43"/>
          <p:cNvSpPr/>
          <p:nvPr/>
        </p:nvSpPr>
        <p:spPr>
          <a:xfrm>
            <a:off x="1047750" y="4310063"/>
            <a:ext cx="3619500" cy="9525"/>
          </a:xfrm>
          <a:prstGeom prst="rect">
            <a:avLst/>
          </a:prstGeom>
          <a:solidFill>
            <a:srgbClr val="E3E1DB"/>
          </a:solidFill>
          <a:ln/>
        </p:spPr>
        <p:txBody>
          <a:bodyPr/>
          <a:lstStyle/>
          <a:p>
            <a:endParaRPr lang="en-US"/>
          </a:p>
        </p:txBody>
      </p:sp>
      <p:sp>
        <p:nvSpPr>
          <p:cNvPr id="46" name="Text 44"/>
          <p:cNvSpPr/>
          <p:nvPr/>
        </p:nvSpPr>
        <p:spPr>
          <a:xfrm>
            <a:off x="1047750" y="4422458"/>
            <a:ext cx="3632835"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1A1A1A"/>
                </a:solidFill>
                <a:latin typeface="Helvetica" pitchFamily="34" charset="0"/>
                <a:ea typeface="Helvetica" pitchFamily="34" charset="-122"/>
                <a:cs typeface="Helvetica" pitchFamily="34" charset="-120"/>
              </a:rPr>
              <a:t>Tax every new garment</a:t>
            </a:r>
            <a:endParaRPr lang="en-US" sz="1650" dirty="0"/>
          </a:p>
        </p:txBody>
      </p:sp>
      <p:sp>
        <p:nvSpPr>
          <p:cNvPr id="47" name="Shape 45"/>
          <p:cNvSpPr/>
          <p:nvPr/>
        </p:nvSpPr>
        <p:spPr>
          <a:xfrm>
            <a:off x="4667250" y="4310063"/>
            <a:ext cx="3810000" cy="9525"/>
          </a:xfrm>
          <a:prstGeom prst="rect">
            <a:avLst/>
          </a:prstGeom>
          <a:solidFill>
            <a:srgbClr val="E3E1DB"/>
          </a:solidFill>
          <a:ln/>
        </p:spPr>
        <p:txBody>
          <a:bodyPr/>
          <a:lstStyle/>
          <a:p>
            <a:endParaRPr lang="en-US"/>
          </a:p>
        </p:txBody>
      </p:sp>
      <p:sp>
        <p:nvSpPr>
          <p:cNvPr id="48" name="Text 46"/>
          <p:cNvSpPr/>
          <p:nvPr/>
        </p:nvSpPr>
        <p:spPr>
          <a:xfrm>
            <a:off x="4667250" y="4422458"/>
            <a:ext cx="3733800" cy="298133"/>
          </a:xfrm>
          <a:prstGeom prst="rect">
            <a:avLst/>
          </a:prstGeom>
          <a:noFill/>
          <a:ln/>
        </p:spPr>
        <p:txBody>
          <a:bodyPr wrap="square" lIns="25400" tIns="25400" rIns="25400" bIns="25400" rtlCol="0" anchor="t">
            <a:normAutofit lnSpcReduction="10000"/>
          </a:bodyPr>
          <a:lstStyle/>
          <a:p>
            <a:pPr marL="0" indent="0" algn="l">
              <a:lnSpc>
                <a:spcPct val="110081"/>
              </a:lnSpc>
              <a:buNone/>
            </a:pPr>
            <a:r>
              <a:rPr lang="en-US" sz="1575" dirty="0">
                <a:solidFill>
                  <a:srgbClr val="333333"/>
                </a:solidFill>
                <a:latin typeface="Helvetica" pitchFamily="34" charset="0"/>
                <a:ea typeface="Helvetica" pitchFamily="34" charset="-122"/>
                <a:cs typeface="Helvetica" pitchFamily="34" charset="-120"/>
              </a:rPr>
              <a:t>slow down overbuying</a:t>
            </a:r>
            <a:endParaRPr lang="en-US" sz="1575" dirty="0"/>
          </a:p>
        </p:txBody>
      </p:sp>
      <p:sp>
        <p:nvSpPr>
          <p:cNvPr id="49" name="Shape 47"/>
          <p:cNvSpPr/>
          <p:nvPr/>
        </p:nvSpPr>
        <p:spPr>
          <a:xfrm>
            <a:off x="8477250" y="4310063"/>
            <a:ext cx="7239000" cy="9525"/>
          </a:xfrm>
          <a:prstGeom prst="rect">
            <a:avLst/>
          </a:prstGeom>
          <a:solidFill>
            <a:srgbClr val="E3E1DB"/>
          </a:solidFill>
          <a:ln/>
        </p:spPr>
        <p:txBody>
          <a:bodyPr/>
          <a:lstStyle/>
          <a:p>
            <a:endParaRPr lang="en-US"/>
          </a:p>
        </p:txBody>
      </p:sp>
      <p:sp>
        <p:nvSpPr>
          <p:cNvPr id="50" name="Shape 48"/>
          <p:cNvSpPr/>
          <p:nvPr/>
        </p:nvSpPr>
        <p:spPr>
          <a:xfrm>
            <a:off x="8477250" y="4643438"/>
            <a:ext cx="7010400" cy="9525"/>
          </a:xfrm>
          <a:prstGeom prst="rect">
            <a:avLst/>
          </a:prstGeom>
          <a:solidFill>
            <a:srgbClr val="CBC9C2"/>
          </a:solidFill>
          <a:ln/>
        </p:spPr>
        <p:txBody>
          <a:bodyPr/>
          <a:lstStyle/>
          <a:p>
            <a:endParaRPr lang="en-US"/>
          </a:p>
        </p:txBody>
      </p:sp>
      <p:sp>
        <p:nvSpPr>
          <p:cNvPr id="51" name="Shape 49"/>
          <p:cNvSpPr/>
          <p:nvPr/>
        </p:nvSpPr>
        <p:spPr>
          <a:xfrm>
            <a:off x="15716250" y="4310063"/>
            <a:ext cx="1524000" cy="9525"/>
          </a:xfrm>
          <a:prstGeom prst="rect">
            <a:avLst/>
          </a:prstGeom>
          <a:solidFill>
            <a:srgbClr val="E3E1DB"/>
          </a:solidFill>
          <a:ln/>
        </p:spPr>
        <p:txBody>
          <a:bodyPr/>
          <a:lstStyle/>
          <a:p>
            <a:endParaRPr lang="en-US"/>
          </a:p>
        </p:txBody>
      </p:sp>
      <p:sp>
        <p:nvSpPr>
          <p:cNvPr id="52" name="Text 50"/>
          <p:cNvSpPr/>
          <p:nvPr/>
        </p:nvSpPr>
        <p:spPr>
          <a:xfrm>
            <a:off x="16085105" y="4422458"/>
            <a:ext cx="198596"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8A8A8A"/>
                </a:solidFill>
                <a:latin typeface="Helvetica" pitchFamily="34" charset="0"/>
                <a:ea typeface="Helvetica" pitchFamily="34" charset="-122"/>
                <a:cs typeface="Helvetica" pitchFamily="34" charset="-120"/>
              </a:rPr>
              <a:t>+</a:t>
            </a:r>
            <a:endParaRPr lang="en-US" sz="1650" dirty="0"/>
          </a:p>
        </p:txBody>
      </p:sp>
      <p:sp>
        <p:nvSpPr>
          <p:cNvPr id="53" name="Text 51"/>
          <p:cNvSpPr/>
          <p:nvPr/>
        </p:nvSpPr>
        <p:spPr>
          <a:xfrm>
            <a:off x="16417053" y="4422458"/>
            <a:ext cx="192762"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8A8A8A"/>
                </a:solidFill>
                <a:latin typeface="Helvetica" pitchFamily="34" charset="0"/>
                <a:ea typeface="Helvetica" pitchFamily="34" charset="-122"/>
                <a:cs typeface="Helvetica" pitchFamily="34" charset="-120"/>
              </a:rPr>
              <a:t>–</a:t>
            </a:r>
            <a:endParaRPr lang="en-US" sz="1650" dirty="0"/>
          </a:p>
        </p:txBody>
      </p:sp>
      <p:sp>
        <p:nvSpPr>
          <p:cNvPr id="54" name="Text 52"/>
          <p:cNvSpPr/>
          <p:nvPr/>
        </p:nvSpPr>
        <p:spPr>
          <a:xfrm>
            <a:off x="16743164" y="4422458"/>
            <a:ext cx="204311"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8A8A8A"/>
                </a:solidFill>
                <a:latin typeface="Helvetica" pitchFamily="34" charset="0"/>
                <a:ea typeface="Helvetica" pitchFamily="34" charset="-122"/>
                <a:cs typeface="Helvetica" pitchFamily="34" charset="-120"/>
              </a:rPr>
              <a:t>?</a:t>
            </a:r>
            <a:endParaRPr lang="en-US" sz="1650" dirty="0"/>
          </a:p>
        </p:txBody>
      </p:sp>
      <p:sp>
        <p:nvSpPr>
          <p:cNvPr id="55" name="Shape 53"/>
          <p:cNvSpPr/>
          <p:nvPr/>
        </p:nvSpPr>
        <p:spPr>
          <a:xfrm>
            <a:off x="1047750" y="4787265"/>
            <a:ext cx="3619500" cy="9525"/>
          </a:xfrm>
          <a:prstGeom prst="rect">
            <a:avLst/>
          </a:prstGeom>
          <a:solidFill>
            <a:srgbClr val="E3E1DB"/>
          </a:solidFill>
          <a:ln/>
        </p:spPr>
        <p:txBody>
          <a:bodyPr/>
          <a:lstStyle/>
          <a:p>
            <a:endParaRPr lang="en-US"/>
          </a:p>
        </p:txBody>
      </p:sp>
      <p:sp>
        <p:nvSpPr>
          <p:cNvPr id="56" name="Text 54"/>
          <p:cNvSpPr/>
          <p:nvPr/>
        </p:nvSpPr>
        <p:spPr>
          <a:xfrm>
            <a:off x="1047750" y="4899660"/>
            <a:ext cx="3632835"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1A1A1A"/>
                </a:solidFill>
                <a:latin typeface="Helvetica" pitchFamily="34" charset="0"/>
                <a:ea typeface="Helvetica" pitchFamily="34" charset="-122"/>
                <a:cs typeface="Helvetica" pitchFamily="34" charset="-120"/>
              </a:rPr>
              <a:t>Ban used-clothing exports</a:t>
            </a:r>
            <a:endParaRPr lang="en-US" sz="1650" dirty="0"/>
          </a:p>
        </p:txBody>
      </p:sp>
      <p:sp>
        <p:nvSpPr>
          <p:cNvPr id="57" name="Shape 55"/>
          <p:cNvSpPr/>
          <p:nvPr/>
        </p:nvSpPr>
        <p:spPr>
          <a:xfrm>
            <a:off x="4667250" y="4787265"/>
            <a:ext cx="3810000" cy="9525"/>
          </a:xfrm>
          <a:prstGeom prst="rect">
            <a:avLst/>
          </a:prstGeom>
          <a:solidFill>
            <a:srgbClr val="E3E1DB"/>
          </a:solidFill>
          <a:ln/>
        </p:spPr>
        <p:txBody>
          <a:bodyPr/>
          <a:lstStyle/>
          <a:p>
            <a:endParaRPr lang="en-US"/>
          </a:p>
        </p:txBody>
      </p:sp>
      <p:sp>
        <p:nvSpPr>
          <p:cNvPr id="58" name="Text 56"/>
          <p:cNvSpPr/>
          <p:nvPr/>
        </p:nvSpPr>
        <p:spPr>
          <a:xfrm>
            <a:off x="4667250" y="4899660"/>
            <a:ext cx="3733800" cy="298133"/>
          </a:xfrm>
          <a:prstGeom prst="rect">
            <a:avLst/>
          </a:prstGeom>
          <a:noFill/>
          <a:ln/>
        </p:spPr>
        <p:txBody>
          <a:bodyPr wrap="square" lIns="25400" tIns="25400" rIns="25400" bIns="25400" rtlCol="0" anchor="t">
            <a:normAutofit lnSpcReduction="10000"/>
          </a:bodyPr>
          <a:lstStyle/>
          <a:p>
            <a:pPr marL="0" indent="0" algn="l">
              <a:lnSpc>
                <a:spcPct val="110081"/>
              </a:lnSpc>
              <a:buNone/>
            </a:pPr>
            <a:r>
              <a:rPr lang="en-US" sz="1575" dirty="0">
                <a:solidFill>
                  <a:srgbClr val="333333"/>
                </a:solidFill>
                <a:latin typeface="Helvetica" pitchFamily="34" charset="0"/>
                <a:ea typeface="Helvetica" pitchFamily="34" charset="-122"/>
                <a:cs typeface="Helvetica" pitchFamily="34" charset="-120"/>
              </a:rPr>
              <a:t>stop dumping on poorer countries</a:t>
            </a:r>
            <a:endParaRPr lang="en-US" sz="1575" dirty="0"/>
          </a:p>
        </p:txBody>
      </p:sp>
      <p:sp>
        <p:nvSpPr>
          <p:cNvPr id="59" name="Shape 57"/>
          <p:cNvSpPr/>
          <p:nvPr/>
        </p:nvSpPr>
        <p:spPr>
          <a:xfrm>
            <a:off x="8477250" y="4787265"/>
            <a:ext cx="7239000" cy="9525"/>
          </a:xfrm>
          <a:prstGeom prst="rect">
            <a:avLst/>
          </a:prstGeom>
          <a:solidFill>
            <a:srgbClr val="E3E1DB"/>
          </a:solidFill>
          <a:ln/>
        </p:spPr>
        <p:txBody>
          <a:bodyPr/>
          <a:lstStyle/>
          <a:p>
            <a:endParaRPr lang="en-US"/>
          </a:p>
        </p:txBody>
      </p:sp>
      <p:sp>
        <p:nvSpPr>
          <p:cNvPr id="60" name="Shape 58"/>
          <p:cNvSpPr/>
          <p:nvPr/>
        </p:nvSpPr>
        <p:spPr>
          <a:xfrm>
            <a:off x="8477250" y="5120640"/>
            <a:ext cx="7010400" cy="9525"/>
          </a:xfrm>
          <a:prstGeom prst="rect">
            <a:avLst/>
          </a:prstGeom>
          <a:solidFill>
            <a:srgbClr val="CBC9C2"/>
          </a:solidFill>
          <a:ln/>
        </p:spPr>
        <p:txBody>
          <a:bodyPr/>
          <a:lstStyle/>
          <a:p>
            <a:endParaRPr lang="en-US"/>
          </a:p>
        </p:txBody>
      </p:sp>
      <p:sp>
        <p:nvSpPr>
          <p:cNvPr id="61" name="Shape 59"/>
          <p:cNvSpPr/>
          <p:nvPr/>
        </p:nvSpPr>
        <p:spPr>
          <a:xfrm>
            <a:off x="15716250" y="4787265"/>
            <a:ext cx="1524000" cy="9525"/>
          </a:xfrm>
          <a:prstGeom prst="rect">
            <a:avLst/>
          </a:prstGeom>
          <a:solidFill>
            <a:srgbClr val="E3E1DB"/>
          </a:solidFill>
          <a:ln/>
        </p:spPr>
        <p:txBody>
          <a:bodyPr/>
          <a:lstStyle/>
          <a:p>
            <a:endParaRPr lang="en-US"/>
          </a:p>
        </p:txBody>
      </p:sp>
      <p:sp>
        <p:nvSpPr>
          <p:cNvPr id="62" name="Text 60"/>
          <p:cNvSpPr/>
          <p:nvPr/>
        </p:nvSpPr>
        <p:spPr>
          <a:xfrm>
            <a:off x="16085105" y="4899660"/>
            <a:ext cx="198596"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8A8A8A"/>
                </a:solidFill>
                <a:latin typeface="Helvetica" pitchFamily="34" charset="0"/>
                <a:ea typeface="Helvetica" pitchFamily="34" charset="-122"/>
                <a:cs typeface="Helvetica" pitchFamily="34" charset="-120"/>
              </a:rPr>
              <a:t>+</a:t>
            </a:r>
            <a:endParaRPr lang="en-US" sz="1650" dirty="0"/>
          </a:p>
        </p:txBody>
      </p:sp>
      <p:sp>
        <p:nvSpPr>
          <p:cNvPr id="63" name="Text 61"/>
          <p:cNvSpPr/>
          <p:nvPr/>
        </p:nvSpPr>
        <p:spPr>
          <a:xfrm>
            <a:off x="16417053" y="4899660"/>
            <a:ext cx="192762"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8A8A8A"/>
                </a:solidFill>
                <a:latin typeface="Helvetica" pitchFamily="34" charset="0"/>
                <a:ea typeface="Helvetica" pitchFamily="34" charset="-122"/>
                <a:cs typeface="Helvetica" pitchFamily="34" charset="-120"/>
              </a:rPr>
              <a:t>–</a:t>
            </a:r>
            <a:endParaRPr lang="en-US" sz="1650" dirty="0"/>
          </a:p>
        </p:txBody>
      </p:sp>
      <p:sp>
        <p:nvSpPr>
          <p:cNvPr id="64" name="Text 62"/>
          <p:cNvSpPr/>
          <p:nvPr/>
        </p:nvSpPr>
        <p:spPr>
          <a:xfrm>
            <a:off x="16743164" y="4899660"/>
            <a:ext cx="204311"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8A8A8A"/>
                </a:solidFill>
                <a:latin typeface="Helvetica" pitchFamily="34" charset="0"/>
                <a:ea typeface="Helvetica" pitchFamily="34" charset="-122"/>
                <a:cs typeface="Helvetica" pitchFamily="34" charset="-120"/>
              </a:rPr>
              <a:t>?</a:t>
            </a:r>
            <a:endParaRPr lang="en-US" sz="1650" dirty="0"/>
          </a:p>
        </p:txBody>
      </p:sp>
      <p:sp>
        <p:nvSpPr>
          <p:cNvPr id="65" name="Shape 63"/>
          <p:cNvSpPr/>
          <p:nvPr/>
        </p:nvSpPr>
        <p:spPr>
          <a:xfrm>
            <a:off x="1047750" y="5741670"/>
            <a:ext cx="3619500" cy="15240"/>
          </a:xfrm>
          <a:prstGeom prst="rect">
            <a:avLst/>
          </a:prstGeom>
          <a:solidFill>
            <a:srgbClr val="451A2A"/>
          </a:solidFill>
          <a:ln/>
        </p:spPr>
        <p:txBody>
          <a:bodyPr/>
          <a:lstStyle/>
          <a:p>
            <a:endParaRPr lang="en-US"/>
          </a:p>
        </p:txBody>
      </p:sp>
      <p:sp>
        <p:nvSpPr>
          <p:cNvPr id="66" name="Shape 64"/>
          <p:cNvSpPr/>
          <p:nvPr/>
        </p:nvSpPr>
        <p:spPr>
          <a:xfrm>
            <a:off x="1047750" y="5264468"/>
            <a:ext cx="3619500" cy="9525"/>
          </a:xfrm>
          <a:prstGeom prst="rect">
            <a:avLst/>
          </a:prstGeom>
          <a:solidFill>
            <a:srgbClr val="E3E1DB"/>
          </a:solidFill>
          <a:ln/>
        </p:spPr>
        <p:txBody>
          <a:bodyPr/>
          <a:lstStyle/>
          <a:p>
            <a:endParaRPr lang="en-US"/>
          </a:p>
        </p:txBody>
      </p:sp>
      <p:sp>
        <p:nvSpPr>
          <p:cNvPr id="67" name="Text 65"/>
          <p:cNvSpPr/>
          <p:nvPr/>
        </p:nvSpPr>
        <p:spPr>
          <a:xfrm>
            <a:off x="1047750" y="5376863"/>
            <a:ext cx="3632835"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1A1A1A"/>
                </a:solidFill>
                <a:latin typeface="Helvetica" pitchFamily="34" charset="0"/>
                <a:ea typeface="Helvetica" pitchFamily="34" charset="-122"/>
                <a:cs typeface="Helvetica" pitchFamily="34" charset="-120"/>
              </a:rPr>
              <a:t>Simply buy far less</a:t>
            </a:r>
            <a:endParaRPr lang="en-US" sz="1650" dirty="0"/>
          </a:p>
        </p:txBody>
      </p:sp>
      <p:sp>
        <p:nvSpPr>
          <p:cNvPr id="68" name="Shape 66"/>
          <p:cNvSpPr/>
          <p:nvPr/>
        </p:nvSpPr>
        <p:spPr>
          <a:xfrm>
            <a:off x="4667250" y="5741670"/>
            <a:ext cx="3810000" cy="15240"/>
          </a:xfrm>
          <a:prstGeom prst="rect">
            <a:avLst/>
          </a:prstGeom>
          <a:solidFill>
            <a:srgbClr val="451A2A"/>
          </a:solidFill>
          <a:ln/>
        </p:spPr>
        <p:txBody>
          <a:bodyPr/>
          <a:lstStyle/>
          <a:p>
            <a:endParaRPr lang="en-US"/>
          </a:p>
        </p:txBody>
      </p:sp>
      <p:sp>
        <p:nvSpPr>
          <p:cNvPr id="69" name="Shape 67"/>
          <p:cNvSpPr/>
          <p:nvPr/>
        </p:nvSpPr>
        <p:spPr>
          <a:xfrm>
            <a:off x="4667250" y="5264468"/>
            <a:ext cx="3810000" cy="9525"/>
          </a:xfrm>
          <a:prstGeom prst="rect">
            <a:avLst/>
          </a:prstGeom>
          <a:solidFill>
            <a:srgbClr val="E3E1DB"/>
          </a:solidFill>
          <a:ln/>
        </p:spPr>
        <p:txBody>
          <a:bodyPr/>
          <a:lstStyle/>
          <a:p>
            <a:endParaRPr lang="en-US"/>
          </a:p>
        </p:txBody>
      </p:sp>
      <p:sp>
        <p:nvSpPr>
          <p:cNvPr id="70" name="Text 68"/>
          <p:cNvSpPr/>
          <p:nvPr/>
        </p:nvSpPr>
        <p:spPr>
          <a:xfrm>
            <a:off x="4667250" y="5376863"/>
            <a:ext cx="3733800" cy="298133"/>
          </a:xfrm>
          <a:prstGeom prst="rect">
            <a:avLst/>
          </a:prstGeom>
          <a:noFill/>
          <a:ln/>
        </p:spPr>
        <p:txBody>
          <a:bodyPr wrap="square" lIns="25400" tIns="25400" rIns="25400" bIns="25400" rtlCol="0" anchor="t">
            <a:normAutofit lnSpcReduction="10000"/>
          </a:bodyPr>
          <a:lstStyle/>
          <a:p>
            <a:pPr marL="0" indent="0" algn="l">
              <a:lnSpc>
                <a:spcPct val="110081"/>
              </a:lnSpc>
              <a:buNone/>
            </a:pPr>
            <a:r>
              <a:rPr lang="en-US" sz="1575" dirty="0">
                <a:solidFill>
                  <a:srgbClr val="333333"/>
                </a:solidFill>
                <a:latin typeface="Helvetica" pitchFamily="34" charset="0"/>
                <a:ea typeface="Helvetica" pitchFamily="34" charset="-122"/>
                <a:cs typeface="Helvetica" pitchFamily="34" charset="-120"/>
              </a:rPr>
              <a:t>shrink production overall</a:t>
            </a:r>
            <a:endParaRPr lang="en-US" sz="1575" dirty="0"/>
          </a:p>
        </p:txBody>
      </p:sp>
      <p:sp>
        <p:nvSpPr>
          <p:cNvPr id="71" name="Shape 69"/>
          <p:cNvSpPr/>
          <p:nvPr/>
        </p:nvSpPr>
        <p:spPr>
          <a:xfrm>
            <a:off x="8477250" y="5741670"/>
            <a:ext cx="7239000" cy="15240"/>
          </a:xfrm>
          <a:prstGeom prst="rect">
            <a:avLst/>
          </a:prstGeom>
          <a:solidFill>
            <a:srgbClr val="451A2A"/>
          </a:solidFill>
          <a:ln/>
        </p:spPr>
        <p:txBody>
          <a:bodyPr/>
          <a:lstStyle/>
          <a:p>
            <a:endParaRPr lang="en-US"/>
          </a:p>
        </p:txBody>
      </p:sp>
      <p:sp>
        <p:nvSpPr>
          <p:cNvPr id="72" name="Shape 70"/>
          <p:cNvSpPr/>
          <p:nvPr/>
        </p:nvSpPr>
        <p:spPr>
          <a:xfrm>
            <a:off x="8477250" y="5264468"/>
            <a:ext cx="7239000" cy="9525"/>
          </a:xfrm>
          <a:prstGeom prst="rect">
            <a:avLst/>
          </a:prstGeom>
          <a:solidFill>
            <a:srgbClr val="E3E1DB"/>
          </a:solidFill>
          <a:ln/>
        </p:spPr>
        <p:txBody>
          <a:bodyPr/>
          <a:lstStyle/>
          <a:p>
            <a:endParaRPr lang="en-US"/>
          </a:p>
        </p:txBody>
      </p:sp>
      <p:sp>
        <p:nvSpPr>
          <p:cNvPr id="73" name="Shape 71"/>
          <p:cNvSpPr/>
          <p:nvPr/>
        </p:nvSpPr>
        <p:spPr>
          <a:xfrm>
            <a:off x="8477250" y="5597843"/>
            <a:ext cx="7010400" cy="9525"/>
          </a:xfrm>
          <a:prstGeom prst="rect">
            <a:avLst/>
          </a:prstGeom>
          <a:solidFill>
            <a:srgbClr val="CBC9C2"/>
          </a:solidFill>
          <a:ln/>
        </p:spPr>
        <p:txBody>
          <a:bodyPr/>
          <a:lstStyle/>
          <a:p>
            <a:endParaRPr lang="en-US"/>
          </a:p>
        </p:txBody>
      </p:sp>
      <p:sp>
        <p:nvSpPr>
          <p:cNvPr id="74" name="Shape 72"/>
          <p:cNvSpPr/>
          <p:nvPr/>
        </p:nvSpPr>
        <p:spPr>
          <a:xfrm>
            <a:off x="15716250" y="5741670"/>
            <a:ext cx="1524000" cy="15240"/>
          </a:xfrm>
          <a:prstGeom prst="rect">
            <a:avLst/>
          </a:prstGeom>
          <a:solidFill>
            <a:srgbClr val="451A2A"/>
          </a:solidFill>
          <a:ln/>
        </p:spPr>
        <p:txBody>
          <a:bodyPr/>
          <a:lstStyle/>
          <a:p>
            <a:endParaRPr lang="en-US"/>
          </a:p>
        </p:txBody>
      </p:sp>
      <p:sp>
        <p:nvSpPr>
          <p:cNvPr id="75" name="Shape 73"/>
          <p:cNvSpPr/>
          <p:nvPr/>
        </p:nvSpPr>
        <p:spPr>
          <a:xfrm>
            <a:off x="15716250" y="5264468"/>
            <a:ext cx="1524000" cy="9525"/>
          </a:xfrm>
          <a:prstGeom prst="rect">
            <a:avLst/>
          </a:prstGeom>
          <a:solidFill>
            <a:srgbClr val="E3E1DB"/>
          </a:solidFill>
          <a:ln/>
        </p:spPr>
        <p:txBody>
          <a:bodyPr/>
          <a:lstStyle/>
          <a:p>
            <a:endParaRPr lang="en-US"/>
          </a:p>
        </p:txBody>
      </p:sp>
      <p:sp>
        <p:nvSpPr>
          <p:cNvPr id="76" name="Text 74"/>
          <p:cNvSpPr/>
          <p:nvPr/>
        </p:nvSpPr>
        <p:spPr>
          <a:xfrm>
            <a:off x="16085105" y="5376863"/>
            <a:ext cx="198596"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8A8A8A"/>
                </a:solidFill>
                <a:latin typeface="Helvetica" pitchFamily="34" charset="0"/>
                <a:ea typeface="Helvetica" pitchFamily="34" charset="-122"/>
                <a:cs typeface="Helvetica" pitchFamily="34" charset="-120"/>
              </a:rPr>
              <a:t>+</a:t>
            </a:r>
            <a:endParaRPr lang="en-US" sz="1650" dirty="0"/>
          </a:p>
        </p:txBody>
      </p:sp>
      <p:sp>
        <p:nvSpPr>
          <p:cNvPr id="77" name="Text 75"/>
          <p:cNvSpPr/>
          <p:nvPr/>
        </p:nvSpPr>
        <p:spPr>
          <a:xfrm>
            <a:off x="16417053" y="5376863"/>
            <a:ext cx="192762"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8A8A8A"/>
                </a:solidFill>
                <a:latin typeface="Helvetica" pitchFamily="34" charset="0"/>
                <a:ea typeface="Helvetica" pitchFamily="34" charset="-122"/>
                <a:cs typeface="Helvetica" pitchFamily="34" charset="-120"/>
              </a:rPr>
              <a:t>–</a:t>
            </a:r>
            <a:endParaRPr lang="en-US" sz="1650" dirty="0"/>
          </a:p>
        </p:txBody>
      </p:sp>
      <p:sp>
        <p:nvSpPr>
          <p:cNvPr id="78" name="Text 76"/>
          <p:cNvSpPr/>
          <p:nvPr/>
        </p:nvSpPr>
        <p:spPr>
          <a:xfrm>
            <a:off x="16743164" y="5376863"/>
            <a:ext cx="204311" cy="298133"/>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8A8A8A"/>
                </a:solidFill>
                <a:latin typeface="Helvetica" pitchFamily="34" charset="0"/>
                <a:ea typeface="Helvetica" pitchFamily="34" charset="-122"/>
                <a:cs typeface="Helvetica" pitchFamily="34" charset="-120"/>
              </a:rPr>
              <a:t>?</a:t>
            </a:r>
            <a:endParaRPr lang="en-US" sz="1650" dirty="0"/>
          </a:p>
        </p:txBody>
      </p:sp>
      <p:sp>
        <p:nvSpPr>
          <p:cNvPr id="79" name="Text 77"/>
          <p:cNvSpPr/>
          <p:nvPr/>
        </p:nvSpPr>
        <p:spPr>
          <a:xfrm>
            <a:off x="1047750" y="5974080"/>
            <a:ext cx="1865126" cy="236220"/>
          </a:xfrm>
          <a:prstGeom prst="rect">
            <a:avLst/>
          </a:prstGeom>
          <a:noFill/>
          <a:ln/>
        </p:spPr>
        <p:txBody>
          <a:bodyPr wrap="none" lIns="25400" tIns="25400" rIns="25400" bIns="25400" rtlCol="0" anchor="t">
            <a:normAutofit lnSpcReduction="10000"/>
          </a:bodyPr>
          <a:lstStyle/>
          <a:p>
            <a:pPr marL="0" indent="0" algn="l">
              <a:buNone/>
            </a:pPr>
            <a:r>
              <a:rPr lang="en-US" sz="1350" b="1" kern="0" spc="263" dirty="0">
                <a:solidFill>
                  <a:srgbClr val="BF842C"/>
                </a:solidFill>
                <a:latin typeface="Helvetica" pitchFamily="34" charset="0"/>
                <a:ea typeface="Helvetica" pitchFamily="34" charset="-122"/>
                <a:cs typeface="Helvetica" pitchFamily="34" charset="-120"/>
              </a:rPr>
              <a:t>YOUR VERDICT</a:t>
            </a:r>
            <a:endParaRPr lang="en-US" sz="1350" dirty="0"/>
          </a:p>
        </p:txBody>
      </p:sp>
      <p:sp>
        <p:nvSpPr>
          <p:cNvPr id="80" name="Text 78"/>
          <p:cNvSpPr/>
          <p:nvPr/>
        </p:nvSpPr>
        <p:spPr>
          <a:xfrm>
            <a:off x="2990969" y="5890260"/>
            <a:ext cx="11242750" cy="358140"/>
          </a:xfrm>
          <a:prstGeom prst="rect">
            <a:avLst/>
          </a:prstGeom>
          <a:noFill/>
          <a:ln/>
        </p:spPr>
        <p:txBody>
          <a:bodyPr wrap="square" lIns="25400" tIns="25400" rIns="25400" bIns="25400" rtlCol="0" anchor="t">
            <a:normAutofit lnSpcReduction="10000"/>
          </a:bodyPr>
          <a:lstStyle/>
          <a:p>
            <a:pPr marL="0" indent="0" algn="l">
              <a:lnSpc>
                <a:spcPct val="123529"/>
              </a:lnSpc>
              <a:buNone/>
            </a:pPr>
            <a:r>
              <a:rPr lang="en-US" sz="1800" dirty="0">
                <a:solidFill>
                  <a:srgbClr val="1A1A1A"/>
                </a:solidFill>
                <a:latin typeface="Helvetica" pitchFamily="34" charset="0"/>
                <a:ea typeface="Helvetica" pitchFamily="34" charset="-122"/>
                <a:cs typeface="Helvetica" pitchFamily="34" charset="-120"/>
              </a:rPr>
              <a:t>Most effective action: _______  The side effect you would accept for it: _______________________________</a:t>
            </a:r>
            <a:endParaRPr lang="en-US" sz="1800" dirty="0"/>
          </a:p>
        </p:txBody>
      </p:sp>
      <p:sp>
        <p:nvSpPr>
          <p:cNvPr id="81" name="Shape 79"/>
          <p:cNvSpPr/>
          <p:nvPr/>
        </p:nvSpPr>
        <p:spPr>
          <a:xfrm>
            <a:off x="1047750" y="6324600"/>
            <a:ext cx="38100" cy="1078230"/>
          </a:xfrm>
          <a:prstGeom prst="rect">
            <a:avLst/>
          </a:prstGeom>
          <a:solidFill>
            <a:srgbClr val="D9B877"/>
          </a:solidFill>
          <a:ln/>
        </p:spPr>
        <p:txBody>
          <a:bodyPr/>
          <a:lstStyle/>
          <a:p>
            <a:endParaRPr lang="en-US"/>
          </a:p>
        </p:txBody>
      </p:sp>
      <p:sp>
        <p:nvSpPr>
          <p:cNvPr id="82" name="Text 80"/>
          <p:cNvSpPr/>
          <p:nvPr/>
        </p:nvSpPr>
        <p:spPr>
          <a:xfrm>
            <a:off x="1276350" y="6362700"/>
            <a:ext cx="1071801" cy="236220"/>
          </a:xfrm>
          <a:prstGeom prst="rect">
            <a:avLst/>
          </a:prstGeom>
          <a:noFill/>
          <a:ln/>
        </p:spPr>
        <p:txBody>
          <a:bodyPr wrap="none" lIns="25400" tIns="25400" rIns="25400" bIns="25400" rtlCol="0" anchor="t">
            <a:normAutofit lnSpcReduction="10000"/>
          </a:bodyPr>
          <a:lstStyle/>
          <a:p>
            <a:pPr marL="0" indent="0" algn="l">
              <a:buNone/>
            </a:pPr>
            <a:r>
              <a:rPr lang="en-US" sz="1350" b="1" kern="0" spc="263" dirty="0">
                <a:solidFill>
                  <a:srgbClr val="BF842C"/>
                </a:solidFill>
                <a:latin typeface="Helvetica" pitchFamily="34" charset="0"/>
                <a:ea typeface="Helvetica" pitchFamily="34" charset="-122"/>
                <a:cs typeface="Helvetica" pitchFamily="34" charset="-120"/>
              </a:rPr>
              <a:t>DISCUSS</a:t>
            </a:r>
            <a:endParaRPr lang="en-US" sz="1350" dirty="0"/>
          </a:p>
        </p:txBody>
      </p:sp>
      <p:sp>
        <p:nvSpPr>
          <p:cNvPr id="83" name="Text 81"/>
          <p:cNvSpPr/>
          <p:nvPr/>
        </p:nvSpPr>
        <p:spPr>
          <a:xfrm>
            <a:off x="2519601" y="6324600"/>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451A2A"/>
                </a:solidFill>
                <a:latin typeface="Helvetica" pitchFamily="34" charset="0"/>
                <a:ea typeface="Helvetica" pitchFamily="34" charset="-122"/>
                <a:cs typeface="Helvetica" pitchFamily="34" charset="-120"/>
              </a:rPr>
              <a:t>1</a:t>
            </a:r>
            <a:endParaRPr lang="en-US" sz="1800" dirty="0"/>
          </a:p>
        </p:txBody>
      </p:sp>
      <p:sp>
        <p:nvSpPr>
          <p:cNvPr id="84" name="Text 82"/>
          <p:cNvSpPr/>
          <p:nvPr/>
        </p:nvSpPr>
        <p:spPr>
          <a:xfrm>
            <a:off x="2824520" y="6324600"/>
            <a:ext cx="6648236"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Which side effect is most serious, and who would pay for it?</a:t>
            </a:r>
            <a:endParaRPr lang="en-US" sz="1800" dirty="0"/>
          </a:p>
        </p:txBody>
      </p:sp>
      <p:sp>
        <p:nvSpPr>
          <p:cNvPr id="85" name="Text 83"/>
          <p:cNvSpPr/>
          <p:nvPr/>
        </p:nvSpPr>
        <p:spPr>
          <a:xfrm>
            <a:off x="2519601" y="6709410"/>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451A2A"/>
                </a:solidFill>
                <a:latin typeface="Helvetica" pitchFamily="34" charset="0"/>
                <a:ea typeface="Helvetica" pitchFamily="34" charset="-122"/>
                <a:cs typeface="Helvetica" pitchFamily="34" charset="-120"/>
              </a:rPr>
              <a:t>2</a:t>
            </a:r>
            <a:endParaRPr lang="en-US" sz="1800" dirty="0"/>
          </a:p>
        </p:txBody>
      </p:sp>
      <p:sp>
        <p:nvSpPr>
          <p:cNvPr id="86" name="Text 84"/>
          <p:cNvSpPr/>
          <p:nvPr/>
        </p:nvSpPr>
        <p:spPr>
          <a:xfrm>
            <a:off x="2824520" y="6709410"/>
            <a:ext cx="7846600"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Compare with another pair. Challenge one action they rated differently.</a:t>
            </a:r>
            <a:endParaRPr lang="en-US" sz="1800" dirty="0"/>
          </a:p>
        </p:txBody>
      </p:sp>
      <p:sp>
        <p:nvSpPr>
          <p:cNvPr id="87" name="Text 85"/>
          <p:cNvSpPr/>
          <p:nvPr/>
        </p:nvSpPr>
        <p:spPr>
          <a:xfrm>
            <a:off x="2519601" y="7094220"/>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451A2A"/>
                </a:solidFill>
                <a:latin typeface="Helvetica" pitchFamily="34" charset="0"/>
                <a:ea typeface="Helvetica" pitchFamily="34" charset="-122"/>
                <a:cs typeface="Helvetica" pitchFamily="34" charset="-120"/>
              </a:rPr>
              <a:t>3</a:t>
            </a:r>
            <a:endParaRPr lang="en-US" sz="1800" dirty="0"/>
          </a:p>
        </p:txBody>
      </p:sp>
      <p:sp>
        <p:nvSpPr>
          <p:cNvPr id="88" name="Text 86"/>
          <p:cNvSpPr/>
          <p:nvPr/>
        </p:nvSpPr>
        <p:spPr>
          <a:xfrm>
            <a:off x="2824520" y="7094220"/>
            <a:ext cx="7938933"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Is an action worth taking if its benefits are certain but its harms are not?</a:t>
            </a:r>
            <a:endParaRPr lang="en-US" sz="1800" dirty="0"/>
          </a:p>
        </p:txBody>
      </p:sp>
      <p:sp>
        <p:nvSpPr>
          <p:cNvPr id="89" name="Text 87"/>
          <p:cNvSpPr/>
          <p:nvPr/>
        </p:nvSpPr>
        <p:spPr>
          <a:xfrm>
            <a:off x="1047750" y="952500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525506" y="701040"/>
            <a:ext cx="2986219"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004 · FAST FASHION</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LANGUAGE IN CONTEXT</a:t>
            </a:r>
            <a:endParaRPr lang="en-US" sz="1500" dirty="0"/>
          </a:p>
        </p:txBody>
      </p:sp>
      <p:sp>
        <p:nvSpPr>
          <p:cNvPr id="6" name="Text 4"/>
          <p:cNvSpPr/>
          <p:nvPr/>
        </p:nvSpPr>
        <p:spPr>
          <a:xfrm>
            <a:off x="1047750" y="182118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451A2A"/>
                </a:solidFill>
                <a:latin typeface="Georgia" pitchFamily="34" charset="0"/>
                <a:ea typeface="Georgia" pitchFamily="34" charset="-122"/>
                <a:cs typeface="Georgia" pitchFamily="34" charset="-120"/>
              </a:rPr>
              <a:t>Complete &amp; say each line</a:t>
            </a:r>
            <a:endParaRPr lang="en-US" sz="3900" dirty="0"/>
          </a:p>
        </p:txBody>
      </p:sp>
      <p:sp>
        <p:nvSpPr>
          <p:cNvPr id="7" name="Text 5"/>
          <p:cNvSpPr/>
          <p:nvPr/>
        </p:nvSpPr>
        <p:spPr>
          <a:xfrm>
            <a:off x="1047750" y="2499360"/>
            <a:ext cx="17811750" cy="297180"/>
          </a:xfrm>
          <a:prstGeom prst="rect">
            <a:avLst/>
          </a:prstGeom>
          <a:noFill/>
          <a:ln/>
        </p:spPr>
        <p:txBody>
          <a:bodyPr wrap="square" lIns="25400" tIns="25400" rIns="25400" bIns="25400" rtlCol="0" anchor="t">
            <a:normAutofit fontScale="92500" lnSpcReduction="10000"/>
          </a:bodyPr>
          <a:lstStyle/>
          <a:p>
            <a:pPr marL="0" indent="0" algn="l">
              <a:buNone/>
            </a:pPr>
            <a:r>
              <a:rPr lang="en-US" sz="1800" dirty="0">
                <a:solidFill>
                  <a:srgbClr val="555555"/>
                </a:solidFill>
                <a:latin typeface="Helvetica" pitchFamily="34" charset="0"/>
                <a:ea typeface="Helvetica" pitchFamily="34" charset="-122"/>
                <a:cs typeface="Helvetica" pitchFamily="34" charset="-120"/>
              </a:rPr>
              <a:t>Complete each sentence with an expression from the box. Change the form if you need to.</a:t>
            </a:r>
            <a:endParaRPr lang="en-US" sz="1800" dirty="0"/>
          </a:p>
        </p:txBody>
      </p:sp>
      <p:sp>
        <p:nvSpPr>
          <p:cNvPr id="8" name="Shape 6"/>
          <p:cNvSpPr/>
          <p:nvPr/>
        </p:nvSpPr>
        <p:spPr>
          <a:xfrm>
            <a:off x="1047750" y="2987040"/>
            <a:ext cx="14859000" cy="678180"/>
          </a:xfrm>
          <a:prstGeom prst="rect">
            <a:avLst/>
          </a:prstGeom>
          <a:ln w="15240">
            <a:solidFill>
              <a:srgbClr val="451A2A"/>
            </a:solidFill>
            <a:prstDash val="solid"/>
          </a:ln>
        </p:spPr>
        <p:txBody>
          <a:bodyPr/>
          <a:lstStyle/>
          <a:p>
            <a:endParaRPr lang="en-US"/>
          </a:p>
        </p:txBody>
      </p:sp>
      <p:sp>
        <p:nvSpPr>
          <p:cNvPr id="9" name="Text 7"/>
          <p:cNvSpPr/>
          <p:nvPr/>
        </p:nvSpPr>
        <p:spPr>
          <a:xfrm>
            <a:off x="1386840" y="3173730"/>
            <a:ext cx="1099185"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backfire</a:t>
            </a:r>
            <a:endParaRPr lang="en-US" sz="2100" dirty="0"/>
          </a:p>
        </p:txBody>
      </p:sp>
      <p:sp>
        <p:nvSpPr>
          <p:cNvPr id="10" name="Text 8"/>
          <p:cNvSpPr/>
          <p:nvPr/>
        </p:nvSpPr>
        <p:spPr>
          <a:xfrm>
            <a:off x="2790825" y="3173730"/>
            <a:ext cx="313107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salve your conscience</a:t>
            </a:r>
            <a:endParaRPr lang="en-US" sz="2100" dirty="0"/>
          </a:p>
        </p:txBody>
      </p:sp>
      <p:sp>
        <p:nvSpPr>
          <p:cNvPr id="11" name="Text 9"/>
          <p:cNvSpPr/>
          <p:nvPr/>
        </p:nvSpPr>
        <p:spPr>
          <a:xfrm>
            <a:off x="6018252" y="3173730"/>
            <a:ext cx="2167795"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on the face of it</a:t>
            </a:r>
            <a:endParaRPr lang="en-US" sz="2100" dirty="0"/>
          </a:p>
        </p:txBody>
      </p:sp>
      <p:sp>
        <p:nvSpPr>
          <p:cNvPr id="12" name="Text 10"/>
          <p:cNvSpPr/>
          <p:nvPr/>
        </p:nvSpPr>
        <p:spPr>
          <a:xfrm>
            <a:off x="8369975" y="3173730"/>
            <a:ext cx="2803648"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a race to the bottom</a:t>
            </a:r>
            <a:endParaRPr lang="en-US" sz="2100" dirty="0"/>
          </a:p>
        </p:txBody>
      </p:sp>
      <p:sp>
        <p:nvSpPr>
          <p:cNvPr id="13" name="Text 11"/>
          <p:cNvSpPr/>
          <p:nvPr/>
        </p:nvSpPr>
        <p:spPr>
          <a:xfrm>
            <a:off x="11299746" y="3173730"/>
            <a:ext cx="2038136"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come at a cost</a:t>
            </a:r>
            <a:endParaRPr lang="en-US" sz="2100" dirty="0"/>
          </a:p>
        </p:txBody>
      </p:sp>
      <p:sp>
        <p:nvSpPr>
          <p:cNvPr id="14" name="Text 12"/>
          <p:cNvSpPr/>
          <p:nvPr/>
        </p:nvSpPr>
        <p:spPr>
          <a:xfrm>
            <a:off x="1047750" y="3981450"/>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1</a:t>
            </a:r>
            <a:endParaRPr lang="en-US" sz="2250" dirty="0"/>
          </a:p>
        </p:txBody>
      </p:sp>
      <p:sp>
        <p:nvSpPr>
          <p:cNvPr id="15" name="Text 13"/>
          <p:cNvSpPr/>
          <p:nvPr/>
        </p:nvSpPr>
        <p:spPr>
          <a:xfrm>
            <a:off x="1581150" y="3950970"/>
            <a:ext cx="6145316"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1A1A1A"/>
                </a:solidFill>
                <a:latin typeface="Helvetica" pitchFamily="34" charset="0"/>
                <a:ea typeface="Helvetica" pitchFamily="34" charset="-122"/>
                <a:cs typeface="Helvetica" pitchFamily="34" charset="-120"/>
              </a:rPr>
              <a:t>Cheap flights _______________ we rarely see.</a:t>
            </a:r>
            <a:endParaRPr lang="en-US" sz="2250" dirty="0"/>
          </a:p>
        </p:txBody>
      </p:sp>
      <p:sp>
        <p:nvSpPr>
          <p:cNvPr id="16" name="Text 14"/>
          <p:cNvSpPr/>
          <p:nvPr/>
        </p:nvSpPr>
        <p:spPr>
          <a:xfrm>
            <a:off x="1047750" y="4576763"/>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2</a:t>
            </a:r>
            <a:endParaRPr lang="en-US" sz="2250" dirty="0"/>
          </a:p>
        </p:txBody>
      </p:sp>
      <p:sp>
        <p:nvSpPr>
          <p:cNvPr id="17" name="Text 15"/>
          <p:cNvSpPr/>
          <p:nvPr/>
        </p:nvSpPr>
        <p:spPr>
          <a:xfrm>
            <a:off x="1581150" y="4546283"/>
            <a:ext cx="6652427"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Tax cuts fueled _______________ between states.</a:t>
            </a:r>
            <a:endParaRPr lang="en-US" sz="2250" dirty="0"/>
          </a:p>
        </p:txBody>
      </p:sp>
      <p:sp>
        <p:nvSpPr>
          <p:cNvPr id="18" name="Text 16"/>
          <p:cNvSpPr/>
          <p:nvPr/>
        </p:nvSpPr>
        <p:spPr>
          <a:xfrm>
            <a:off x="1047750" y="5172075"/>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3</a:t>
            </a:r>
            <a:endParaRPr lang="en-US" sz="2250" dirty="0"/>
          </a:p>
        </p:txBody>
      </p:sp>
      <p:sp>
        <p:nvSpPr>
          <p:cNvPr id="19" name="Text 17"/>
          <p:cNvSpPr/>
          <p:nvPr/>
        </p:nvSpPr>
        <p:spPr>
          <a:xfrm>
            <a:off x="1581150" y="5141595"/>
            <a:ext cx="5988546" cy="521970"/>
          </a:xfrm>
          <a:prstGeom prst="rect">
            <a:avLst/>
          </a:prstGeom>
          <a:noFill/>
          <a:ln/>
        </p:spPr>
        <p:txBody>
          <a:bodyPr wrap="square" lIns="25400" tIns="25400" rIns="25400" bIns="25400" rtlCol="0" anchor="t">
            <a:normAutofit/>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She recycles mainly to _______________ .</a:t>
            </a:r>
            <a:endParaRPr lang="en-US" sz="2250" dirty="0"/>
          </a:p>
        </p:txBody>
      </p:sp>
      <p:sp>
        <p:nvSpPr>
          <p:cNvPr id="20" name="Text 18"/>
          <p:cNvSpPr/>
          <p:nvPr/>
        </p:nvSpPr>
        <p:spPr>
          <a:xfrm>
            <a:off x="1047750" y="5767388"/>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4</a:t>
            </a:r>
            <a:endParaRPr lang="en-US" sz="2250" dirty="0"/>
          </a:p>
        </p:txBody>
      </p:sp>
      <p:sp>
        <p:nvSpPr>
          <p:cNvPr id="21" name="Text 19"/>
          <p:cNvSpPr/>
          <p:nvPr/>
        </p:nvSpPr>
        <p:spPr>
          <a:xfrm>
            <a:off x="1581150" y="5736907"/>
            <a:ext cx="7112474" cy="452438"/>
          </a:xfrm>
          <a:prstGeom prst="rect">
            <a:avLst/>
          </a:prstGeom>
          <a:noFill/>
          <a:ln/>
        </p:spPr>
        <p:txBody>
          <a:bodyPr wrap="square" lIns="25400" tIns="25400" rIns="25400" bIns="25400" rtlCol="0" anchor="t">
            <a:normAutofit/>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_______________ , the deal looked generous.</a:t>
            </a:r>
            <a:endParaRPr lang="en-US" sz="2250" dirty="0"/>
          </a:p>
        </p:txBody>
      </p:sp>
      <p:sp>
        <p:nvSpPr>
          <p:cNvPr id="22" name="Text 20"/>
          <p:cNvSpPr/>
          <p:nvPr/>
        </p:nvSpPr>
        <p:spPr>
          <a:xfrm>
            <a:off x="1047750" y="6362700"/>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5</a:t>
            </a:r>
            <a:endParaRPr lang="en-US" sz="2250" dirty="0"/>
          </a:p>
        </p:txBody>
      </p:sp>
      <p:sp>
        <p:nvSpPr>
          <p:cNvPr id="23" name="Text 21"/>
          <p:cNvSpPr/>
          <p:nvPr/>
        </p:nvSpPr>
        <p:spPr>
          <a:xfrm>
            <a:off x="1581150" y="6332220"/>
            <a:ext cx="5988546"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The ban _______________ and raised prices.</a:t>
            </a:r>
            <a:endParaRPr lang="en-US" sz="22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525506" y="701040"/>
            <a:ext cx="2986219"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004 · FAST FASHION</a:t>
            </a:r>
            <a:endParaRPr lang="en-US" sz="1200" dirty="0"/>
          </a:p>
        </p:txBody>
      </p:sp>
      <p:sp>
        <p:nvSpPr>
          <p:cNvPr id="5" name="Text 3"/>
          <p:cNvSpPr/>
          <p:nvPr/>
        </p:nvSpPr>
        <p:spPr>
          <a:xfrm>
            <a:off x="1047750" y="1638300"/>
            <a:ext cx="3322677"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LANGUAGE IN CONTEXT</a:t>
            </a:r>
            <a:endParaRPr lang="en-US" sz="1500" dirty="0"/>
          </a:p>
        </p:txBody>
      </p:sp>
      <p:sp>
        <p:nvSpPr>
          <p:cNvPr id="6" name="Shape 4"/>
          <p:cNvSpPr/>
          <p:nvPr/>
        </p:nvSpPr>
        <p:spPr>
          <a:xfrm>
            <a:off x="4277916" y="1543050"/>
            <a:ext cx="1601272" cy="388620"/>
          </a:xfrm>
          <a:prstGeom prst="rect">
            <a:avLst/>
          </a:prstGeom>
          <a:solidFill>
            <a:srgbClr val="451A2A"/>
          </a:solidFill>
          <a:ln/>
        </p:spPr>
        <p:txBody>
          <a:bodyPr/>
          <a:lstStyle/>
          <a:p>
            <a:endParaRPr lang="en-US"/>
          </a:p>
        </p:txBody>
      </p:sp>
      <p:sp>
        <p:nvSpPr>
          <p:cNvPr id="7" name="Text 5"/>
          <p:cNvSpPr/>
          <p:nvPr/>
        </p:nvSpPr>
        <p:spPr>
          <a:xfrm>
            <a:off x="4449366" y="16002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06502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451A2A"/>
                </a:solidFill>
                <a:latin typeface="Georgia" pitchFamily="34" charset="0"/>
                <a:ea typeface="Georgia" pitchFamily="34" charset="-122"/>
                <a:cs typeface="Georgia" pitchFamily="34" charset="-120"/>
              </a:rPr>
              <a:t>Complete &amp; say each line</a:t>
            </a:r>
            <a:endParaRPr lang="en-US" sz="3750" dirty="0"/>
          </a:p>
        </p:txBody>
      </p:sp>
      <p:sp>
        <p:nvSpPr>
          <p:cNvPr id="9" name="Text 7"/>
          <p:cNvSpPr/>
          <p:nvPr/>
        </p:nvSpPr>
        <p:spPr>
          <a:xfrm>
            <a:off x="1047750" y="301752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1</a:t>
            </a:r>
            <a:endParaRPr lang="en-US" sz="2100" dirty="0"/>
          </a:p>
        </p:txBody>
      </p:sp>
      <p:sp>
        <p:nvSpPr>
          <p:cNvPr id="10" name="Text 8"/>
          <p:cNvSpPr/>
          <p:nvPr/>
        </p:nvSpPr>
        <p:spPr>
          <a:xfrm>
            <a:off x="1581150" y="2987040"/>
            <a:ext cx="5739837"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Cheap flights </a:t>
            </a:r>
            <a:r>
              <a:rPr lang="en-US" sz="2100" b="1" dirty="0">
                <a:solidFill>
                  <a:srgbClr val="451A2A"/>
                </a:solidFill>
                <a:latin typeface="Helvetica" pitchFamily="34" charset="0"/>
                <a:ea typeface="Helvetica" pitchFamily="34" charset="-122"/>
                <a:cs typeface="Helvetica" pitchFamily="34" charset="-120"/>
              </a:rPr>
              <a:t>come at a cost </a:t>
            </a:r>
            <a:r>
              <a:rPr lang="en-US" sz="2100" dirty="0">
                <a:solidFill>
                  <a:srgbClr val="444444"/>
                </a:solidFill>
                <a:latin typeface="Helvetica" pitchFamily="34" charset="0"/>
                <a:ea typeface="Helvetica" pitchFamily="34" charset="-122"/>
                <a:cs typeface="Helvetica" pitchFamily="34" charset="-120"/>
              </a:rPr>
              <a:t>we rarely see.</a:t>
            </a:r>
            <a:endParaRPr lang="en-US" sz="2100" dirty="0"/>
          </a:p>
        </p:txBody>
      </p:sp>
      <p:sp>
        <p:nvSpPr>
          <p:cNvPr id="11" name="Text 9"/>
          <p:cNvSpPr/>
          <p:nvPr/>
        </p:nvSpPr>
        <p:spPr>
          <a:xfrm>
            <a:off x="1047750" y="3587115"/>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2</a:t>
            </a:r>
            <a:endParaRPr lang="en-US" sz="2100" dirty="0"/>
          </a:p>
        </p:txBody>
      </p:sp>
      <p:sp>
        <p:nvSpPr>
          <p:cNvPr id="12" name="Text 10"/>
          <p:cNvSpPr/>
          <p:nvPr/>
        </p:nvSpPr>
        <p:spPr>
          <a:xfrm>
            <a:off x="1581150" y="3556635"/>
            <a:ext cx="6978670"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Tax cuts fueled </a:t>
            </a:r>
            <a:r>
              <a:rPr lang="en-US" sz="2100" b="1" dirty="0">
                <a:solidFill>
                  <a:srgbClr val="451A2A"/>
                </a:solidFill>
                <a:latin typeface="Helvetica" pitchFamily="34" charset="0"/>
                <a:ea typeface="Helvetica" pitchFamily="34" charset="-122"/>
                <a:cs typeface="Helvetica" pitchFamily="34" charset="-120"/>
              </a:rPr>
              <a:t>a race to the bottom </a:t>
            </a:r>
            <a:r>
              <a:rPr lang="en-US" sz="2100" dirty="0">
                <a:solidFill>
                  <a:srgbClr val="444444"/>
                </a:solidFill>
                <a:latin typeface="Helvetica" pitchFamily="34" charset="0"/>
                <a:ea typeface="Helvetica" pitchFamily="34" charset="-122"/>
                <a:cs typeface="Helvetica" pitchFamily="34" charset="-120"/>
              </a:rPr>
              <a:t>between states.</a:t>
            </a:r>
            <a:endParaRPr lang="en-US" sz="2100" dirty="0"/>
          </a:p>
        </p:txBody>
      </p:sp>
      <p:sp>
        <p:nvSpPr>
          <p:cNvPr id="13" name="Text 11"/>
          <p:cNvSpPr/>
          <p:nvPr/>
        </p:nvSpPr>
        <p:spPr>
          <a:xfrm>
            <a:off x="1047750" y="415671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3</a:t>
            </a:r>
            <a:endParaRPr lang="en-US" sz="2100" dirty="0"/>
          </a:p>
        </p:txBody>
      </p:sp>
      <p:sp>
        <p:nvSpPr>
          <p:cNvPr id="14" name="Text 12"/>
          <p:cNvSpPr/>
          <p:nvPr/>
        </p:nvSpPr>
        <p:spPr>
          <a:xfrm>
            <a:off x="1581150" y="4126230"/>
            <a:ext cx="6049840"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She recycles mainly to </a:t>
            </a:r>
            <a:r>
              <a:rPr lang="en-US" sz="2100" b="1" dirty="0">
                <a:solidFill>
                  <a:srgbClr val="451A2A"/>
                </a:solidFill>
                <a:latin typeface="Helvetica" pitchFamily="34" charset="0"/>
                <a:ea typeface="Helvetica" pitchFamily="34" charset="-122"/>
                <a:cs typeface="Helvetica" pitchFamily="34" charset="-120"/>
              </a:rPr>
              <a:t>salve her conscience</a:t>
            </a:r>
            <a:r>
              <a:rPr lang="en-US" sz="2100" dirty="0">
                <a:solidFill>
                  <a:srgbClr val="444444"/>
                </a:solidFill>
                <a:latin typeface="Helvetica" pitchFamily="34" charset="0"/>
                <a:ea typeface="Helvetica" pitchFamily="34" charset="-122"/>
                <a:cs typeface="Helvetica" pitchFamily="34" charset="-120"/>
              </a:rPr>
              <a:t>.</a:t>
            </a:r>
            <a:endParaRPr lang="en-US" sz="2100" dirty="0"/>
          </a:p>
        </p:txBody>
      </p:sp>
      <p:sp>
        <p:nvSpPr>
          <p:cNvPr id="15" name="Text 13"/>
          <p:cNvSpPr/>
          <p:nvPr/>
        </p:nvSpPr>
        <p:spPr>
          <a:xfrm>
            <a:off x="1047750" y="4726305"/>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4</a:t>
            </a:r>
            <a:endParaRPr lang="en-US" sz="2100" dirty="0"/>
          </a:p>
        </p:txBody>
      </p:sp>
      <p:sp>
        <p:nvSpPr>
          <p:cNvPr id="16" name="Text 14"/>
          <p:cNvSpPr/>
          <p:nvPr/>
        </p:nvSpPr>
        <p:spPr>
          <a:xfrm>
            <a:off x="1581150" y="4695825"/>
            <a:ext cx="5756208"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b="1" dirty="0">
                <a:solidFill>
                  <a:srgbClr val="451A2A"/>
                </a:solidFill>
                <a:latin typeface="Helvetica" pitchFamily="34" charset="0"/>
                <a:ea typeface="Helvetica" pitchFamily="34" charset="-122"/>
                <a:cs typeface="Helvetica" pitchFamily="34" charset="-120"/>
              </a:rPr>
              <a:t>On the face of it</a:t>
            </a:r>
            <a:r>
              <a:rPr lang="en-US" sz="2100" dirty="0">
                <a:solidFill>
                  <a:srgbClr val="444444"/>
                </a:solidFill>
                <a:latin typeface="Helvetica" pitchFamily="34" charset="0"/>
                <a:ea typeface="Helvetica" pitchFamily="34" charset="-122"/>
                <a:cs typeface="Helvetica" pitchFamily="34" charset="-120"/>
              </a:rPr>
              <a:t>, the deal looked generous.</a:t>
            </a:r>
            <a:endParaRPr lang="en-US" sz="2100" dirty="0"/>
          </a:p>
        </p:txBody>
      </p:sp>
      <p:sp>
        <p:nvSpPr>
          <p:cNvPr id="17" name="Text 15"/>
          <p:cNvSpPr/>
          <p:nvPr/>
        </p:nvSpPr>
        <p:spPr>
          <a:xfrm>
            <a:off x="1047750" y="529590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5</a:t>
            </a:r>
            <a:endParaRPr lang="en-US" sz="2100" dirty="0"/>
          </a:p>
        </p:txBody>
      </p:sp>
      <p:sp>
        <p:nvSpPr>
          <p:cNvPr id="18" name="Text 16"/>
          <p:cNvSpPr/>
          <p:nvPr/>
        </p:nvSpPr>
        <p:spPr>
          <a:xfrm>
            <a:off x="1581150" y="5265420"/>
            <a:ext cx="4859595"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The ban </a:t>
            </a:r>
            <a:r>
              <a:rPr lang="en-US" sz="2100" b="1" dirty="0">
                <a:solidFill>
                  <a:srgbClr val="451A2A"/>
                </a:solidFill>
                <a:latin typeface="Helvetica" pitchFamily="34" charset="0"/>
                <a:ea typeface="Helvetica" pitchFamily="34" charset="-122"/>
                <a:cs typeface="Helvetica" pitchFamily="34" charset="-120"/>
              </a:rPr>
              <a:t>backfired </a:t>
            </a:r>
            <a:r>
              <a:rPr lang="en-US" sz="2100" dirty="0">
                <a:solidFill>
                  <a:srgbClr val="444444"/>
                </a:solidFill>
                <a:latin typeface="Helvetica" pitchFamily="34" charset="0"/>
                <a:ea typeface="Helvetica" pitchFamily="34" charset="-122"/>
                <a:cs typeface="Helvetica" pitchFamily="34" charset="-120"/>
              </a:rPr>
              <a:t>and raised prices.</a:t>
            </a:r>
            <a:endParaRPr lang="en-US" sz="2100" dirty="0"/>
          </a:p>
        </p:txBody>
      </p:sp>
      <p:sp>
        <p:nvSpPr>
          <p:cNvPr id="19" name="Text 17"/>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525506" y="701040"/>
            <a:ext cx="2986219"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004 · FAST FASHION</a:t>
            </a:r>
            <a:endParaRPr lang="en-US" sz="1200" dirty="0"/>
          </a:p>
        </p:txBody>
      </p:sp>
      <p:sp>
        <p:nvSpPr>
          <p:cNvPr id="5" name="Text 3"/>
          <p:cNvSpPr/>
          <p:nvPr/>
        </p:nvSpPr>
        <p:spPr>
          <a:xfrm>
            <a:off x="1047750" y="1504950"/>
            <a:ext cx="3211092"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SPEAKING CHALLENGE</a:t>
            </a:r>
            <a:endParaRPr lang="en-US" sz="1500" dirty="0"/>
          </a:p>
        </p:txBody>
      </p:sp>
      <p:sp>
        <p:nvSpPr>
          <p:cNvPr id="6" name="Text 4"/>
          <p:cNvSpPr/>
          <p:nvPr/>
        </p:nvSpPr>
        <p:spPr>
          <a:xfrm>
            <a:off x="4176474" y="1550670"/>
            <a:ext cx="2862322" cy="205740"/>
          </a:xfrm>
          <a:prstGeom prst="rect">
            <a:avLst/>
          </a:prstGeom>
          <a:noFill/>
          <a:ln/>
        </p:spPr>
        <p:txBody>
          <a:bodyPr wrap="square" lIns="25400" tIns="25400" rIns="25400" bIns="25400" rtlCol="0" anchor="t">
            <a:normAutofit lnSpcReduction="10000"/>
          </a:bodyPr>
          <a:lstStyle/>
          <a:p>
            <a:pPr marL="0" indent="0" algn="l">
              <a:buNone/>
            </a:pPr>
            <a:r>
              <a:rPr lang="en-US" sz="1125" b="1" kern="0" spc="225" dirty="0">
                <a:solidFill>
                  <a:srgbClr val="8A8A8A"/>
                </a:solidFill>
                <a:latin typeface="Helvetica" pitchFamily="34" charset="0"/>
                <a:ea typeface="Helvetica" pitchFamily="34" charset="-122"/>
                <a:cs typeface="Helvetica" pitchFamily="34" charset="-120"/>
              </a:rPr>
              <a:t>ROLE · PROPOSE · DEFEND</a:t>
            </a:r>
            <a:endParaRPr lang="en-US" sz="1125" dirty="0"/>
          </a:p>
        </p:txBody>
      </p:sp>
      <p:sp>
        <p:nvSpPr>
          <p:cNvPr id="7" name="Text 5"/>
          <p:cNvSpPr/>
          <p:nvPr/>
        </p:nvSpPr>
        <p:spPr>
          <a:xfrm>
            <a:off x="1047750" y="184023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451A2A"/>
                </a:solidFill>
                <a:latin typeface="Georgia" pitchFamily="34" charset="0"/>
                <a:ea typeface="Georgia" pitchFamily="34" charset="-122"/>
                <a:cs typeface="Georgia" pitchFamily="34" charset="-120"/>
              </a:rPr>
              <a:t>Propose it. Defend it.</a:t>
            </a:r>
            <a:endParaRPr lang="en-US" sz="3750" dirty="0"/>
          </a:p>
        </p:txBody>
      </p:sp>
      <p:sp>
        <p:nvSpPr>
          <p:cNvPr id="8" name="Text 6"/>
          <p:cNvSpPr/>
          <p:nvPr/>
        </p:nvSpPr>
        <p:spPr>
          <a:xfrm>
            <a:off x="1047750" y="2514600"/>
            <a:ext cx="17811750" cy="342900"/>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555555"/>
                </a:solidFill>
                <a:latin typeface="Helvetica" pitchFamily="34" charset="0"/>
                <a:ea typeface="Helvetica" pitchFamily="34" charset="-122"/>
                <a:cs typeface="Helvetica" pitchFamily="34" charset="-120"/>
              </a:rPr>
              <a:t>In small groups, build one position and hold it under pressure.</a:t>
            </a:r>
            <a:endParaRPr lang="en-US" sz="2100" dirty="0"/>
          </a:p>
        </p:txBody>
      </p:sp>
      <p:sp>
        <p:nvSpPr>
          <p:cNvPr id="9" name="Shape 7"/>
          <p:cNvSpPr/>
          <p:nvPr/>
        </p:nvSpPr>
        <p:spPr>
          <a:xfrm>
            <a:off x="1047750" y="3162300"/>
            <a:ext cx="14859000" cy="9525"/>
          </a:xfrm>
          <a:prstGeom prst="rect">
            <a:avLst/>
          </a:prstGeom>
          <a:solidFill>
            <a:srgbClr val="D8D6D0"/>
          </a:solidFill>
          <a:ln/>
        </p:spPr>
        <p:txBody>
          <a:bodyPr/>
          <a:lstStyle/>
          <a:p>
            <a:endParaRPr lang="en-US"/>
          </a:p>
        </p:txBody>
      </p:sp>
      <p:sp>
        <p:nvSpPr>
          <p:cNvPr id="10" name="Text 8"/>
          <p:cNvSpPr/>
          <p:nvPr/>
        </p:nvSpPr>
        <p:spPr>
          <a:xfrm>
            <a:off x="1047750" y="3436620"/>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451A2A"/>
                </a:solidFill>
                <a:latin typeface="Helvetica" pitchFamily="34" charset="0"/>
                <a:ea typeface="Helvetica" pitchFamily="34" charset="-122"/>
                <a:cs typeface="Helvetica" pitchFamily="34" charset="-120"/>
              </a:rPr>
              <a:t>ROLE</a:t>
            </a:r>
            <a:endParaRPr lang="en-US" sz="1800" dirty="0"/>
          </a:p>
        </p:txBody>
      </p:sp>
      <p:sp>
        <p:nvSpPr>
          <p:cNvPr id="11" name="Text 9"/>
          <p:cNvSpPr/>
          <p:nvPr/>
        </p:nvSpPr>
        <p:spPr>
          <a:xfrm>
            <a:off x="3238500" y="3398520"/>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You run a clothing brand under pressure to clean up its supply chain.</a:t>
            </a:r>
            <a:endParaRPr lang="en-US" sz="2250" dirty="0"/>
          </a:p>
        </p:txBody>
      </p:sp>
      <p:sp>
        <p:nvSpPr>
          <p:cNvPr id="12" name="Shape 10"/>
          <p:cNvSpPr/>
          <p:nvPr/>
        </p:nvSpPr>
        <p:spPr>
          <a:xfrm>
            <a:off x="1047750" y="4031933"/>
            <a:ext cx="14859000" cy="9525"/>
          </a:xfrm>
          <a:prstGeom prst="rect">
            <a:avLst/>
          </a:prstGeom>
          <a:solidFill>
            <a:srgbClr val="D8D6D0"/>
          </a:solidFill>
          <a:ln/>
        </p:spPr>
        <p:txBody>
          <a:bodyPr/>
          <a:lstStyle/>
          <a:p>
            <a:endParaRPr lang="en-US"/>
          </a:p>
        </p:txBody>
      </p:sp>
      <p:sp>
        <p:nvSpPr>
          <p:cNvPr id="13" name="Text 11"/>
          <p:cNvSpPr/>
          <p:nvPr/>
        </p:nvSpPr>
        <p:spPr>
          <a:xfrm>
            <a:off x="1047750" y="4306253"/>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451A2A"/>
                </a:solidFill>
                <a:latin typeface="Helvetica" pitchFamily="34" charset="0"/>
                <a:ea typeface="Helvetica" pitchFamily="34" charset="-122"/>
                <a:cs typeface="Helvetica" pitchFamily="34" charset="-120"/>
              </a:rPr>
              <a:t>PROPOSE</a:t>
            </a:r>
            <a:endParaRPr lang="en-US" sz="1800" dirty="0"/>
          </a:p>
        </p:txBody>
      </p:sp>
      <p:sp>
        <p:nvSpPr>
          <p:cNvPr id="14" name="Text 12"/>
          <p:cNvSpPr/>
          <p:nvPr/>
        </p:nvSpPr>
        <p:spPr>
          <a:xfrm>
            <a:off x="3238500" y="4268153"/>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Commit to ONE change. Say what it will cost, and who will notice the difference.</a:t>
            </a:r>
            <a:endParaRPr lang="en-US" sz="2250" dirty="0"/>
          </a:p>
        </p:txBody>
      </p:sp>
      <p:sp>
        <p:nvSpPr>
          <p:cNvPr id="15" name="Shape 13"/>
          <p:cNvSpPr/>
          <p:nvPr/>
        </p:nvSpPr>
        <p:spPr>
          <a:xfrm>
            <a:off x="1047750" y="6137910"/>
            <a:ext cx="14859000" cy="9525"/>
          </a:xfrm>
          <a:prstGeom prst="rect">
            <a:avLst/>
          </a:prstGeom>
          <a:solidFill>
            <a:srgbClr val="D8D6D0"/>
          </a:solidFill>
          <a:ln/>
        </p:spPr>
        <p:txBody>
          <a:bodyPr/>
          <a:lstStyle/>
          <a:p>
            <a:endParaRPr lang="en-US"/>
          </a:p>
        </p:txBody>
      </p:sp>
      <p:sp>
        <p:nvSpPr>
          <p:cNvPr id="16" name="Shape 14"/>
          <p:cNvSpPr/>
          <p:nvPr/>
        </p:nvSpPr>
        <p:spPr>
          <a:xfrm>
            <a:off x="1047750" y="4901565"/>
            <a:ext cx="14859000" cy="9525"/>
          </a:xfrm>
          <a:prstGeom prst="rect">
            <a:avLst/>
          </a:prstGeom>
          <a:solidFill>
            <a:srgbClr val="D8D6D0"/>
          </a:solidFill>
          <a:ln/>
        </p:spPr>
        <p:txBody>
          <a:bodyPr/>
          <a:lstStyle/>
          <a:p>
            <a:endParaRPr lang="en-US"/>
          </a:p>
        </p:txBody>
      </p:sp>
      <p:sp>
        <p:nvSpPr>
          <p:cNvPr id="17" name="Text 15"/>
          <p:cNvSpPr/>
          <p:nvPr/>
        </p:nvSpPr>
        <p:spPr>
          <a:xfrm>
            <a:off x="1047750" y="5175885"/>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451A2A"/>
                </a:solidFill>
                <a:latin typeface="Helvetica" pitchFamily="34" charset="0"/>
                <a:ea typeface="Helvetica" pitchFamily="34" charset="-122"/>
                <a:cs typeface="Helvetica" pitchFamily="34" charset="-120"/>
              </a:rPr>
              <a:t>DEFEND</a:t>
            </a:r>
            <a:endParaRPr lang="en-US" sz="1800" dirty="0"/>
          </a:p>
        </p:txBody>
      </p:sp>
      <p:sp>
        <p:nvSpPr>
          <p:cNvPr id="18" name="Text 16"/>
          <p:cNvSpPr/>
          <p:nvPr/>
        </p:nvSpPr>
        <p:spPr>
          <a:xfrm>
            <a:off x="3238500" y="5137785"/>
            <a:ext cx="13048298" cy="809625"/>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Present in two minutes. Campaigners then argue it does not go far enough. Answer them without abandoning your plan.</a:t>
            </a:r>
            <a:endParaRPr lang="en-US" sz="2250" dirty="0"/>
          </a:p>
        </p:txBody>
      </p:sp>
      <p:sp>
        <p:nvSpPr>
          <p:cNvPr id="19" name="Text 17"/>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525506" y="701040"/>
            <a:ext cx="2986219"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004 · FAST FASHION</a:t>
            </a:r>
            <a:endParaRPr lang="en-US" sz="1200" dirty="0"/>
          </a:p>
        </p:txBody>
      </p:sp>
      <p:sp>
        <p:nvSpPr>
          <p:cNvPr id="5" name="Text 3"/>
          <p:cNvSpPr/>
          <p:nvPr/>
        </p:nvSpPr>
        <p:spPr>
          <a:xfrm>
            <a:off x="1047750" y="16954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WRITING · YOUR OPINION</a:t>
            </a:r>
            <a:endParaRPr lang="en-US" sz="1500" dirty="0"/>
          </a:p>
        </p:txBody>
      </p:sp>
      <p:sp>
        <p:nvSpPr>
          <p:cNvPr id="6" name="Text 4"/>
          <p:cNvSpPr/>
          <p:nvPr/>
        </p:nvSpPr>
        <p:spPr>
          <a:xfrm>
            <a:off x="1047750" y="2145030"/>
            <a:ext cx="15697200" cy="1446133"/>
          </a:xfrm>
          <a:prstGeom prst="rect">
            <a:avLst/>
          </a:prstGeom>
          <a:noFill/>
          <a:ln/>
        </p:spPr>
        <p:txBody>
          <a:bodyPr wrap="square" lIns="25400" tIns="25400" rIns="25400" bIns="25400" rtlCol="0" anchor="t">
            <a:normAutofit lnSpcReduction="10000"/>
          </a:bodyPr>
          <a:lstStyle/>
          <a:p>
            <a:pPr marL="0" indent="0" algn="l">
              <a:lnSpc>
                <a:spcPct val="98298"/>
              </a:lnSpc>
              <a:buNone/>
            </a:pPr>
            <a:r>
              <a:rPr lang="en-US" sz="4950" b="1" dirty="0">
                <a:solidFill>
                  <a:srgbClr val="451A2A"/>
                </a:solidFill>
                <a:latin typeface="Georgia" pitchFamily="34" charset="0"/>
                <a:ea typeface="Georgia" pitchFamily="34" charset="-122"/>
                <a:cs typeface="Georgia" pitchFamily="34" charset="-120"/>
              </a:rPr>
              <a:t>“Shoppers cannot shop their way out of fast fashion.” To what extent do you agree?</a:t>
            </a:r>
            <a:endParaRPr lang="en-US" sz="4950" dirty="0"/>
          </a:p>
        </p:txBody>
      </p:sp>
      <p:sp>
        <p:nvSpPr>
          <p:cNvPr id="7" name="Text 5"/>
          <p:cNvSpPr/>
          <p:nvPr/>
        </p:nvSpPr>
        <p:spPr>
          <a:xfrm>
            <a:off x="1047750" y="3934063"/>
            <a:ext cx="13620750" cy="464820"/>
          </a:xfrm>
          <a:prstGeom prst="rect">
            <a:avLst/>
          </a:prstGeom>
          <a:noFill/>
          <a:ln/>
        </p:spPr>
        <p:txBody>
          <a:bodyPr wrap="square" lIns="25400" tIns="25400" rIns="25400" bIns="25400" rtlCol="0" anchor="t">
            <a:normAutofit lnSpcReduction="10000"/>
          </a:bodyPr>
          <a:lstStyle/>
          <a:p>
            <a:pPr marL="0" indent="0" algn="l">
              <a:lnSpc>
                <a:spcPct val="124444"/>
              </a:lnSpc>
              <a:buNone/>
            </a:pPr>
            <a:r>
              <a:rPr lang="en-US" sz="2400" dirty="0">
                <a:solidFill>
                  <a:srgbClr val="444444"/>
                </a:solidFill>
                <a:latin typeface="Helvetica" pitchFamily="34" charset="0"/>
                <a:ea typeface="Helvetica" pitchFamily="34" charset="-122"/>
                <a:cs typeface="Helvetica" pitchFamily="34" charset="-120"/>
              </a:rPr>
              <a:t>Write </a:t>
            </a:r>
            <a:r>
              <a:rPr lang="en-US" sz="2400" b="1" dirty="0">
                <a:solidFill>
                  <a:srgbClr val="451A2A"/>
                </a:solidFill>
                <a:latin typeface="Helvetica" pitchFamily="34" charset="0"/>
                <a:ea typeface="Helvetica" pitchFamily="34" charset="-122"/>
                <a:cs typeface="Helvetica" pitchFamily="34" charset="-120"/>
              </a:rPr>
              <a:t>200–250 words</a:t>
            </a:r>
            <a:r>
              <a:rPr lang="en-US" sz="2400" dirty="0">
                <a:solidFill>
                  <a:srgbClr val="444444"/>
                </a:solidFill>
                <a:latin typeface="Helvetica" pitchFamily="34" charset="0"/>
                <a:ea typeface="Helvetica" pitchFamily="34" charset="-122"/>
                <a:cs typeface="Helvetica" pitchFamily="34" charset="-120"/>
              </a:rPr>
              <a:t>. Address the strongest opposing view before you answer it.</a:t>
            </a:r>
            <a:endParaRPr lang="en-US" sz="2400" dirty="0"/>
          </a:p>
        </p:txBody>
      </p:sp>
      <p:sp>
        <p:nvSpPr>
          <p:cNvPr id="8" name="Shape 6"/>
          <p:cNvSpPr/>
          <p:nvPr/>
        </p:nvSpPr>
        <p:spPr>
          <a:xfrm>
            <a:off x="1047750" y="4837033"/>
            <a:ext cx="2476500" cy="22860"/>
          </a:xfrm>
          <a:prstGeom prst="rect">
            <a:avLst/>
          </a:prstGeom>
          <a:solidFill>
            <a:srgbClr val="D9B877"/>
          </a:solidFill>
          <a:ln/>
        </p:spPr>
        <p:txBody>
          <a:bodyPr/>
          <a:lstStyle/>
          <a:p>
            <a:endParaRPr lang="en-US"/>
          </a:p>
        </p:txBody>
      </p:sp>
      <p:sp>
        <p:nvSpPr>
          <p:cNvPr id="9" name="Text 7"/>
          <p:cNvSpPr/>
          <p:nvPr/>
        </p:nvSpPr>
        <p:spPr>
          <a:xfrm>
            <a:off x="1047750" y="4993243"/>
            <a:ext cx="2552700" cy="556260"/>
          </a:xfrm>
          <a:prstGeom prst="rect">
            <a:avLst/>
          </a:prstGeom>
          <a:noFill/>
          <a:ln/>
        </p:spPr>
        <p:txBody>
          <a:bodyPr wrap="square" lIns="25400" tIns="25400" rIns="25400" bIns="25400" rtlCol="0" anchor="t">
            <a:normAutofit/>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Take a clear position</a:t>
            </a:r>
            <a:endParaRPr lang="en-US" sz="1800" dirty="0"/>
          </a:p>
        </p:txBody>
      </p:sp>
      <p:sp>
        <p:nvSpPr>
          <p:cNvPr id="10" name="Shape 8"/>
          <p:cNvSpPr/>
          <p:nvPr/>
        </p:nvSpPr>
        <p:spPr>
          <a:xfrm>
            <a:off x="3905250" y="4837033"/>
            <a:ext cx="2476500" cy="22860"/>
          </a:xfrm>
          <a:prstGeom prst="rect">
            <a:avLst/>
          </a:prstGeom>
          <a:solidFill>
            <a:srgbClr val="D9B877"/>
          </a:solidFill>
          <a:ln/>
        </p:spPr>
        <p:txBody>
          <a:bodyPr/>
          <a:lstStyle/>
          <a:p>
            <a:endParaRPr lang="en-US"/>
          </a:p>
        </p:txBody>
      </p:sp>
      <p:sp>
        <p:nvSpPr>
          <p:cNvPr id="11" name="Text 9"/>
          <p:cNvSpPr/>
          <p:nvPr/>
        </p:nvSpPr>
        <p:spPr>
          <a:xfrm>
            <a:off x="3905250" y="4993243"/>
            <a:ext cx="2552700" cy="55626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Answer the strongest objection</a:t>
            </a:r>
            <a:endParaRPr lang="en-US" sz="1800" dirty="0"/>
          </a:p>
        </p:txBody>
      </p:sp>
      <p:sp>
        <p:nvSpPr>
          <p:cNvPr id="12" name="Shape 10"/>
          <p:cNvSpPr/>
          <p:nvPr/>
        </p:nvSpPr>
        <p:spPr>
          <a:xfrm>
            <a:off x="6762750" y="4837033"/>
            <a:ext cx="2476500" cy="22860"/>
          </a:xfrm>
          <a:prstGeom prst="rect">
            <a:avLst/>
          </a:prstGeom>
          <a:solidFill>
            <a:srgbClr val="D9B877"/>
          </a:solidFill>
          <a:ln/>
        </p:spPr>
        <p:txBody>
          <a:bodyPr/>
          <a:lstStyle/>
          <a:p>
            <a:endParaRPr lang="en-US"/>
          </a:p>
        </p:txBody>
      </p:sp>
      <p:sp>
        <p:nvSpPr>
          <p:cNvPr id="13" name="Text 11"/>
          <p:cNvSpPr/>
          <p:nvPr/>
        </p:nvSpPr>
        <p:spPr>
          <a:xfrm>
            <a:off x="6762750" y="4993243"/>
            <a:ext cx="2552700" cy="556260"/>
          </a:xfrm>
          <a:prstGeom prst="rect">
            <a:avLst/>
          </a:prstGeom>
          <a:noFill/>
          <a:ln/>
        </p:spPr>
        <p:txBody>
          <a:bodyPr wrap="square" lIns="25400" tIns="25400" rIns="25400" bIns="25400" rtlCol="0" anchor="t">
            <a:normAutofit/>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Use the key expressions</a:t>
            </a:r>
            <a:endParaRPr lang="en-US" sz="1800" dirty="0"/>
          </a:p>
        </p:txBody>
      </p:sp>
      <p:sp>
        <p:nvSpPr>
          <p:cNvPr id="14" name="Text 1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 | Model answer in the Teacher Guide</a:t>
            </a:r>
            <a:endParaRPr lang="en-US" sz="127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451A2A"/>
        </a:solidFill>
        <a:effectLst/>
      </p:bgPr>
    </p:bg>
    <p:spTree>
      <p:nvGrpSpPr>
        <p:cNvPr id="1" name=""/>
        <p:cNvGrpSpPr/>
        <p:nvPr/>
      </p:nvGrpSpPr>
      <p:grpSpPr>
        <a:xfrm>
          <a:off x="0" y="0"/>
          <a:ext cx="0" cy="0"/>
          <a:chOff x="0" y="0"/>
          <a:chExt cx="0" cy="0"/>
        </a:xfrm>
      </p:grpSpPr>
      <p:sp>
        <p:nvSpPr>
          <p:cNvPr id="2" name="Text 0"/>
          <p:cNvSpPr/>
          <p:nvPr/>
        </p:nvSpPr>
        <p:spPr>
          <a:xfrm>
            <a:off x="1238250" y="1047750"/>
            <a:ext cx="5448300" cy="472440"/>
          </a:xfrm>
          <a:prstGeom prst="rect">
            <a:avLst/>
          </a:prstGeom>
          <a:noFill/>
          <a:ln/>
        </p:spPr>
        <p:txBody>
          <a:bodyPr wrap="none" lIns="25400" tIns="25400" rIns="25400" bIns="25400" rtlCol="0" anchor="t">
            <a:normAutofit lnSpcReduction="10000"/>
          </a:bodyPr>
          <a:lstStyle/>
          <a:p>
            <a:pPr marL="0" indent="0" algn="l">
              <a:buNone/>
            </a:pPr>
            <a:r>
              <a:rPr lang="en-US" sz="3000" b="1" kern="0" spc="75" dirty="0">
                <a:solidFill>
                  <a:srgbClr val="FFFFFF"/>
                </a:solidFill>
                <a:latin typeface="Georgia" pitchFamily="34" charset="0"/>
                <a:ea typeface="Georgia" pitchFamily="34" charset="-122"/>
                <a:cs typeface="Georgia" pitchFamily="34" charset="-120"/>
              </a:rPr>
              <a:t>PERSPECTIVE</a:t>
            </a:r>
            <a:endParaRPr lang="en-US" sz="3000" dirty="0"/>
          </a:p>
        </p:txBody>
      </p:sp>
      <p:sp>
        <p:nvSpPr>
          <p:cNvPr id="3" name="Text 1"/>
          <p:cNvSpPr/>
          <p:nvPr/>
        </p:nvSpPr>
        <p:spPr>
          <a:xfrm>
            <a:off x="1238250" y="3769995"/>
            <a:ext cx="173926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450" dirty="0">
                <a:solidFill>
                  <a:srgbClr val="D9B877"/>
                </a:solidFill>
                <a:latin typeface="Helvetica" pitchFamily="34" charset="0"/>
                <a:ea typeface="Helvetica" pitchFamily="34" charset="-122"/>
                <a:cs typeface="Helvetica" pitchFamily="34" charset="-120"/>
              </a:rPr>
              <a:t>THAT’S A WRAP</a:t>
            </a:r>
            <a:endParaRPr lang="en-US" sz="1650" dirty="0"/>
          </a:p>
        </p:txBody>
      </p:sp>
      <p:sp>
        <p:nvSpPr>
          <p:cNvPr id="4" name="Text 2"/>
          <p:cNvSpPr/>
          <p:nvPr/>
        </p:nvSpPr>
        <p:spPr>
          <a:xfrm>
            <a:off x="1238250" y="4204335"/>
            <a:ext cx="16285845" cy="1958340"/>
          </a:xfrm>
          <a:prstGeom prst="rect">
            <a:avLst/>
          </a:prstGeom>
          <a:noFill/>
          <a:ln/>
        </p:spPr>
        <p:txBody>
          <a:bodyPr wrap="square" lIns="25400" tIns="25400" rIns="25400" bIns="25400" rtlCol="0" anchor="t">
            <a:normAutofit lnSpcReduction="10000"/>
          </a:bodyPr>
          <a:lstStyle/>
          <a:p>
            <a:pPr marL="0" indent="0" algn="l">
              <a:lnSpc>
                <a:spcPct val="92647"/>
              </a:lnSpc>
              <a:buNone/>
            </a:pPr>
            <a:r>
              <a:rPr lang="en-US" sz="7200" b="1" dirty="0">
                <a:solidFill>
                  <a:srgbClr val="FFFFFF"/>
                </a:solidFill>
                <a:latin typeface="Georgia" pitchFamily="34" charset="0"/>
                <a:ea typeface="Georgia" pitchFamily="34" charset="-122"/>
                <a:cs typeface="Georgia" pitchFamily="34" charset="-120"/>
              </a:rPr>
              <a:t>One fact. One perspective. Endless discussion.</a:t>
            </a:r>
            <a:endParaRPr lang="en-US" sz="7200" dirty="0"/>
          </a:p>
        </p:txBody>
      </p:sp>
      <p:sp>
        <p:nvSpPr>
          <p:cNvPr id="5" name="Text 3"/>
          <p:cNvSpPr/>
          <p:nvPr/>
        </p:nvSpPr>
        <p:spPr>
          <a:xfrm>
            <a:off x="1238250" y="6410325"/>
            <a:ext cx="17392650" cy="365760"/>
          </a:xfrm>
          <a:prstGeom prst="rect">
            <a:avLst/>
          </a:prstGeom>
          <a:noFill/>
          <a:ln/>
        </p:spPr>
        <p:txBody>
          <a:bodyPr wrap="square" lIns="25400" tIns="25400" rIns="25400" bIns="25400" rtlCol="0" anchor="t">
            <a:normAutofit lnSpcReduction="10000"/>
          </a:bodyPr>
          <a:lstStyle/>
          <a:p>
            <a:pPr marL="0" indent="0" algn="l">
              <a:buNone/>
            </a:pPr>
            <a:r>
              <a:rPr lang="en-US" sz="2250" dirty="0">
                <a:solidFill>
                  <a:srgbClr val="F1DFE3"/>
                </a:solidFill>
                <a:latin typeface="Helvetica" pitchFamily="34" charset="0"/>
                <a:ea typeface="Helvetica" pitchFamily="34" charset="-122"/>
                <a:cs typeface="Helvetica" pitchFamily="34" charset="-120"/>
              </a:rPr>
              <a:t>Thanks for a great lesson. See you in Issue 005.</a:t>
            </a:r>
            <a:endParaRPr lang="en-US" sz="2250" dirty="0"/>
          </a:p>
        </p:txBody>
      </p:sp>
      <p:sp>
        <p:nvSpPr>
          <p:cNvPr id="6" name="Text 4"/>
          <p:cNvSpPr/>
          <p:nvPr/>
        </p:nvSpPr>
        <p:spPr>
          <a:xfrm>
            <a:off x="1238250" y="9025890"/>
            <a:ext cx="2310813" cy="251460"/>
          </a:xfrm>
          <a:prstGeom prst="rect">
            <a:avLst/>
          </a:prstGeom>
          <a:noFill/>
          <a:ln/>
        </p:spPr>
        <p:txBody>
          <a:bodyPr wrap="square" lIns="25400" tIns="25400" rIns="25400" bIns="25400" rtlCol="0" anchor="t">
            <a:normAutofit lnSpcReduction="10000"/>
          </a:bodyPr>
          <a:lstStyle/>
          <a:p>
            <a:pPr marL="0" indent="0" algn="l">
              <a:buNone/>
            </a:pPr>
            <a:r>
              <a:rPr lang="en-US" sz="1425" kern="0" spc="75" dirty="0">
                <a:solidFill>
                  <a:srgbClr val="D4A9B2"/>
                </a:solidFill>
                <a:latin typeface="Helvetica" pitchFamily="34" charset="0"/>
                <a:ea typeface="Helvetica" pitchFamily="34" charset="-122"/>
                <a:cs typeface="Helvetica" pitchFamily="34" charset="-120"/>
              </a:rPr>
              <a:t>perspectiveenglish.com</a:t>
            </a:r>
            <a:endParaRPr lang="en-US" sz="1425" dirty="0"/>
          </a:p>
        </p:txBody>
      </p:sp>
      <p:sp>
        <p:nvSpPr>
          <p:cNvPr id="7" name="Text 5"/>
          <p:cNvSpPr/>
          <p:nvPr/>
        </p:nvSpPr>
        <p:spPr>
          <a:xfrm>
            <a:off x="12777431" y="9025890"/>
            <a:ext cx="4699552" cy="251460"/>
          </a:xfrm>
          <a:prstGeom prst="rect">
            <a:avLst/>
          </a:prstGeom>
          <a:noFill/>
          <a:ln/>
        </p:spPr>
        <p:txBody>
          <a:bodyPr wrap="square" lIns="25400" tIns="25400" rIns="25400" bIns="25400" rtlCol="0" anchor="t">
            <a:normAutofit lnSpcReduction="10000"/>
          </a:bodyPr>
          <a:lstStyle/>
          <a:p>
            <a:pPr marL="0" indent="0" algn="l">
              <a:buNone/>
            </a:pPr>
            <a:r>
              <a:rPr lang="en-US" sz="1425" kern="0" spc="75" dirty="0">
                <a:solidFill>
                  <a:srgbClr val="D4A9B2"/>
                </a:solidFill>
                <a:latin typeface="Helvetica" pitchFamily="34" charset="0"/>
                <a:ea typeface="Helvetica" pitchFamily="34" charset="-122"/>
                <a:cs typeface="Helvetica" pitchFamily="34" charset="-120"/>
              </a:rPr>
              <a:t>© 2026 Perspective English. All rights reserved.</a:t>
            </a:r>
            <a:endParaRPr lang="en-US" sz="14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2145</Words>
  <Application>Microsoft Office PowerPoint</Application>
  <PresentationFormat>Custom</PresentationFormat>
  <Paragraphs>297</Paragraphs>
  <Slides>16</Slides>
  <Notes>16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Georgia</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Wil Williams</cp:lastModifiedBy>
  <cp:revision>4</cp:revision>
  <dcterms:created xsi:type="dcterms:W3CDTF">2026-09-23T12:24:29Z</dcterms:created>
  <dcterms:modified xsi:type="dcterms:W3CDTF">2026-09-24T10:00:17Z</dcterms:modified>
</cp:coreProperties>
</file>