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37" d="100"/>
          <a:sy n="37" d="100"/>
        </p:scale>
        <p:origin x="739"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782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004 of Perspective. Today's topic is Fast Fashion. Aim: read a short article, learn five useful words, and give a simple opinion with a reason.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45–60 minutes. Warm-up, vocabulary, article with audio, True or False, then plenty of discussion and a short writing task. Allow extra thinking time before every speaking stage.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answer both questions for 3–4 minutes, then share. Model one answer yourself first: Last month I bought a jacket. The USEFUL LANGUAGE box on the worksheet gives them the frames.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title. Students predict what the article will say. Accept single words and build them into sentences: Clothes. → Somebody threw these clothes away. Vocabulary comes next.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word (1–5) to its meaning (A–E), in pairs. All five words are in bold in the article, so they can check as they read. Last is a verb here, not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1-D, 2-E, 3-C, 4-B, 5-A. Drill the five words for pronunciation. Watch cheaper, not more cheap.</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audio once with books closed, then students read in pairs, one paragraph each. Set a purpose: why are the clothes so cheap, and what is the hidden cost? End on the question in the box — it sets up the discussion.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or False. Students go back to the article to find the answer. Ask them to point at the line that proves it. Answers next.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 T, F, F, T. Number 3 is False — a fast-fashion shirt can lose its shape after five washes. Number 4 is False — the article says this can change.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as many questions as time allows. Give one minute of silent thinking time first and let students write two words — the ideas come before the sentences. Encourage: I think… because…, For me…, It depends.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price test. Students choose alone first, then compare in groups of three or four. Give about ten minutes, then run YOUR NUMBER and both DISCUSS questions. Every shirt is the same shirt — only the price and the story change. The $0 row is the quiet one, and the $45 row usually divides a class hardest.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with a word from the box, then read it aloud. One word per gap and no form changes needed at this level. Answers next.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quality, last, second-hand, factory, brand. Have students read the full sentences aloud so the words get into speech.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role-play. Small groups design for a big clothing shop. About 8 minutes to choose their two changes and decide who pays, then each group presents. The USEFUL LANGUAGE box on Page 2 gives them the opening phrases: Our first change is… We can…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reflection. In class or as homework. 60–100 words. The sentence starters on the slide are the same ones on Page 2 — have students say their first sentence aloud before writing. A model answer is in the Teacher Guide.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005 continues the series.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004</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Fast Fashion</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DCECEC"/>
                </a:solidFill>
                <a:latin typeface="Helvetica" pitchFamily="34" charset="0"/>
                <a:ea typeface="Helvetica" pitchFamily="34" charset="-122"/>
                <a:cs typeface="Helvetica" pitchFamily="34" charset="-120"/>
              </a:rPr>
              <a:t>How can clothes be so cheap?</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408727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408727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Start talking and learn five useful words.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269075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269075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the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322808"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322808"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True or False, then talk together.</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38208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Think &amp; write</a:t>
            </a:r>
            <a:endParaRPr lang="en-US" sz="2250" dirty="0"/>
          </a:p>
        </p:txBody>
      </p:sp>
      <p:sp>
        <p:nvSpPr>
          <p:cNvPr id="18" name="Text 16"/>
          <p:cNvSpPr/>
          <p:nvPr/>
        </p:nvSpPr>
        <p:spPr>
          <a:xfrm>
            <a:off x="10200084" y="4358640"/>
            <a:ext cx="4382084"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Take the price test, then write your opinion.</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45–60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9388626"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When did you last buy clothes? What did you buy?</a:t>
            </a:r>
            <a:endParaRPr lang="en-US" sz="3000" dirty="0"/>
          </a:p>
        </p:txBody>
      </p:sp>
      <p:sp>
        <p:nvSpPr>
          <p:cNvPr id="9" name="Text 7"/>
          <p:cNvSpPr/>
          <p:nvPr/>
        </p:nvSpPr>
        <p:spPr>
          <a:xfrm>
            <a:off x="1047750" y="426720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3" y="4324350"/>
            <a:ext cx="8618006"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What is more important: price, quality or style?</a:t>
            </a:r>
            <a:endParaRPr lang="en-US" sz="3000" dirty="0"/>
          </a:p>
        </p:txBody>
      </p:sp>
      <p:sp>
        <p:nvSpPr>
          <p:cNvPr id="11" name="Shape 9"/>
          <p:cNvSpPr/>
          <p:nvPr/>
        </p:nvSpPr>
        <p:spPr>
          <a:xfrm>
            <a:off x="1047750" y="5379720"/>
            <a:ext cx="45720" cy="672465"/>
          </a:xfrm>
          <a:prstGeom prst="rect">
            <a:avLst/>
          </a:prstGeom>
          <a:solidFill>
            <a:srgbClr val="D9B877"/>
          </a:solidFill>
          <a:ln/>
        </p:spPr>
        <p:txBody>
          <a:bodyPr/>
          <a:lstStyle/>
          <a:p>
            <a:endParaRPr lang="en-US"/>
          </a:p>
        </p:txBody>
      </p:sp>
      <p:sp>
        <p:nvSpPr>
          <p:cNvPr id="12" name="Text 10"/>
          <p:cNvSpPr/>
          <p:nvPr/>
        </p:nvSpPr>
        <p:spPr>
          <a:xfrm>
            <a:off x="1341120" y="5379720"/>
            <a:ext cx="13821919"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13" name="Text 11"/>
          <p:cNvSpPr/>
          <p:nvPr/>
        </p:nvSpPr>
        <p:spPr>
          <a:xfrm>
            <a:off x="1341120" y="5665470"/>
            <a:ext cx="13821919" cy="424815"/>
          </a:xfrm>
          <a:prstGeom prst="rect">
            <a:avLst/>
          </a:prstGeom>
          <a:noFill/>
          <a:ln/>
        </p:spPr>
        <p:txBody>
          <a:bodyPr wrap="square" lIns="25400" tIns="25400" rIns="25400" bIns="25400" rtlCol="0" anchor="t">
            <a:normAutofit/>
          </a:bodyPr>
          <a:lstStyle/>
          <a:p>
            <a:pPr marL="0" indent="0" algn="l">
              <a:lnSpc>
                <a:spcPct val="126875"/>
              </a:lnSpc>
              <a:buNone/>
            </a:pPr>
            <a:r>
              <a:rPr lang="en-US" sz="2100" dirty="0">
                <a:solidFill>
                  <a:srgbClr val="333333"/>
                </a:solidFill>
                <a:latin typeface="Helvetica" pitchFamily="34" charset="0"/>
                <a:ea typeface="Helvetica" pitchFamily="34" charset="-122"/>
                <a:cs typeface="Helvetica" pitchFamily="34" charset="-120"/>
              </a:rPr>
              <a:t>Last month I bought… · For me,… is more important.</a:t>
            </a:r>
            <a:endParaRPr lang="en-US" sz="21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176B6B"/>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176B6B"/>
                </a:solidFill>
                <a:latin typeface="Helvetica" pitchFamily="34" charset="0"/>
                <a:ea typeface="Helvetica" pitchFamily="34" charset="-122"/>
                <a:cs typeface="Helvetica" pitchFamily="34" charset="-120"/>
              </a:rPr>
              <a:t>“Fast Fashion.”</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Look at the photo. What can you see? Where do these clothes come from?</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Cheap clothes wear out quickly and end up on big piles of waste.</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Match the words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92297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brand</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105846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quality</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601504"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last</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109263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factory</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2086332"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second-hand</a:t>
            </a:r>
            <a:endParaRPr lang="en-US" sz="2400" dirty="0"/>
          </a:p>
        </p:txBody>
      </p:sp>
      <p:sp>
        <p:nvSpPr>
          <p:cNvPr id="17" name="Text 15"/>
          <p:cNvSpPr/>
          <p:nvPr/>
        </p:nvSpPr>
        <p:spPr>
          <a:xfrm>
            <a:off x="7924800"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8401050" y="2808781"/>
            <a:ext cx="4104692"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not new; someone used it before</a:t>
            </a:r>
            <a:endParaRPr lang="en-US" sz="2025" dirty="0"/>
          </a:p>
        </p:txBody>
      </p:sp>
      <p:sp>
        <p:nvSpPr>
          <p:cNvPr id="19" name="Text 17"/>
          <p:cNvSpPr/>
          <p:nvPr/>
        </p:nvSpPr>
        <p:spPr>
          <a:xfrm>
            <a:off x="7924800"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8401050" y="3346132"/>
            <a:ext cx="4592288"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a building where people make things</a:t>
            </a:r>
            <a:endParaRPr lang="en-US" sz="2025" dirty="0"/>
          </a:p>
        </p:txBody>
      </p:sp>
      <p:sp>
        <p:nvSpPr>
          <p:cNvPr id="21" name="Text 19"/>
          <p:cNvSpPr/>
          <p:nvPr/>
        </p:nvSpPr>
        <p:spPr>
          <a:xfrm>
            <a:off x="7924800"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8401050" y="3922395"/>
            <a:ext cx="3412391"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stay good for a long time</a:t>
            </a:r>
            <a:endParaRPr lang="en-US" sz="2025" dirty="0"/>
          </a:p>
        </p:txBody>
      </p:sp>
      <p:sp>
        <p:nvSpPr>
          <p:cNvPr id="23" name="Text 21"/>
          <p:cNvSpPr/>
          <p:nvPr/>
        </p:nvSpPr>
        <p:spPr>
          <a:xfrm>
            <a:off x="7924800"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8401050" y="4451445"/>
            <a:ext cx="580257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the name of a company that makes something</a:t>
            </a:r>
            <a:endParaRPr lang="en-US" sz="2025" dirty="0"/>
          </a:p>
        </p:txBody>
      </p:sp>
      <p:sp>
        <p:nvSpPr>
          <p:cNvPr id="25" name="Text 23"/>
          <p:cNvSpPr/>
          <p:nvPr/>
        </p:nvSpPr>
        <p:spPr>
          <a:xfrm>
            <a:off x="7924800"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8401050" y="5033962"/>
            <a:ext cx="3774389"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how good or bad something is</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176B6B"/>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176B6B"/>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2857500" cy="883920"/>
          </a:xfrm>
          <a:prstGeom prst="rect">
            <a:avLst/>
          </a:prstGeom>
          <a:ln w="15240">
            <a:solidFill>
              <a:srgbClr val="176B6B"/>
            </a:solidFill>
            <a:prstDash val="solid"/>
          </a:ln>
        </p:spPr>
        <p:txBody>
          <a:bodyPr/>
          <a:lstStyle/>
          <a:p>
            <a:endParaRPr lang="en-US"/>
          </a:p>
        </p:txBody>
      </p:sp>
      <p:sp>
        <p:nvSpPr>
          <p:cNvPr id="10" name="Text 8"/>
          <p:cNvSpPr/>
          <p:nvPr/>
        </p:nvSpPr>
        <p:spPr>
          <a:xfrm>
            <a:off x="13868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1–D </a:t>
            </a:r>
            <a:r>
              <a:rPr lang="en-US" sz="2250" b="1" dirty="0">
                <a:solidFill>
                  <a:srgbClr val="176B6B"/>
                </a:solidFill>
                <a:latin typeface="Helvetica" pitchFamily="34" charset="0"/>
                <a:ea typeface="Helvetica" pitchFamily="34" charset="-122"/>
                <a:cs typeface="Helvetica" pitchFamily="34" charset="-120"/>
              </a:rPr>
              <a:t>brand</a:t>
            </a:r>
            <a:endParaRPr lang="en-US" sz="1200" dirty="0"/>
          </a:p>
        </p:txBody>
      </p:sp>
      <p:sp>
        <p:nvSpPr>
          <p:cNvPr id="11" name="Shape 9"/>
          <p:cNvSpPr/>
          <p:nvPr/>
        </p:nvSpPr>
        <p:spPr>
          <a:xfrm>
            <a:off x="4152900" y="3276600"/>
            <a:ext cx="2857500" cy="883920"/>
          </a:xfrm>
          <a:prstGeom prst="rect">
            <a:avLst/>
          </a:prstGeom>
          <a:ln w="15240">
            <a:solidFill>
              <a:srgbClr val="176B6B"/>
            </a:solidFill>
            <a:prstDash val="solid"/>
          </a:ln>
        </p:spPr>
        <p:txBody>
          <a:bodyPr/>
          <a:lstStyle/>
          <a:p>
            <a:endParaRPr lang="en-US"/>
          </a:p>
        </p:txBody>
      </p:sp>
      <p:sp>
        <p:nvSpPr>
          <p:cNvPr id="12" name="Text 10"/>
          <p:cNvSpPr/>
          <p:nvPr/>
        </p:nvSpPr>
        <p:spPr>
          <a:xfrm>
            <a:off x="44919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2–E </a:t>
            </a:r>
            <a:r>
              <a:rPr lang="en-US" sz="2250" b="1" dirty="0">
                <a:solidFill>
                  <a:srgbClr val="176B6B"/>
                </a:solidFill>
                <a:latin typeface="Helvetica" pitchFamily="34" charset="0"/>
                <a:ea typeface="Helvetica" pitchFamily="34" charset="-122"/>
                <a:cs typeface="Helvetica" pitchFamily="34" charset="-120"/>
              </a:rPr>
              <a:t>quality</a:t>
            </a:r>
            <a:endParaRPr lang="en-US" sz="1200" dirty="0"/>
          </a:p>
        </p:txBody>
      </p:sp>
      <p:sp>
        <p:nvSpPr>
          <p:cNvPr id="13" name="Shape 11"/>
          <p:cNvSpPr/>
          <p:nvPr/>
        </p:nvSpPr>
        <p:spPr>
          <a:xfrm>
            <a:off x="7258050" y="3276600"/>
            <a:ext cx="2857500" cy="883920"/>
          </a:xfrm>
          <a:prstGeom prst="rect">
            <a:avLst/>
          </a:prstGeom>
          <a:ln w="15240">
            <a:solidFill>
              <a:srgbClr val="176B6B"/>
            </a:solidFill>
            <a:prstDash val="solid"/>
          </a:ln>
        </p:spPr>
        <p:txBody>
          <a:bodyPr/>
          <a:lstStyle/>
          <a:p>
            <a:endParaRPr lang="en-US"/>
          </a:p>
        </p:txBody>
      </p:sp>
      <p:sp>
        <p:nvSpPr>
          <p:cNvPr id="14" name="Text 12"/>
          <p:cNvSpPr/>
          <p:nvPr/>
        </p:nvSpPr>
        <p:spPr>
          <a:xfrm>
            <a:off x="75971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3–C </a:t>
            </a:r>
            <a:r>
              <a:rPr lang="en-US" sz="2250" b="1" dirty="0">
                <a:solidFill>
                  <a:srgbClr val="176B6B"/>
                </a:solidFill>
                <a:latin typeface="Helvetica" pitchFamily="34" charset="0"/>
                <a:ea typeface="Helvetica" pitchFamily="34" charset="-122"/>
                <a:cs typeface="Helvetica" pitchFamily="34" charset="-120"/>
              </a:rPr>
              <a:t>last</a:t>
            </a:r>
            <a:endParaRPr lang="en-US" sz="1200" dirty="0"/>
          </a:p>
        </p:txBody>
      </p:sp>
      <p:sp>
        <p:nvSpPr>
          <p:cNvPr id="15" name="Shape 13"/>
          <p:cNvSpPr/>
          <p:nvPr/>
        </p:nvSpPr>
        <p:spPr>
          <a:xfrm>
            <a:off x="10363200" y="3276600"/>
            <a:ext cx="2857500" cy="883920"/>
          </a:xfrm>
          <a:prstGeom prst="rect">
            <a:avLst/>
          </a:prstGeom>
          <a:ln w="15240">
            <a:solidFill>
              <a:srgbClr val="176B6B"/>
            </a:solidFill>
            <a:prstDash val="solid"/>
          </a:ln>
        </p:spPr>
        <p:txBody>
          <a:bodyPr/>
          <a:lstStyle/>
          <a:p>
            <a:endParaRPr lang="en-US"/>
          </a:p>
        </p:txBody>
      </p:sp>
      <p:sp>
        <p:nvSpPr>
          <p:cNvPr id="16" name="Text 14"/>
          <p:cNvSpPr/>
          <p:nvPr/>
        </p:nvSpPr>
        <p:spPr>
          <a:xfrm>
            <a:off x="107022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4–B </a:t>
            </a:r>
            <a:r>
              <a:rPr lang="en-US" sz="2250" b="1" dirty="0">
                <a:solidFill>
                  <a:srgbClr val="176B6B"/>
                </a:solidFill>
                <a:latin typeface="Helvetica" pitchFamily="34" charset="0"/>
                <a:ea typeface="Helvetica" pitchFamily="34" charset="-122"/>
                <a:cs typeface="Helvetica" pitchFamily="34" charset="-120"/>
              </a:rPr>
              <a:t>factory</a:t>
            </a:r>
            <a:endParaRPr lang="en-US" sz="1200" dirty="0"/>
          </a:p>
        </p:txBody>
      </p:sp>
      <p:sp>
        <p:nvSpPr>
          <p:cNvPr id="17" name="Shape 15"/>
          <p:cNvSpPr/>
          <p:nvPr/>
        </p:nvSpPr>
        <p:spPr>
          <a:xfrm>
            <a:off x="13468350" y="3276600"/>
            <a:ext cx="3329821" cy="883920"/>
          </a:xfrm>
          <a:prstGeom prst="rect">
            <a:avLst/>
          </a:prstGeom>
          <a:ln w="15240">
            <a:solidFill>
              <a:srgbClr val="176B6B"/>
            </a:solidFill>
            <a:prstDash val="solid"/>
          </a:ln>
        </p:spPr>
        <p:txBody>
          <a:bodyPr/>
          <a:lstStyle/>
          <a:p>
            <a:endParaRPr lang="en-US"/>
          </a:p>
        </p:txBody>
      </p:sp>
      <p:sp>
        <p:nvSpPr>
          <p:cNvPr id="18" name="Text 16"/>
          <p:cNvSpPr/>
          <p:nvPr/>
        </p:nvSpPr>
        <p:spPr>
          <a:xfrm>
            <a:off x="13807440" y="3501390"/>
            <a:ext cx="2751536"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5–A </a:t>
            </a:r>
            <a:r>
              <a:rPr lang="en-US" sz="2250" b="1" dirty="0">
                <a:solidFill>
                  <a:srgbClr val="176B6B"/>
                </a:solidFill>
                <a:latin typeface="Helvetica" pitchFamily="34" charset="0"/>
                <a:ea typeface="Helvetica" pitchFamily="34" charset="-122"/>
                <a:cs typeface="Helvetica" pitchFamily="34" charset="-120"/>
              </a:rPr>
              <a:t>second-hand</a:t>
            </a:r>
            <a:endParaRPr lang="en-US" sz="12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93470" y="1464177"/>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Fast Fashion</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176B6B"/>
                </a:solidFill>
                <a:latin typeface="Helvetica" pitchFamily="34" charset="0"/>
                <a:ea typeface="Helvetica" pitchFamily="34" charset="-122"/>
                <a:cs typeface="Helvetica" pitchFamily="34" charset="-120"/>
              </a:rPr>
              <a:t>How can clothes be so cheap?</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A five-dollar T-shirt looks cheap. But somebody, or something, pays the rest.</a:t>
            </a:r>
            <a:endParaRPr lang="en-US" sz="1650" dirty="0"/>
          </a:p>
        </p:txBody>
      </p:sp>
      <p:sp>
        <p:nvSpPr>
          <p:cNvPr id="10" name="Text 8"/>
          <p:cNvSpPr/>
          <p:nvPr/>
        </p:nvSpPr>
        <p:spPr>
          <a:xfrm>
            <a:off x="1047750" y="3128010"/>
            <a:ext cx="8074247" cy="968216"/>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A new T-shirt for the price of a cup of coffee. It sounds like a very good deal. In fast-fashion shops, new clothes arrive almost every week, and the prices are very low. But that five-dollar shirt has another cost, and it is not on the price tag.</a:t>
            </a:r>
            <a:endParaRPr lang="en-US" sz="1650" dirty="0"/>
          </a:p>
        </p:txBody>
      </p:sp>
      <p:sp>
        <p:nvSpPr>
          <p:cNvPr id="11" name="Text 9"/>
          <p:cNvSpPr/>
          <p:nvPr/>
        </p:nvSpPr>
        <p:spPr>
          <a:xfrm>
            <a:off x="1047750" y="4267676"/>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Fast fashion means clothes that are designed, made and sold very quickly. To keep the price low, a </a:t>
            </a:r>
            <a:r>
              <a:rPr lang="en-US" sz="1650" b="1" dirty="0">
                <a:solidFill>
                  <a:srgbClr val="176B6B"/>
                </a:solidFill>
                <a:latin typeface="Helvetica" pitchFamily="34" charset="0"/>
                <a:ea typeface="Helvetica" pitchFamily="34" charset="-122"/>
                <a:cs typeface="Helvetica" pitchFamily="34" charset="-120"/>
              </a:rPr>
              <a:t>factory </a:t>
            </a:r>
            <a:r>
              <a:rPr lang="en-US" sz="1650" dirty="0">
                <a:solidFill>
                  <a:srgbClr val="222222"/>
                </a:solidFill>
                <a:latin typeface="Helvetica" pitchFamily="34" charset="0"/>
                <a:ea typeface="Helvetica" pitchFamily="34" charset="-122"/>
                <a:cs typeface="Helvetica" pitchFamily="34" charset="-120"/>
              </a:rPr>
              <a:t>must work fast and pay small wages. The cloth is cheap, so the </a:t>
            </a:r>
            <a:r>
              <a:rPr lang="en-US" sz="1650" b="1" dirty="0">
                <a:solidFill>
                  <a:srgbClr val="176B6B"/>
                </a:solidFill>
                <a:latin typeface="Helvetica" pitchFamily="34" charset="0"/>
                <a:ea typeface="Helvetica" pitchFamily="34" charset="-122"/>
                <a:cs typeface="Helvetica" pitchFamily="34" charset="-120"/>
              </a:rPr>
              <a:t>quality </a:t>
            </a:r>
            <a:r>
              <a:rPr lang="en-US" sz="1650" dirty="0">
                <a:solidFill>
                  <a:srgbClr val="222222"/>
                </a:solidFill>
                <a:latin typeface="Helvetica" pitchFamily="34" charset="0"/>
                <a:ea typeface="Helvetica" pitchFamily="34" charset="-122"/>
                <a:cs typeface="Helvetica" pitchFamily="34" charset="-120"/>
              </a:rPr>
              <a:t>is low. A shirt can lose its shape after five washes, and then it does not </a:t>
            </a:r>
            <a:r>
              <a:rPr lang="en-US" sz="1650" b="1" dirty="0">
                <a:solidFill>
                  <a:srgbClr val="176B6B"/>
                </a:solidFill>
                <a:latin typeface="Helvetica" pitchFamily="34" charset="0"/>
                <a:ea typeface="Helvetica" pitchFamily="34" charset="-122"/>
                <a:cs typeface="Helvetica" pitchFamily="34" charset="-120"/>
              </a:rPr>
              <a:t>last </a:t>
            </a:r>
            <a:r>
              <a:rPr lang="en-US" sz="1650" dirty="0">
                <a:solidFill>
                  <a:srgbClr val="222222"/>
                </a:solidFill>
                <a:latin typeface="Helvetica" pitchFamily="34" charset="0"/>
                <a:ea typeface="Helvetica" pitchFamily="34" charset="-122"/>
                <a:cs typeface="Helvetica" pitchFamily="34" charset="-120"/>
              </a:rPr>
              <a:t>another season.</a:t>
            </a:r>
            <a:endParaRPr lang="en-US" sz="1650" dirty="0"/>
          </a:p>
        </p:txBody>
      </p:sp>
      <p:sp>
        <p:nvSpPr>
          <p:cNvPr id="12" name="Text 10"/>
          <p:cNvSpPr/>
          <p:nvPr/>
        </p:nvSpPr>
        <p:spPr>
          <a:xfrm>
            <a:off x="9401175" y="3128010"/>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The numbers are surprising. One cotton T-shirt can use about 2,700 liters of water. That is enough drinking water for one person for three years. And every second, somewhere in the world, a truck full of old clothes is burned or buried. Fashion is now one of the dirtiest industries on the planet.</a:t>
            </a:r>
            <a:endParaRPr lang="en-US" sz="1650" dirty="0"/>
          </a:p>
        </p:txBody>
      </p:sp>
      <p:sp>
        <p:nvSpPr>
          <p:cNvPr id="13" name="Text 11"/>
          <p:cNvSpPr/>
          <p:nvPr/>
        </p:nvSpPr>
        <p:spPr>
          <a:xfrm>
            <a:off x="9401175" y="4577715"/>
            <a:ext cx="8074247" cy="1278255"/>
          </a:xfrm>
          <a:prstGeom prst="rect">
            <a:avLst/>
          </a:prstGeom>
          <a:noFill/>
          <a:ln/>
        </p:spPr>
        <p:txBody>
          <a:bodyPr wrap="square" lIns="25400" tIns="25400" rIns="25400" bIns="25400" rtlCol="0" anchor="t">
            <a:normAutofit/>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But this can change. More people now buy </a:t>
            </a:r>
            <a:r>
              <a:rPr lang="en-US" sz="1650" b="1" dirty="0">
                <a:solidFill>
                  <a:srgbClr val="176B6B"/>
                </a:solidFill>
                <a:latin typeface="Helvetica" pitchFamily="34" charset="0"/>
                <a:ea typeface="Helvetica" pitchFamily="34" charset="-122"/>
                <a:cs typeface="Helvetica" pitchFamily="34" charset="-120"/>
              </a:rPr>
              <a:t>second-hand </a:t>
            </a:r>
            <a:r>
              <a:rPr lang="en-US" sz="1650" dirty="0">
                <a:solidFill>
                  <a:srgbClr val="222222"/>
                </a:solidFill>
                <a:latin typeface="Helvetica" pitchFamily="34" charset="0"/>
                <a:ea typeface="Helvetica" pitchFamily="34" charset="-122"/>
                <a:cs typeface="Helvetica" pitchFamily="34" charset="-120"/>
              </a:rPr>
              <a:t>clothes, or repair the clothes they already have. Some people ask a </a:t>
            </a:r>
            <a:r>
              <a:rPr lang="en-US" sz="1650" b="1" dirty="0">
                <a:solidFill>
                  <a:srgbClr val="176B6B"/>
                </a:solidFill>
                <a:latin typeface="Helvetica" pitchFamily="34" charset="0"/>
                <a:ea typeface="Helvetica" pitchFamily="34" charset="-122"/>
                <a:cs typeface="Helvetica" pitchFamily="34" charset="-120"/>
              </a:rPr>
              <a:t>brand </a:t>
            </a:r>
            <a:r>
              <a:rPr lang="en-US" sz="1650" dirty="0">
                <a:solidFill>
                  <a:srgbClr val="222222"/>
                </a:solidFill>
                <a:latin typeface="Helvetica" pitchFamily="34" charset="0"/>
                <a:ea typeface="Helvetica" pitchFamily="34" charset="-122"/>
                <a:cs typeface="Helvetica" pitchFamily="34" charset="-120"/>
              </a:rPr>
              <a:t>a simple question: who made this, and were they paid fairly? Ten shirts you love can be better than a hundred that fall apart.</a:t>
            </a:r>
            <a:endParaRPr lang="en-US" sz="1650" dirty="0"/>
          </a:p>
        </p:txBody>
      </p:sp>
      <p:sp>
        <p:nvSpPr>
          <p:cNvPr id="14" name="Shape 12"/>
          <p:cNvSpPr/>
          <p:nvPr/>
        </p:nvSpPr>
        <p:spPr>
          <a:xfrm>
            <a:off x="1047750" y="6103620"/>
            <a:ext cx="45720" cy="421005"/>
          </a:xfrm>
          <a:prstGeom prst="rect">
            <a:avLst/>
          </a:prstGeom>
          <a:solidFill>
            <a:srgbClr val="D9B877"/>
          </a:solidFill>
          <a:ln/>
        </p:spPr>
        <p:txBody>
          <a:bodyPr/>
          <a:lstStyle/>
          <a:p>
            <a:endParaRPr lang="en-US"/>
          </a:p>
        </p:txBody>
      </p:sp>
      <p:sp>
        <p:nvSpPr>
          <p:cNvPr id="15" name="Text 13"/>
          <p:cNvSpPr/>
          <p:nvPr/>
        </p:nvSpPr>
        <p:spPr>
          <a:xfrm>
            <a:off x="1360170" y="6103620"/>
            <a:ext cx="14356080" cy="459105"/>
          </a:xfrm>
          <a:prstGeom prst="rect">
            <a:avLst/>
          </a:prstGeom>
          <a:noFill/>
          <a:ln/>
        </p:spPr>
        <p:txBody>
          <a:bodyPr wrap="square" lIns="25400" tIns="25400" rIns="25400" bIns="25400" rtlCol="0" anchor="t">
            <a:normAutofit lnSpcReduction="10000"/>
          </a:bodyPr>
          <a:lstStyle/>
          <a:p>
            <a:pPr marL="0" indent="0" algn="l">
              <a:lnSpc>
                <a:spcPct val="115104"/>
              </a:lnSpc>
              <a:buNone/>
            </a:pPr>
            <a:r>
              <a:rPr lang="en-US" sz="2550" b="1" i="1" dirty="0">
                <a:solidFill>
                  <a:srgbClr val="176B6B"/>
                </a:solidFill>
                <a:latin typeface="Georgia" pitchFamily="34" charset="0"/>
                <a:ea typeface="Georgia" pitchFamily="34" charset="-122"/>
                <a:cs typeface="Georgia" pitchFamily="34" charset="-120"/>
              </a:rPr>
              <a:t>If a T-shirt costs only five dollars, who is paying the rest?</a:t>
            </a:r>
            <a:endParaRPr lang="en-US" sz="255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4-a-audio">
            <a:hlinkClick r:id="" action="ppaction://media"/>
            <a:extLst>
              <a:ext uri="{FF2B5EF4-FFF2-40B4-BE49-F238E27FC236}">
                <a16:creationId xmlns:a16="http://schemas.microsoft.com/office/drawing/2014/main" id="{6C3D5CC6-F78D-EE84-FB69-4A6DDBEB92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3812" y="1257300"/>
            <a:ext cx="487363"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True or False?</a:t>
            </a:r>
            <a:endParaRPr lang="en-US" sz="4050" dirty="0"/>
          </a:p>
        </p:txBody>
      </p:sp>
      <p:sp>
        <p:nvSpPr>
          <p:cNvPr id="7" name="Shape 5"/>
          <p:cNvSpPr/>
          <p:nvPr/>
        </p:nvSpPr>
        <p:spPr>
          <a:xfrm>
            <a:off x="1047750" y="3402330"/>
            <a:ext cx="14763750" cy="9525"/>
          </a:xfrm>
          <a:prstGeom prst="rect">
            <a:avLst/>
          </a:prstGeom>
          <a:solidFill>
            <a:srgbClr val="E3E1DB"/>
          </a:solidFill>
          <a:ln/>
        </p:spPr>
        <p:txBody>
          <a:bodyPr/>
          <a:lstStyle/>
          <a:p>
            <a:endParaRPr lang="en-US"/>
          </a:p>
        </p:txBody>
      </p:sp>
      <p:sp>
        <p:nvSpPr>
          <p:cNvPr id="8" name="Text 6"/>
          <p:cNvSpPr/>
          <p:nvPr/>
        </p:nvSpPr>
        <p:spPr>
          <a:xfrm>
            <a:off x="1047750" y="284607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676400" y="286893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A new T-shirt can cost the same as a cup of coffee.</a:t>
            </a:r>
            <a:endParaRPr lang="en-US" sz="2175" dirty="0"/>
          </a:p>
        </p:txBody>
      </p:sp>
      <p:sp>
        <p:nvSpPr>
          <p:cNvPr id="10" name="Text 8"/>
          <p:cNvSpPr/>
          <p:nvPr/>
        </p:nvSpPr>
        <p:spPr>
          <a:xfrm>
            <a:off x="14997469" y="285369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1" name="Shape 9"/>
          <p:cNvSpPr/>
          <p:nvPr/>
        </p:nvSpPr>
        <p:spPr>
          <a:xfrm>
            <a:off x="1047750" y="4175760"/>
            <a:ext cx="14763750" cy="9525"/>
          </a:xfrm>
          <a:prstGeom prst="rect">
            <a:avLst/>
          </a:prstGeom>
          <a:solidFill>
            <a:srgbClr val="E3E1DB"/>
          </a:solidFill>
          <a:ln/>
        </p:spPr>
        <p:txBody>
          <a:bodyPr/>
          <a:lstStyle/>
          <a:p>
            <a:endParaRPr lang="en-US"/>
          </a:p>
        </p:txBody>
      </p:sp>
      <p:sp>
        <p:nvSpPr>
          <p:cNvPr id="12" name="Text 10"/>
          <p:cNvSpPr/>
          <p:nvPr/>
        </p:nvSpPr>
        <p:spPr>
          <a:xfrm>
            <a:off x="1047750" y="361950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3" name="Text 11"/>
          <p:cNvSpPr/>
          <p:nvPr/>
        </p:nvSpPr>
        <p:spPr>
          <a:xfrm>
            <a:off x="1676400" y="364236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One cotton T-shirt can use about 2,700 liters of water.</a:t>
            </a:r>
            <a:endParaRPr lang="en-US" sz="2175" dirty="0"/>
          </a:p>
        </p:txBody>
      </p:sp>
      <p:sp>
        <p:nvSpPr>
          <p:cNvPr id="14" name="Text 12"/>
          <p:cNvSpPr/>
          <p:nvPr/>
        </p:nvSpPr>
        <p:spPr>
          <a:xfrm>
            <a:off x="14997469" y="362712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5" name="Shape 13"/>
          <p:cNvSpPr/>
          <p:nvPr/>
        </p:nvSpPr>
        <p:spPr>
          <a:xfrm>
            <a:off x="1047750" y="4949190"/>
            <a:ext cx="14763750" cy="9525"/>
          </a:xfrm>
          <a:prstGeom prst="rect">
            <a:avLst/>
          </a:prstGeom>
          <a:solidFill>
            <a:srgbClr val="E3E1DB"/>
          </a:solidFill>
          <a:ln/>
        </p:spPr>
        <p:txBody>
          <a:bodyPr/>
          <a:lstStyle/>
          <a:p>
            <a:endParaRPr lang="en-US"/>
          </a:p>
        </p:txBody>
      </p:sp>
      <p:sp>
        <p:nvSpPr>
          <p:cNvPr id="16" name="Text 14"/>
          <p:cNvSpPr/>
          <p:nvPr/>
        </p:nvSpPr>
        <p:spPr>
          <a:xfrm>
            <a:off x="1047750" y="439293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7" name="Text 15"/>
          <p:cNvSpPr/>
          <p:nvPr/>
        </p:nvSpPr>
        <p:spPr>
          <a:xfrm>
            <a:off x="1676400" y="441579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Fast-fashion clothes are made to last for many years.</a:t>
            </a:r>
            <a:endParaRPr lang="en-US" sz="2175" dirty="0"/>
          </a:p>
        </p:txBody>
      </p:sp>
      <p:sp>
        <p:nvSpPr>
          <p:cNvPr id="18" name="Text 16"/>
          <p:cNvSpPr/>
          <p:nvPr/>
        </p:nvSpPr>
        <p:spPr>
          <a:xfrm>
            <a:off x="14997469" y="440055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9" name="Shape 17"/>
          <p:cNvSpPr/>
          <p:nvPr/>
        </p:nvSpPr>
        <p:spPr>
          <a:xfrm>
            <a:off x="1047750" y="5722620"/>
            <a:ext cx="14763750" cy="9525"/>
          </a:xfrm>
          <a:prstGeom prst="rect">
            <a:avLst/>
          </a:prstGeom>
          <a:solidFill>
            <a:srgbClr val="E3E1DB"/>
          </a:solidFill>
          <a:ln/>
        </p:spPr>
        <p:txBody>
          <a:bodyPr/>
          <a:lstStyle/>
          <a:p>
            <a:endParaRPr lang="en-US"/>
          </a:p>
        </p:txBody>
      </p:sp>
      <p:sp>
        <p:nvSpPr>
          <p:cNvPr id="20" name="Text 18"/>
          <p:cNvSpPr/>
          <p:nvPr/>
        </p:nvSpPr>
        <p:spPr>
          <a:xfrm>
            <a:off x="1047750" y="51663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1" name="Text 19"/>
          <p:cNvSpPr/>
          <p:nvPr/>
        </p:nvSpPr>
        <p:spPr>
          <a:xfrm>
            <a:off x="1676400" y="51892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article says nobody can change this problem.</a:t>
            </a:r>
            <a:endParaRPr lang="en-US" sz="2175" dirty="0"/>
          </a:p>
        </p:txBody>
      </p:sp>
      <p:sp>
        <p:nvSpPr>
          <p:cNvPr id="22" name="Text 20"/>
          <p:cNvSpPr/>
          <p:nvPr/>
        </p:nvSpPr>
        <p:spPr>
          <a:xfrm>
            <a:off x="14997469" y="51739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3" name="Text 21"/>
          <p:cNvSpPr/>
          <p:nvPr/>
        </p:nvSpPr>
        <p:spPr>
          <a:xfrm>
            <a:off x="1047750" y="59397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4" name="Text 22"/>
          <p:cNvSpPr/>
          <p:nvPr/>
        </p:nvSpPr>
        <p:spPr>
          <a:xfrm>
            <a:off x="1676400" y="59626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Some people buy second-hand clothes or repair old ones.</a:t>
            </a:r>
            <a:endParaRPr lang="en-US" sz="2175" dirty="0"/>
          </a:p>
        </p:txBody>
      </p:sp>
      <p:sp>
        <p:nvSpPr>
          <p:cNvPr id="25" name="Text 23"/>
          <p:cNvSpPr/>
          <p:nvPr/>
        </p:nvSpPr>
        <p:spPr>
          <a:xfrm>
            <a:off x="14997469" y="59474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6" name="Text 24"/>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176B6B"/>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1" name="Text 9"/>
          <p:cNvSpPr/>
          <p:nvPr/>
        </p:nvSpPr>
        <p:spPr>
          <a:xfrm>
            <a:off x="2952750" y="304419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A new T-shirt can cost the same as a cup of coffee.</a:t>
            </a:r>
            <a:endParaRPr lang="en-US" sz="1950" dirty="0"/>
          </a:p>
        </p:txBody>
      </p:sp>
      <p:sp>
        <p:nvSpPr>
          <p:cNvPr id="12" name="Text 10"/>
          <p:cNvSpPr/>
          <p:nvPr/>
        </p:nvSpPr>
        <p:spPr>
          <a:xfrm>
            <a:off x="1047750" y="35471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318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4" name="Text 12"/>
          <p:cNvSpPr/>
          <p:nvPr/>
        </p:nvSpPr>
        <p:spPr>
          <a:xfrm>
            <a:off x="2952750" y="356616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One cotton T-shirt can use about 2,700 liters of water.</a:t>
            </a:r>
            <a:endParaRPr lang="en-US" sz="1950" dirty="0"/>
          </a:p>
        </p:txBody>
      </p:sp>
      <p:sp>
        <p:nvSpPr>
          <p:cNvPr id="15" name="Text 13"/>
          <p:cNvSpPr/>
          <p:nvPr/>
        </p:nvSpPr>
        <p:spPr>
          <a:xfrm>
            <a:off x="1047750" y="40690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0538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7" name="Text 15"/>
          <p:cNvSpPr/>
          <p:nvPr/>
        </p:nvSpPr>
        <p:spPr>
          <a:xfrm>
            <a:off x="2952750" y="408813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Fast-fashion clothes are made to last for many years. </a:t>
            </a:r>
            <a:r>
              <a:rPr lang="en-US" sz="1950" i="1" dirty="0">
                <a:solidFill>
                  <a:srgbClr val="888888"/>
                </a:solidFill>
                <a:latin typeface="Helvetica" pitchFamily="34" charset="0"/>
                <a:ea typeface="Helvetica" pitchFamily="34" charset="-122"/>
                <a:cs typeface="Helvetica" pitchFamily="34" charset="-120"/>
              </a:rPr>
              <a:t>— a shirt can lose its shape after five washes.</a:t>
            </a:r>
            <a:endParaRPr lang="en-US" sz="1950" dirty="0"/>
          </a:p>
        </p:txBody>
      </p:sp>
      <p:sp>
        <p:nvSpPr>
          <p:cNvPr id="18" name="Text 16"/>
          <p:cNvSpPr/>
          <p:nvPr/>
        </p:nvSpPr>
        <p:spPr>
          <a:xfrm>
            <a:off x="1047750" y="45910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5758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0" name="Text 18"/>
          <p:cNvSpPr/>
          <p:nvPr/>
        </p:nvSpPr>
        <p:spPr>
          <a:xfrm>
            <a:off x="2952750" y="461010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article says nobody can change this problem. </a:t>
            </a:r>
            <a:r>
              <a:rPr lang="en-US" sz="1950" i="1" dirty="0">
                <a:solidFill>
                  <a:srgbClr val="888888"/>
                </a:solidFill>
                <a:latin typeface="Helvetica" pitchFamily="34" charset="0"/>
                <a:ea typeface="Helvetica" pitchFamily="34" charset="-122"/>
                <a:cs typeface="Helvetica" pitchFamily="34" charset="-120"/>
              </a:rPr>
              <a:t>— it says this can change.</a:t>
            </a:r>
            <a:endParaRPr lang="en-US" sz="1950" dirty="0"/>
          </a:p>
        </p:txBody>
      </p:sp>
      <p:sp>
        <p:nvSpPr>
          <p:cNvPr id="21" name="Text 19"/>
          <p:cNvSpPr/>
          <p:nvPr/>
        </p:nvSpPr>
        <p:spPr>
          <a:xfrm>
            <a:off x="1047750" y="51130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0977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3" name="Text 21"/>
          <p:cNvSpPr/>
          <p:nvPr/>
        </p:nvSpPr>
        <p:spPr>
          <a:xfrm>
            <a:off x="2952750" y="513207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Some people buy second-hand clothes or repair old ones.</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176B6B"/>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3F8C8C"/>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Do you buy clothes often? Why do you buy something new?</a:t>
            </a:r>
            <a:endParaRPr lang="en-US" sz="2100" dirty="0"/>
          </a:p>
        </p:txBody>
      </p:sp>
      <p:sp>
        <p:nvSpPr>
          <p:cNvPr id="10" name="Shape 8"/>
          <p:cNvSpPr/>
          <p:nvPr/>
        </p:nvSpPr>
        <p:spPr>
          <a:xfrm>
            <a:off x="1047750" y="3909060"/>
            <a:ext cx="15049500" cy="9525"/>
          </a:xfrm>
          <a:prstGeom prst="rect">
            <a:avLst/>
          </a:prstGeom>
          <a:solidFill>
            <a:srgbClr val="3F8C8C"/>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Do you ever buy second-hand clothes? How do you feel about them?</a:t>
            </a:r>
            <a:endParaRPr lang="en-US" sz="2100" dirty="0"/>
          </a:p>
        </p:txBody>
      </p:sp>
      <p:sp>
        <p:nvSpPr>
          <p:cNvPr id="13" name="Shape 11"/>
          <p:cNvSpPr/>
          <p:nvPr/>
        </p:nvSpPr>
        <p:spPr>
          <a:xfrm>
            <a:off x="1047750" y="4617720"/>
            <a:ext cx="15049500" cy="9525"/>
          </a:xfrm>
          <a:prstGeom prst="rect">
            <a:avLst/>
          </a:prstGeom>
          <a:solidFill>
            <a:srgbClr val="3F8C8C"/>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Why do people buy clothes they do not really need?</a:t>
            </a:r>
            <a:endParaRPr lang="en-US" sz="2100" dirty="0"/>
          </a:p>
        </p:txBody>
      </p:sp>
      <p:sp>
        <p:nvSpPr>
          <p:cNvPr id="16" name="Shape 14"/>
          <p:cNvSpPr/>
          <p:nvPr/>
        </p:nvSpPr>
        <p:spPr>
          <a:xfrm>
            <a:off x="1047750" y="5326380"/>
            <a:ext cx="15049500" cy="9525"/>
          </a:xfrm>
          <a:prstGeom prst="rect">
            <a:avLst/>
          </a:prstGeom>
          <a:solidFill>
            <a:srgbClr val="3F8C8C"/>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Whose problem is fast fashion: the shops, or the shoppers?</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Ten good shirts or a hundred cheap ones? Which do you choose?</a:t>
            </a:r>
            <a:endParaRPr lang="en-US" sz="2100" dirty="0"/>
          </a:p>
        </p:txBody>
      </p:sp>
      <p:sp>
        <p:nvSpPr>
          <p:cNvPr id="21" name="Shape 19"/>
          <p:cNvSpPr/>
          <p:nvPr/>
        </p:nvSpPr>
        <p:spPr>
          <a:xfrm>
            <a:off x="1047750" y="6168390"/>
            <a:ext cx="45720" cy="625793"/>
          </a:xfrm>
          <a:prstGeom prst="rect">
            <a:avLst/>
          </a:prstGeom>
          <a:solidFill>
            <a:srgbClr val="D9B877"/>
          </a:solidFill>
          <a:ln/>
        </p:spPr>
        <p:txBody>
          <a:bodyPr/>
          <a:lstStyle/>
          <a:p>
            <a:endParaRPr lang="en-US"/>
          </a:p>
        </p:txBody>
      </p:sp>
      <p:sp>
        <p:nvSpPr>
          <p:cNvPr id="22" name="Text 20"/>
          <p:cNvSpPr/>
          <p:nvPr/>
        </p:nvSpPr>
        <p:spPr>
          <a:xfrm>
            <a:off x="1341120" y="6168390"/>
            <a:ext cx="1623174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D9B877"/>
                </a:solidFill>
                <a:latin typeface="Helvetica" pitchFamily="34" charset="0"/>
                <a:ea typeface="Helvetica" pitchFamily="34" charset="-122"/>
                <a:cs typeface="Helvetica" pitchFamily="34" charset="-120"/>
              </a:rPr>
              <a:t>USEFUL LANGUAGE</a:t>
            </a:r>
            <a:endParaRPr lang="en-US" sz="1275" dirty="0"/>
          </a:p>
        </p:txBody>
      </p:sp>
      <p:sp>
        <p:nvSpPr>
          <p:cNvPr id="23" name="Text 21"/>
          <p:cNvSpPr/>
          <p:nvPr/>
        </p:nvSpPr>
        <p:spPr>
          <a:xfrm>
            <a:off x="1341120" y="6435090"/>
            <a:ext cx="16231744" cy="397193"/>
          </a:xfrm>
          <a:prstGeom prst="rect">
            <a:avLst/>
          </a:prstGeom>
          <a:noFill/>
          <a:ln/>
        </p:spPr>
        <p:txBody>
          <a:bodyPr wrap="square" lIns="25400" tIns="25400" rIns="25400" bIns="25400" rtlCol="0" anchor="t">
            <a:normAutofit lnSpcReduction="10000"/>
          </a:bodyPr>
          <a:lstStyle/>
          <a:p>
            <a:pPr marL="0" indent="0" algn="l">
              <a:lnSpc>
                <a:spcPct val="127365"/>
              </a:lnSpc>
              <a:buNone/>
            </a:pPr>
            <a:r>
              <a:rPr lang="en-US" sz="1950" dirty="0">
                <a:solidFill>
                  <a:srgbClr val="EAF5F5"/>
                </a:solidFill>
                <a:latin typeface="Helvetica" pitchFamily="34" charset="0"/>
                <a:ea typeface="Helvetica" pitchFamily="34" charset="-122"/>
                <a:cs typeface="Helvetica" pitchFamily="34" charset="-120"/>
              </a:rPr>
              <a:t>I think… · For me… · because… · It depends.</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A9CBCB"/>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1810822"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1643182"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THE PRICE TEST</a:t>
            </a:r>
            <a:endParaRPr lang="en-US" sz="1125" dirty="0"/>
          </a:p>
        </p:txBody>
      </p:sp>
      <p:sp>
        <p:nvSpPr>
          <p:cNvPr id="8" name="Text 6"/>
          <p:cNvSpPr/>
          <p:nvPr/>
        </p:nvSpPr>
        <p:spPr>
          <a:xfrm>
            <a:off x="1047750" y="1583055"/>
            <a:ext cx="17811750" cy="51054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76B6B"/>
                </a:solidFill>
                <a:latin typeface="Georgia" pitchFamily="34" charset="0"/>
                <a:ea typeface="Georgia" pitchFamily="34" charset="-122"/>
                <a:cs typeface="Georgia" pitchFamily="34" charset="-120"/>
              </a:rPr>
              <a:t>Five white T-shirts. The same shirt. Only the price and the story are different.</a:t>
            </a:r>
            <a:endParaRPr lang="en-US" sz="3300" dirty="0"/>
          </a:p>
        </p:txBody>
      </p:sp>
      <p:sp>
        <p:nvSpPr>
          <p:cNvPr id="9" name="Text 7"/>
          <p:cNvSpPr/>
          <p:nvPr/>
        </p:nvSpPr>
        <p:spPr>
          <a:xfrm>
            <a:off x="1047750" y="213169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Choose alone first. Mark every shirt BUY, NOT SURE or NO. Then compare in your group.</a:t>
            </a:r>
            <a:endParaRPr lang="en-US" sz="1650" dirty="0"/>
          </a:p>
        </p:txBody>
      </p:sp>
      <p:sp>
        <p:nvSpPr>
          <p:cNvPr id="10" name="Shape 8"/>
          <p:cNvSpPr/>
          <p:nvPr/>
        </p:nvSpPr>
        <p:spPr>
          <a:xfrm>
            <a:off x="1047750" y="2527935"/>
            <a:ext cx="16192500" cy="15240"/>
          </a:xfrm>
          <a:prstGeom prst="rect">
            <a:avLst/>
          </a:prstGeom>
          <a:solidFill>
            <a:srgbClr val="176B6B"/>
          </a:solidFill>
          <a:ln/>
        </p:spPr>
        <p:txBody>
          <a:bodyPr/>
          <a:lstStyle/>
          <a:p>
            <a:endParaRPr lang="en-US"/>
          </a:p>
        </p:txBody>
      </p:sp>
      <p:sp>
        <p:nvSpPr>
          <p:cNvPr id="11" name="Text 9"/>
          <p:cNvSpPr/>
          <p:nvPr/>
        </p:nvSpPr>
        <p:spPr>
          <a:xfrm>
            <a:off x="1047750" y="261937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PRICE</a:t>
            </a:r>
            <a:endParaRPr lang="en-US" sz="1050" dirty="0"/>
          </a:p>
        </p:txBody>
      </p:sp>
      <p:sp>
        <p:nvSpPr>
          <p:cNvPr id="12" name="Text 10"/>
          <p:cNvSpPr/>
          <p:nvPr/>
        </p:nvSpPr>
        <p:spPr>
          <a:xfrm>
            <a:off x="7143750" y="261937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WHAT YOU KNOW ABOUT IT</a:t>
            </a:r>
            <a:endParaRPr lang="en-US" sz="1050" dirty="0"/>
          </a:p>
        </p:txBody>
      </p:sp>
      <p:sp>
        <p:nvSpPr>
          <p:cNvPr id="13" name="Text 11"/>
          <p:cNvSpPr/>
          <p:nvPr/>
        </p:nvSpPr>
        <p:spPr>
          <a:xfrm>
            <a:off x="13201650" y="2619375"/>
            <a:ext cx="112395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BUY</a:t>
            </a:r>
            <a:endParaRPr lang="en-US" sz="1050" dirty="0"/>
          </a:p>
        </p:txBody>
      </p:sp>
      <p:sp>
        <p:nvSpPr>
          <p:cNvPr id="14" name="Text 12"/>
          <p:cNvSpPr/>
          <p:nvPr/>
        </p:nvSpPr>
        <p:spPr>
          <a:xfrm>
            <a:off x="14249400" y="2619375"/>
            <a:ext cx="150495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NOT SURE</a:t>
            </a:r>
            <a:endParaRPr lang="en-US" sz="1050" dirty="0"/>
          </a:p>
        </p:txBody>
      </p:sp>
      <p:sp>
        <p:nvSpPr>
          <p:cNvPr id="15" name="Text 13"/>
          <p:cNvSpPr/>
          <p:nvPr/>
        </p:nvSpPr>
        <p:spPr>
          <a:xfrm>
            <a:off x="15678150" y="2619375"/>
            <a:ext cx="160020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NO</a:t>
            </a:r>
            <a:endParaRPr lang="en-US" sz="1050" dirty="0"/>
          </a:p>
        </p:txBody>
      </p:sp>
      <p:sp>
        <p:nvSpPr>
          <p:cNvPr id="16" name="Shape 14"/>
          <p:cNvSpPr/>
          <p:nvPr/>
        </p:nvSpPr>
        <p:spPr>
          <a:xfrm>
            <a:off x="1047750" y="2878455"/>
            <a:ext cx="6096000" cy="9525"/>
          </a:xfrm>
          <a:prstGeom prst="rect">
            <a:avLst/>
          </a:prstGeom>
          <a:solidFill>
            <a:srgbClr val="E3E1DB"/>
          </a:solidFill>
          <a:ln/>
        </p:spPr>
        <p:txBody>
          <a:bodyPr/>
          <a:lstStyle/>
          <a:p>
            <a:endParaRPr lang="en-US"/>
          </a:p>
        </p:txBody>
      </p:sp>
      <p:sp>
        <p:nvSpPr>
          <p:cNvPr id="17" name="Text 15"/>
          <p:cNvSpPr/>
          <p:nvPr/>
        </p:nvSpPr>
        <p:spPr>
          <a:xfrm>
            <a:off x="1047750" y="298132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$4</a:t>
            </a:r>
            <a:endParaRPr lang="en-US" sz="1575" dirty="0"/>
          </a:p>
        </p:txBody>
      </p:sp>
      <p:sp>
        <p:nvSpPr>
          <p:cNvPr id="18" name="Shape 16"/>
          <p:cNvSpPr/>
          <p:nvPr/>
        </p:nvSpPr>
        <p:spPr>
          <a:xfrm>
            <a:off x="7143750" y="2878455"/>
            <a:ext cx="6096000" cy="9525"/>
          </a:xfrm>
          <a:prstGeom prst="rect">
            <a:avLst/>
          </a:prstGeom>
          <a:solidFill>
            <a:srgbClr val="E3E1DB"/>
          </a:solidFill>
          <a:ln/>
        </p:spPr>
        <p:txBody>
          <a:bodyPr/>
          <a:lstStyle/>
          <a:p>
            <a:endParaRPr lang="en-US"/>
          </a:p>
        </p:txBody>
      </p:sp>
      <p:sp>
        <p:nvSpPr>
          <p:cNvPr id="19" name="Text 17"/>
          <p:cNvSpPr/>
          <p:nvPr/>
        </p:nvSpPr>
        <p:spPr>
          <a:xfrm>
            <a:off x="7143750" y="298132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Fast fashion, new styles every week. Nobody will tell you where it was made.</a:t>
            </a:r>
            <a:endParaRPr lang="en-US" sz="1350" dirty="0"/>
          </a:p>
        </p:txBody>
      </p:sp>
      <p:sp>
        <p:nvSpPr>
          <p:cNvPr id="20" name="Shape 18"/>
          <p:cNvSpPr/>
          <p:nvPr/>
        </p:nvSpPr>
        <p:spPr>
          <a:xfrm>
            <a:off x="13239750" y="2878455"/>
            <a:ext cx="1047750" cy="9525"/>
          </a:xfrm>
          <a:prstGeom prst="rect">
            <a:avLst/>
          </a:prstGeom>
          <a:solidFill>
            <a:srgbClr val="E3E1DB"/>
          </a:solidFill>
          <a:ln/>
        </p:spPr>
        <p:txBody>
          <a:bodyPr/>
          <a:lstStyle/>
          <a:p>
            <a:endParaRPr lang="en-US"/>
          </a:p>
        </p:txBody>
      </p:sp>
      <p:sp>
        <p:nvSpPr>
          <p:cNvPr id="21" name="Text 19"/>
          <p:cNvSpPr/>
          <p:nvPr/>
        </p:nvSpPr>
        <p:spPr>
          <a:xfrm>
            <a:off x="13201650" y="298132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2" name="Shape 20"/>
          <p:cNvSpPr/>
          <p:nvPr/>
        </p:nvSpPr>
        <p:spPr>
          <a:xfrm>
            <a:off x="14287500" y="2878455"/>
            <a:ext cx="1428750" cy="9525"/>
          </a:xfrm>
          <a:prstGeom prst="rect">
            <a:avLst/>
          </a:prstGeom>
          <a:solidFill>
            <a:srgbClr val="E3E1DB"/>
          </a:solidFill>
          <a:ln/>
        </p:spPr>
        <p:txBody>
          <a:bodyPr/>
          <a:lstStyle/>
          <a:p>
            <a:endParaRPr lang="en-US"/>
          </a:p>
        </p:txBody>
      </p:sp>
      <p:sp>
        <p:nvSpPr>
          <p:cNvPr id="23" name="Text 21"/>
          <p:cNvSpPr/>
          <p:nvPr/>
        </p:nvSpPr>
        <p:spPr>
          <a:xfrm>
            <a:off x="14249400" y="298132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4" name="Shape 22"/>
          <p:cNvSpPr/>
          <p:nvPr/>
        </p:nvSpPr>
        <p:spPr>
          <a:xfrm>
            <a:off x="15716250" y="2878455"/>
            <a:ext cx="1524000" cy="9525"/>
          </a:xfrm>
          <a:prstGeom prst="rect">
            <a:avLst/>
          </a:prstGeom>
          <a:solidFill>
            <a:srgbClr val="E3E1DB"/>
          </a:solidFill>
          <a:ln/>
        </p:spPr>
        <p:txBody>
          <a:bodyPr/>
          <a:lstStyle/>
          <a:p>
            <a:endParaRPr lang="en-US"/>
          </a:p>
        </p:txBody>
      </p:sp>
      <p:sp>
        <p:nvSpPr>
          <p:cNvPr id="25" name="Text 23"/>
          <p:cNvSpPr/>
          <p:nvPr/>
        </p:nvSpPr>
        <p:spPr>
          <a:xfrm>
            <a:off x="15678150" y="298132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6" name="Shape 24"/>
          <p:cNvSpPr/>
          <p:nvPr/>
        </p:nvSpPr>
        <p:spPr>
          <a:xfrm>
            <a:off x="1047750" y="3358515"/>
            <a:ext cx="6096000" cy="9525"/>
          </a:xfrm>
          <a:prstGeom prst="rect">
            <a:avLst/>
          </a:prstGeom>
          <a:solidFill>
            <a:srgbClr val="E3E1DB"/>
          </a:solidFill>
          <a:ln/>
        </p:spPr>
        <p:txBody>
          <a:bodyPr/>
          <a:lstStyle/>
          <a:p>
            <a:endParaRPr lang="en-US"/>
          </a:p>
        </p:txBody>
      </p:sp>
      <p:sp>
        <p:nvSpPr>
          <p:cNvPr id="27" name="Text 25"/>
          <p:cNvSpPr/>
          <p:nvPr/>
        </p:nvSpPr>
        <p:spPr>
          <a:xfrm>
            <a:off x="1047750" y="346138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$0</a:t>
            </a:r>
            <a:endParaRPr lang="en-US" sz="1575" dirty="0"/>
          </a:p>
        </p:txBody>
      </p:sp>
      <p:sp>
        <p:nvSpPr>
          <p:cNvPr id="28" name="Shape 26"/>
          <p:cNvSpPr/>
          <p:nvPr/>
        </p:nvSpPr>
        <p:spPr>
          <a:xfrm>
            <a:off x="7143750" y="3358515"/>
            <a:ext cx="6096000" cy="9525"/>
          </a:xfrm>
          <a:prstGeom prst="rect">
            <a:avLst/>
          </a:prstGeom>
          <a:solidFill>
            <a:srgbClr val="E3E1DB"/>
          </a:solidFill>
          <a:ln/>
        </p:spPr>
        <p:txBody>
          <a:bodyPr/>
          <a:lstStyle/>
          <a:p>
            <a:endParaRPr lang="en-US"/>
          </a:p>
        </p:txBody>
      </p:sp>
      <p:sp>
        <p:nvSpPr>
          <p:cNvPr id="29" name="Text 27"/>
          <p:cNvSpPr/>
          <p:nvPr/>
        </p:nvSpPr>
        <p:spPr>
          <a:xfrm>
            <a:off x="7143750" y="346138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Your brother does not want it. It is free, but it is not new.</a:t>
            </a:r>
            <a:endParaRPr lang="en-US" sz="1350" dirty="0"/>
          </a:p>
        </p:txBody>
      </p:sp>
      <p:sp>
        <p:nvSpPr>
          <p:cNvPr id="30" name="Shape 28"/>
          <p:cNvSpPr/>
          <p:nvPr/>
        </p:nvSpPr>
        <p:spPr>
          <a:xfrm>
            <a:off x="13239750" y="3358515"/>
            <a:ext cx="1047750" cy="9525"/>
          </a:xfrm>
          <a:prstGeom prst="rect">
            <a:avLst/>
          </a:prstGeom>
          <a:solidFill>
            <a:srgbClr val="E3E1DB"/>
          </a:solidFill>
          <a:ln/>
        </p:spPr>
        <p:txBody>
          <a:bodyPr/>
          <a:lstStyle/>
          <a:p>
            <a:endParaRPr lang="en-US"/>
          </a:p>
        </p:txBody>
      </p:sp>
      <p:sp>
        <p:nvSpPr>
          <p:cNvPr id="31" name="Text 29"/>
          <p:cNvSpPr/>
          <p:nvPr/>
        </p:nvSpPr>
        <p:spPr>
          <a:xfrm>
            <a:off x="13201650" y="346138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2" name="Shape 30"/>
          <p:cNvSpPr/>
          <p:nvPr/>
        </p:nvSpPr>
        <p:spPr>
          <a:xfrm>
            <a:off x="14287500" y="3358515"/>
            <a:ext cx="1428750" cy="9525"/>
          </a:xfrm>
          <a:prstGeom prst="rect">
            <a:avLst/>
          </a:prstGeom>
          <a:solidFill>
            <a:srgbClr val="E3E1DB"/>
          </a:solidFill>
          <a:ln/>
        </p:spPr>
        <p:txBody>
          <a:bodyPr/>
          <a:lstStyle/>
          <a:p>
            <a:endParaRPr lang="en-US"/>
          </a:p>
        </p:txBody>
      </p:sp>
      <p:sp>
        <p:nvSpPr>
          <p:cNvPr id="33" name="Text 31"/>
          <p:cNvSpPr/>
          <p:nvPr/>
        </p:nvSpPr>
        <p:spPr>
          <a:xfrm>
            <a:off x="14249400" y="346138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4" name="Shape 32"/>
          <p:cNvSpPr/>
          <p:nvPr/>
        </p:nvSpPr>
        <p:spPr>
          <a:xfrm>
            <a:off x="15716250" y="3358515"/>
            <a:ext cx="1524000" cy="9525"/>
          </a:xfrm>
          <a:prstGeom prst="rect">
            <a:avLst/>
          </a:prstGeom>
          <a:solidFill>
            <a:srgbClr val="E3E1DB"/>
          </a:solidFill>
          <a:ln/>
        </p:spPr>
        <p:txBody>
          <a:bodyPr/>
          <a:lstStyle/>
          <a:p>
            <a:endParaRPr lang="en-US"/>
          </a:p>
        </p:txBody>
      </p:sp>
      <p:sp>
        <p:nvSpPr>
          <p:cNvPr id="35" name="Text 33"/>
          <p:cNvSpPr/>
          <p:nvPr/>
        </p:nvSpPr>
        <p:spPr>
          <a:xfrm>
            <a:off x="15678150" y="346138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6" name="Shape 34"/>
          <p:cNvSpPr/>
          <p:nvPr/>
        </p:nvSpPr>
        <p:spPr>
          <a:xfrm>
            <a:off x="1047750" y="3838575"/>
            <a:ext cx="6096000" cy="9525"/>
          </a:xfrm>
          <a:prstGeom prst="rect">
            <a:avLst/>
          </a:prstGeom>
          <a:solidFill>
            <a:srgbClr val="E3E1DB"/>
          </a:solidFill>
          <a:ln/>
        </p:spPr>
        <p:txBody>
          <a:bodyPr/>
          <a:lstStyle/>
          <a:p>
            <a:endParaRPr lang="en-US"/>
          </a:p>
        </p:txBody>
      </p:sp>
      <p:sp>
        <p:nvSpPr>
          <p:cNvPr id="37" name="Text 35"/>
          <p:cNvSpPr/>
          <p:nvPr/>
        </p:nvSpPr>
        <p:spPr>
          <a:xfrm>
            <a:off x="1047750" y="394144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$8</a:t>
            </a:r>
            <a:endParaRPr lang="en-US" sz="1575" dirty="0"/>
          </a:p>
        </p:txBody>
      </p:sp>
      <p:sp>
        <p:nvSpPr>
          <p:cNvPr id="38" name="Shape 36"/>
          <p:cNvSpPr/>
          <p:nvPr/>
        </p:nvSpPr>
        <p:spPr>
          <a:xfrm>
            <a:off x="7143750" y="3838575"/>
            <a:ext cx="6096000" cy="9525"/>
          </a:xfrm>
          <a:prstGeom prst="rect">
            <a:avLst/>
          </a:prstGeom>
          <a:solidFill>
            <a:srgbClr val="E3E1DB"/>
          </a:solidFill>
          <a:ln/>
        </p:spPr>
        <p:txBody>
          <a:bodyPr/>
          <a:lstStyle/>
          <a:p>
            <a:endParaRPr lang="en-US"/>
          </a:p>
        </p:txBody>
      </p:sp>
      <p:sp>
        <p:nvSpPr>
          <p:cNvPr id="39" name="Text 37"/>
          <p:cNvSpPr/>
          <p:nvPr/>
        </p:nvSpPr>
        <p:spPr>
          <a:xfrm>
            <a:off x="7143750" y="394144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Second-hand, from an app. A stranger wore it twice.</a:t>
            </a:r>
            <a:endParaRPr lang="en-US" sz="1350" dirty="0"/>
          </a:p>
        </p:txBody>
      </p:sp>
      <p:sp>
        <p:nvSpPr>
          <p:cNvPr id="40" name="Shape 38"/>
          <p:cNvSpPr/>
          <p:nvPr/>
        </p:nvSpPr>
        <p:spPr>
          <a:xfrm>
            <a:off x="13239750" y="3838575"/>
            <a:ext cx="1047750" cy="9525"/>
          </a:xfrm>
          <a:prstGeom prst="rect">
            <a:avLst/>
          </a:prstGeom>
          <a:solidFill>
            <a:srgbClr val="E3E1DB"/>
          </a:solidFill>
          <a:ln/>
        </p:spPr>
        <p:txBody>
          <a:bodyPr/>
          <a:lstStyle/>
          <a:p>
            <a:endParaRPr lang="en-US"/>
          </a:p>
        </p:txBody>
      </p:sp>
      <p:sp>
        <p:nvSpPr>
          <p:cNvPr id="41" name="Text 39"/>
          <p:cNvSpPr/>
          <p:nvPr/>
        </p:nvSpPr>
        <p:spPr>
          <a:xfrm>
            <a:off x="13201650" y="394144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2" name="Shape 40"/>
          <p:cNvSpPr/>
          <p:nvPr/>
        </p:nvSpPr>
        <p:spPr>
          <a:xfrm>
            <a:off x="14287500" y="3838575"/>
            <a:ext cx="1428750" cy="9525"/>
          </a:xfrm>
          <a:prstGeom prst="rect">
            <a:avLst/>
          </a:prstGeom>
          <a:solidFill>
            <a:srgbClr val="E3E1DB"/>
          </a:solidFill>
          <a:ln/>
        </p:spPr>
        <p:txBody>
          <a:bodyPr/>
          <a:lstStyle/>
          <a:p>
            <a:endParaRPr lang="en-US"/>
          </a:p>
        </p:txBody>
      </p:sp>
      <p:sp>
        <p:nvSpPr>
          <p:cNvPr id="43" name="Text 41"/>
          <p:cNvSpPr/>
          <p:nvPr/>
        </p:nvSpPr>
        <p:spPr>
          <a:xfrm>
            <a:off x="14249400" y="394144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4" name="Shape 42"/>
          <p:cNvSpPr/>
          <p:nvPr/>
        </p:nvSpPr>
        <p:spPr>
          <a:xfrm>
            <a:off x="15716250" y="3838575"/>
            <a:ext cx="1524000" cy="9525"/>
          </a:xfrm>
          <a:prstGeom prst="rect">
            <a:avLst/>
          </a:prstGeom>
          <a:solidFill>
            <a:srgbClr val="E3E1DB"/>
          </a:solidFill>
          <a:ln/>
        </p:spPr>
        <p:txBody>
          <a:bodyPr/>
          <a:lstStyle/>
          <a:p>
            <a:endParaRPr lang="en-US"/>
          </a:p>
        </p:txBody>
      </p:sp>
      <p:sp>
        <p:nvSpPr>
          <p:cNvPr id="45" name="Text 43"/>
          <p:cNvSpPr/>
          <p:nvPr/>
        </p:nvSpPr>
        <p:spPr>
          <a:xfrm>
            <a:off x="15678150" y="394144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6" name="Shape 44"/>
          <p:cNvSpPr/>
          <p:nvPr/>
        </p:nvSpPr>
        <p:spPr>
          <a:xfrm>
            <a:off x="1047750" y="4318635"/>
            <a:ext cx="6096000" cy="9525"/>
          </a:xfrm>
          <a:prstGeom prst="rect">
            <a:avLst/>
          </a:prstGeom>
          <a:solidFill>
            <a:srgbClr val="E3E1DB"/>
          </a:solidFill>
          <a:ln/>
        </p:spPr>
        <p:txBody>
          <a:bodyPr/>
          <a:lstStyle/>
          <a:p>
            <a:endParaRPr lang="en-US"/>
          </a:p>
        </p:txBody>
      </p:sp>
      <p:sp>
        <p:nvSpPr>
          <p:cNvPr id="47" name="Text 45"/>
          <p:cNvSpPr/>
          <p:nvPr/>
        </p:nvSpPr>
        <p:spPr>
          <a:xfrm>
            <a:off x="1047750" y="442150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$28</a:t>
            </a:r>
            <a:endParaRPr lang="en-US" sz="1575" dirty="0"/>
          </a:p>
        </p:txBody>
      </p:sp>
      <p:sp>
        <p:nvSpPr>
          <p:cNvPr id="48" name="Shape 46"/>
          <p:cNvSpPr/>
          <p:nvPr/>
        </p:nvSpPr>
        <p:spPr>
          <a:xfrm>
            <a:off x="7143750" y="4318635"/>
            <a:ext cx="6096000" cy="9525"/>
          </a:xfrm>
          <a:prstGeom prst="rect">
            <a:avLst/>
          </a:prstGeom>
          <a:solidFill>
            <a:srgbClr val="E3E1DB"/>
          </a:solidFill>
          <a:ln/>
        </p:spPr>
        <p:txBody>
          <a:bodyPr/>
          <a:lstStyle/>
          <a:p>
            <a:endParaRPr lang="en-US"/>
          </a:p>
        </p:txBody>
      </p:sp>
      <p:sp>
        <p:nvSpPr>
          <p:cNvPr id="49" name="Text 47"/>
          <p:cNvSpPr/>
          <p:nvPr/>
        </p:nvSpPr>
        <p:spPr>
          <a:xfrm>
            <a:off x="7143750" y="442150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Organic cotton, much less water. It costs more, but it lasts for years.</a:t>
            </a:r>
            <a:endParaRPr lang="en-US" sz="1350" dirty="0"/>
          </a:p>
        </p:txBody>
      </p:sp>
      <p:sp>
        <p:nvSpPr>
          <p:cNvPr id="50" name="Shape 48"/>
          <p:cNvSpPr/>
          <p:nvPr/>
        </p:nvSpPr>
        <p:spPr>
          <a:xfrm>
            <a:off x="13239750" y="4318635"/>
            <a:ext cx="1047750" cy="9525"/>
          </a:xfrm>
          <a:prstGeom prst="rect">
            <a:avLst/>
          </a:prstGeom>
          <a:solidFill>
            <a:srgbClr val="E3E1DB"/>
          </a:solidFill>
          <a:ln/>
        </p:spPr>
        <p:txBody>
          <a:bodyPr/>
          <a:lstStyle/>
          <a:p>
            <a:endParaRPr lang="en-US"/>
          </a:p>
        </p:txBody>
      </p:sp>
      <p:sp>
        <p:nvSpPr>
          <p:cNvPr id="51" name="Text 49"/>
          <p:cNvSpPr/>
          <p:nvPr/>
        </p:nvSpPr>
        <p:spPr>
          <a:xfrm>
            <a:off x="13201650" y="442150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2" name="Shape 50"/>
          <p:cNvSpPr/>
          <p:nvPr/>
        </p:nvSpPr>
        <p:spPr>
          <a:xfrm>
            <a:off x="14287500" y="4318635"/>
            <a:ext cx="1428750" cy="9525"/>
          </a:xfrm>
          <a:prstGeom prst="rect">
            <a:avLst/>
          </a:prstGeom>
          <a:solidFill>
            <a:srgbClr val="E3E1DB"/>
          </a:solidFill>
          <a:ln/>
        </p:spPr>
        <p:txBody>
          <a:bodyPr/>
          <a:lstStyle/>
          <a:p>
            <a:endParaRPr lang="en-US"/>
          </a:p>
        </p:txBody>
      </p:sp>
      <p:sp>
        <p:nvSpPr>
          <p:cNvPr id="53" name="Text 51"/>
          <p:cNvSpPr/>
          <p:nvPr/>
        </p:nvSpPr>
        <p:spPr>
          <a:xfrm>
            <a:off x="14249400" y="442150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4" name="Shape 52"/>
          <p:cNvSpPr/>
          <p:nvPr/>
        </p:nvSpPr>
        <p:spPr>
          <a:xfrm>
            <a:off x="15716250" y="4318635"/>
            <a:ext cx="1524000" cy="9525"/>
          </a:xfrm>
          <a:prstGeom prst="rect">
            <a:avLst/>
          </a:prstGeom>
          <a:solidFill>
            <a:srgbClr val="E3E1DB"/>
          </a:solidFill>
          <a:ln/>
        </p:spPr>
        <p:txBody>
          <a:bodyPr/>
          <a:lstStyle/>
          <a:p>
            <a:endParaRPr lang="en-US"/>
          </a:p>
        </p:txBody>
      </p:sp>
      <p:sp>
        <p:nvSpPr>
          <p:cNvPr id="55" name="Text 53"/>
          <p:cNvSpPr/>
          <p:nvPr/>
        </p:nvSpPr>
        <p:spPr>
          <a:xfrm>
            <a:off x="15678150" y="442150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6" name="Shape 54"/>
          <p:cNvSpPr/>
          <p:nvPr/>
        </p:nvSpPr>
        <p:spPr>
          <a:xfrm>
            <a:off x="1047750" y="5278755"/>
            <a:ext cx="6096000" cy="15240"/>
          </a:xfrm>
          <a:prstGeom prst="rect">
            <a:avLst/>
          </a:prstGeom>
          <a:solidFill>
            <a:srgbClr val="176B6B"/>
          </a:solidFill>
          <a:ln/>
        </p:spPr>
        <p:txBody>
          <a:bodyPr/>
          <a:lstStyle/>
          <a:p>
            <a:endParaRPr lang="en-US"/>
          </a:p>
        </p:txBody>
      </p:sp>
      <p:sp>
        <p:nvSpPr>
          <p:cNvPr id="57" name="Shape 55"/>
          <p:cNvSpPr/>
          <p:nvPr/>
        </p:nvSpPr>
        <p:spPr>
          <a:xfrm>
            <a:off x="1047750" y="4798695"/>
            <a:ext cx="6096000" cy="9525"/>
          </a:xfrm>
          <a:prstGeom prst="rect">
            <a:avLst/>
          </a:prstGeom>
          <a:solidFill>
            <a:srgbClr val="E3E1DB"/>
          </a:solidFill>
          <a:ln/>
        </p:spPr>
        <p:txBody>
          <a:bodyPr/>
          <a:lstStyle/>
          <a:p>
            <a:endParaRPr lang="en-US"/>
          </a:p>
        </p:txBody>
      </p:sp>
      <p:sp>
        <p:nvSpPr>
          <p:cNvPr id="58" name="Text 56"/>
          <p:cNvSpPr/>
          <p:nvPr/>
        </p:nvSpPr>
        <p:spPr>
          <a:xfrm>
            <a:off x="1047750" y="490156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$45</a:t>
            </a:r>
            <a:endParaRPr lang="en-US" sz="1575" dirty="0"/>
          </a:p>
        </p:txBody>
      </p:sp>
      <p:sp>
        <p:nvSpPr>
          <p:cNvPr id="59" name="Shape 57"/>
          <p:cNvSpPr/>
          <p:nvPr/>
        </p:nvSpPr>
        <p:spPr>
          <a:xfrm>
            <a:off x="7143750" y="5278755"/>
            <a:ext cx="6096000" cy="15240"/>
          </a:xfrm>
          <a:prstGeom prst="rect">
            <a:avLst/>
          </a:prstGeom>
          <a:solidFill>
            <a:srgbClr val="176B6B"/>
          </a:solidFill>
          <a:ln/>
        </p:spPr>
        <p:txBody>
          <a:bodyPr/>
          <a:lstStyle/>
          <a:p>
            <a:endParaRPr lang="en-US"/>
          </a:p>
        </p:txBody>
      </p:sp>
      <p:sp>
        <p:nvSpPr>
          <p:cNvPr id="60" name="Shape 58"/>
          <p:cNvSpPr/>
          <p:nvPr/>
        </p:nvSpPr>
        <p:spPr>
          <a:xfrm>
            <a:off x="7143750" y="4798695"/>
            <a:ext cx="6096000" cy="9525"/>
          </a:xfrm>
          <a:prstGeom prst="rect">
            <a:avLst/>
          </a:prstGeom>
          <a:solidFill>
            <a:srgbClr val="E3E1DB"/>
          </a:solidFill>
          <a:ln/>
        </p:spPr>
        <p:txBody>
          <a:bodyPr/>
          <a:lstStyle/>
          <a:p>
            <a:endParaRPr lang="en-US"/>
          </a:p>
        </p:txBody>
      </p:sp>
      <p:sp>
        <p:nvSpPr>
          <p:cNvPr id="61" name="Text 59"/>
          <p:cNvSpPr/>
          <p:nvPr/>
        </p:nvSpPr>
        <p:spPr>
          <a:xfrm>
            <a:off x="7143750" y="490156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Fair trade. You can read what the workers were paid.</a:t>
            </a:r>
            <a:endParaRPr lang="en-US" sz="1350" dirty="0"/>
          </a:p>
        </p:txBody>
      </p:sp>
      <p:sp>
        <p:nvSpPr>
          <p:cNvPr id="62" name="Shape 60"/>
          <p:cNvSpPr/>
          <p:nvPr/>
        </p:nvSpPr>
        <p:spPr>
          <a:xfrm>
            <a:off x="13239750" y="5278755"/>
            <a:ext cx="1047750" cy="15240"/>
          </a:xfrm>
          <a:prstGeom prst="rect">
            <a:avLst/>
          </a:prstGeom>
          <a:solidFill>
            <a:srgbClr val="176B6B"/>
          </a:solidFill>
          <a:ln/>
        </p:spPr>
        <p:txBody>
          <a:bodyPr/>
          <a:lstStyle/>
          <a:p>
            <a:endParaRPr lang="en-US"/>
          </a:p>
        </p:txBody>
      </p:sp>
      <p:sp>
        <p:nvSpPr>
          <p:cNvPr id="63" name="Shape 61"/>
          <p:cNvSpPr/>
          <p:nvPr/>
        </p:nvSpPr>
        <p:spPr>
          <a:xfrm>
            <a:off x="13239750" y="4798695"/>
            <a:ext cx="1047750" cy="9525"/>
          </a:xfrm>
          <a:prstGeom prst="rect">
            <a:avLst/>
          </a:prstGeom>
          <a:solidFill>
            <a:srgbClr val="E3E1DB"/>
          </a:solidFill>
          <a:ln/>
        </p:spPr>
        <p:txBody>
          <a:bodyPr/>
          <a:lstStyle/>
          <a:p>
            <a:endParaRPr lang="en-US"/>
          </a:p>
        </p:txBody>
      </p:sp>
      <p:sp>
        <p:nvSpPr>
          <p:cNvPr id="64" name="Text 62"/>
          <p:cNvSpPr/>
          <p:nvPr/>
        </p:nvSpPr>
        <p:spPr>
          <a:xfrm>
            <a:off x="13201650" y="490156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5" name="Shape 63"/>
          <p:cNvSpPr/>
          <p:nvPr/>
        </p:nvSpPr>
        <p:spPr>
          <a:xfrm>
            <a:off x="14287500" y="5278755"/>
            <a:ext cx="1428750" cy="15240"/>
          </a:xfrm>
          <a:prstGeom prst="rect">
            <a:avLst/>
          </a:prstGeom>
          <a:solidFill>
            <a:srgbClr val="176B6B"/>
          </a:solidFill>
          <a:ln/>
        </p:spPr>
        <p:txBody>
          <a:bodyPr/>
          <a:lstStyle/>
          <a:p>
            <a:endParaRPr lang="en-US"/>
          </a:p>
        </p:txBody>
      </p:sp>
      <p:sp>
        <p:nvSpPr>
          <p:cNvPr id="66" name="Shape 64"/>
          <p:cNvSpPr/>
          <p:nvPr/>
        </p:nvSpPr>
        <p:spPr>
          <a:xfrm>
            <a:off x="14287500" y="4798695"/>
            <a:ext cx="1428750" cy="9525"/>
          </a:xfrm>
          <a:prstGeom prst="rect">
            <a:avLst/>
          </a:prstGeom>
          <a:solidFill>
            <a:srgbClr val="E3E1DB"/>
          </a:solidFill>
          <a:ln/>
        </p:spPr>
        <p:txBody>
          <a:bodyPr/>
          <a:lstStyle/>
          <a:p>
            <a:endParaRPr lang="en-US"/>
          </a:p>
        </p:txBody>
      </p:sp>
      <p:sp>
        <p:nvSpPr>
          <p:cNvPr id="67" name="Text 65"/>
          <p:cNvSpPr/>
          <p:nvPr/>
        </p:nvSpPr>
        <p:spPr>
          <a:xfrm>
            <a:off x="14249400" y="490156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8" name="Shape 66"/>
          <p:cNvSpPr/>
          <p:nvPr/>
        </p:nvSpPr>
        <p:spPr>
          <a:xfrm>
            <a:off x="15716250" y="5278755"/>
            <a:ext cx="1524000" cy="15240"/>
          </a:xfrm>
          <a:prstGeom prst="rect">
            <a:avLst/>
          </a:prstGeom>
          <a:solidFill>
            <a:srgbClr val="176B6B"/>
          </a:solidFill>
          <a:ln/>
        </p:spPr>
        <p:txBody>
          <a:bodyPr/>
          <a:lstStyle/>
          <a:p>
            <a:endParaRPr lang="en-US"/>
          </a:p>
        </p:txBody>
      </p:sp>
      <p:sp>
        <p:nvSpPr>
          <p:cNvPr id="69" name="Shape 67"/>
          <p:cNvSpPr/>
          <p:nvPr/>
        </p:nvSpPr>
        <p:spPr>
          <a:xfrm>
            <a:off x="15716250" y="4798695"/>
            <a:ext cx="1524000" cy="9525"/>
          </a:xfrm>
          <a:prstGeom prst="rect">
            <a:avLst/>
          </a:prstGeom>
          <a:solidFill>
            <a:srgbClr val="E3E1DB"/>
          </a:solidFill>
          <a:ln/>
        </p:spPr>
        <p:txBody>
          <a:bodyPr/>
          <a:lstStyle/>
          <a:p>
            <a:endParaRPr lang="en-US"/>
          </a:p>
        </p:txBody>
      </p:sp>
      <p:sp>
        <p:nvSpPr>
          <p:cNvPr id="70" name="Text 68"/>
          <p:cNvSpPr/>
          <p:nvPr/>
        </p:nvSpPr>
        <p:spPr>
          <a:xfrm>
            <a:off x="15678150" y="490156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71" name="Text 69"/>
          <p:cNvSpPr/>
          <p:nvPr/>
        </p:nvSpPr>
        <p:spPr>
          <a:xfrm>
            <a:off x="1047750" y="5511165"/>
            <a:ext cx="1828455"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NUMBER</a:t>
            </a:r>
            <a:endParaRPr lang="en-US" sz="1350" dirty="0"/>
          </a:p>
        </p:txBody>
      </p:sp>
      <p:sp>
        <p:nvSpPr>
          <p:cNvPr id="72" name="Text 70"/>
          <p:cNvSpPr/>
          <p:nvPr/>
        </p:nvSpPr>
        <p:spPr>
          <a:xfrm>
            <a:off x="2957632" y="5427345"/>
            <a:ext cx="9331262"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The most you would really pay: $_____	 Your group’s highest: $_____</a:t>
            </a:r>
            <a:endParaRPr lang="en-US" sz="1800" dirty="0"/>
          </a:p>
        </p:txBody>
      </p:sp>
      <p:sp>
        <p:nvSpPr>
          <p:cNvPr id="73" name="Shape 71"/>
          <p:cNvSpPr/>
          <p:nvPr/>
        </p:nvSpPr>
        <p:spPr>
          <a:xfrm>
            <a:off x="1047750" y="5861685"/>
            <a:ext cx="38100" cy="693420"/>
          </a:xfrm>
          <a:prstGeom prst="rect">
            <a:avLst/>
          </a:prstGeom>
          <a:solidFill>
            <a:srgbClr val="D9B877"/>
          </a:solidFill>
          <a:ln/>
        </p:spPr>
        <p:txBody>
          <a:bodyPr/>
          <a:lstStyle/>
          <a:p>
            <a:endParaRPr lang="en-US"/>
          </a:p>
        </p:txBody>
      </p:sp>
      <p:sp>
        <p:nvSpPr>
          <p:cNvPr id="74" name="Text 72"/>
          <p:cNvSpPr/>
          <p:nvPr/>
        </p:nvSpPr>
        <p:spPr>
          <a:xfrm>
            <a:off x="1276350" y="589978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75" name="Text 73"/>
          <p:cNvSpPr/>
          <p:nvPr/>
        </p:nvSpPr>
        <p:spPr>
          <a:xfrm>
            <a:off x="2519601" y="586168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1</a:t>
            </a:r>
            <a:endParaRPr lang="en-US" sz="1800" dirty="0"/>
          </a:p>
        </p:txBody>
      </p:sp>
      <p:sp>
        <p:nvSpPr>
          <p:cNvPr id="76" name="Text 74"/>
          <p:cNvSpPr/>
          <p:nvPr/>
        </p:nvSpPr>
        <p:spPr>
          <a:xfrm>
            <a:off x="2824520" y="5861685"/>
            <a:ext cx="6150293"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Is your number what you believe, or what you can pay?</a:t>
            </a:r>
            <a:endParaRPr lang="en-US" sz="1800" dirty="0"/>
          </a:p>
        </p:txBody>
      </p:sp>
      <p:sp>
        <p:nvSpPr>
          <p:cNvPr id="77" name="Text 75"/>
          <p:cNvSpPr/>
          <p:nvPr/>
        </p:nvSpPr>
        <p:spPr>
          <a:xfrm>
            <a:off x="2519601" y="624649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2</a:t>
            </a:r>
            <a:endParaRPr lang="en-US" sz="1800" dirty="0"/>
          </a:p>
        </p:txBody>
      </p:sp>
      <p:sp>
        <p:nvSpPr>
          <p:cNvPr id="78" name="Text 76"/>
          <p:cNvSpPr/>
          <p:nvPr/>
        </p:nvSpPr>
        <p:spPr>
          <a:xfrm>
            <a:off x="2824520" y="6246495"/>
            <a:ext cx="9066967"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group. Would you pay more if the label named the factory?</a:t>
            </a:r>
            <a:endParaRPr lang="en-US" sz="1800" dirty="0"/>
          </a:p>
        </p:txBody>
      </p:sp>
      <p:sp>
        <p:nvSpPr>
          <p:cNvPr id="79" name="Text 77"/>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Complete the sentences</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the sentences with a word from the box.</a:t>
            </a:r>
            <a:endParaRPr lang="en-US" sz="1800" dirty="0"/>
          </a:p>
        </p:txBody>
      </p:sp>
      <p:sp>
        <p:nvSpPr>
          <p:cNvPr id="8" name="Shape 6"/>
          <p:cNvSpPr/>
          <p:nvPr/>
        </p:nvSpPr>
        <p:spPr>
          <a:xfrm>
            <a:off x="1047750" y="2987040"/>
            <a:ext cx="14859000" cy="678180"/>
          </a:xfrm>
          <a:prstGeom prst="rect">
            <a:avLst/>
          </a:prstGeom>
          <a:ln w="15240">
            <a:solidFill>
              <a:srgbClr val="176B6B"/>
            </a:solidFill>
            <a:prstDash val="solid"/>
          </a:ln>
        </p:spPr>
        <p:txBody>
          <a:bodyPr/>
          <a:lstStyle/>
          <a:p>
            <a:endParaRPr lang="en-US"/>
          </a:p>
        </p:txBody>
      </p:sp>
      <p:sp>
        <p:nvSpPr>
          <p:cNvPr id="9" name="Text 7"/>
          <p:cNvSpPr/>
          <p:nvPr/>
        </p:nvSpPr>
        <p:spPr>
          <a:xfrm>
            <a:off x="1386840" y="3173730"/>
            <a:ext cx="965597"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factory</a:t>
            </a:r>
            <a:endParaRPr lang="en-US" sz="2100" dirty="0"/>
          </a:p>
        </p:txBody>
      </p:sp>
      <p:sp>
        <p:nvSpPr>
          <p:cNvPr id="10" name="Text 8"/>
          <p:cNvSpPr/>
          <p:nvPr/>
        </p:nvSpPr>
        <p:spPr>
          <a:xfrm>
            <a:off x="2657237" y="3173730"/>
            <a:ext cx="817126"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brand</a:t>
            </a:r>
            <a:endParaRPr lang="en-US" sz="2100" dirty="0"/>
          </a:p>
        </p:txBody>
      </p:sp>
      <p:sp>
        <p:nvSpPr>
          <p:cNvPr id="11" name="Text 9"/>
          <p:cNvSpPr/>
          <p:nvPr/>
        </p:nvSpPr>
        <p:spPr>
          <a:xfrm>
            <a:off x="3779163" y="3173730"/>
            <a:ext cx="535781"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last</a:t>
            </a:r>
            <a:endParaRPr lang="en-US" sz="2100" dirty="0"/>
          </a:p>
        </p:txBody>
      </p:sp>
      <p:sp>
        <p:nvSpPr>
          <p:cNvPr id="12" name="Text 10"/>
          <p:cNvSpPr/>
          <p:nvPr/>
        </p:nvSpPr>
        <p:spPr>
          <a:xfrm>
            <a:off x="4619744" y="3173730"/>
            <a:ext cx="182557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second-hand</a:t>
            </a:r>
            <a:endParaRPr lang="en-US" sz="2100" dirty="0"/>
          </a:p>
        </p:txBody>
      </p:sp>
      <p:sp>
        <p:nvSpPr>
          <p:cNvPr id="13" name="Text 11"/>
          <p:cNvSpPr/>
          <p:nvPr/>
        </p:nvSpPr>
        <p:spPr>
          <a:xfrm>
            <a:off x="6660356" y="3173730"/>
            <a:ext cx="935712"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quality</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5638336"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This jacket is very good ______________ .</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6406860"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My shoes only ______________ for six months.</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7526119"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She bought a ______________ coat at a very low price.</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5882985"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My uncle works in a shoe ______________ .</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7735800"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That ______________ is very popular with young people.</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176B6B"/>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Complete the sentences</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4173974"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This jacket is very good </a:t>
            </a:r>
            <a:r>
              <a:rPr lang="en-US" sz="2100" b="1" dirty="0">
                <a:solidFill>
                  <a:srgbClr val="176B6B"/>
                </a:solidFill>
                <a:latin typeface="Helvetica" pitchFamily="34" charset="0"/>
                <a:ea typeface="Helvetica" pitchFamily="34" charset="-122"/>
                <a:cs typeface="Helvetica" pitchFamily="34" charset="-120"/>
              </a:rPr>
              <a:t>quality</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4451235"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My shoes only </a:t>
            </a:r>
            <a:r>
              <a:rPr lang="en-US" sz="2100" b="1" dirty="0">
                <a:solidFill>
                  <a:srgbClr val="176B6B"/>
                </a:solidFill>
                <a:latin typeface="Helvetica" pitchFamily="34" charset="0"/>
                <a:ea typeface="Helvetica" pitchFamily="34" charset="-122"/>
                <a:cs typeface="Helvetica" pitchFamily="34" charset="-120"/>
              </a:rPr>
              <a:t>last </a:t>
            </a:r>
            <a:r>
              <a:rPr lang="en-US" sz="2100" dirty="0">
                <a:solidFill>
                  <a:srgbClr val="444444"/>
                </a:solidFill>
                <a:latin typeface="Helvetica" pitchFamily="34" charset="0"/>
                <a:ea typeface="Helvetica" pitchFamily="34" charset="-122"/>
                <a:cs typeface="Helvetica" pitchFamily="34" charset="-120"/>
              </a:rPr>
              <a:t>for six months.</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6815876"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She bought a </a:t>
            </a:r>
            <a:r>
              <a:rPr lang="en-US" sz="2100" b="1" dirty="0">
                <a:solidFill>
                  <a:srgbClr val="176B6B"/>
                </a:solidFill>
                <a:latin typeface="Helvetica" pitchFamily="34" charset="0"/>
                <a:ea typeface="Helvetica" pitchFamily="34" charset="-122"/>
                <a:cs typeface="Helvetica" pitchFamily="34" charset="-120"/>
              </a:rPr>
              <a:t>second-hand </a:t>
            </a:r>
            <a:r>
              <a:rPr lang="en-US" sz="2100" dirty="0">
                <a:solidFill>
                  <a:srgbClr val="444444"/>
                </a:solidFill>
                <a:latin typeface="Helvetica" pitchFamily="34" charset="0"/>
                <a:ea typeface="Helvetica" pitchFamily="34" charset="-122"/>
                <a:cs typeface="Helvetica" pitchFamily="34" charset="-120"/>
              </a:rPr>
              <a:t>coat at a very low price.</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4435126"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My uncle works in a shoe </a:t>
            </a:r>
            <a:r>
              <a:rPr lang="en-US" sz="2100" b="1" dirty="0">
                <a:solidFill>
                  <a:srgbClr val="176B6B"/>
                </a:solidFill>
                <a:latin typeface="Helvetica" pitchFamily="34" charset="0"/>
                <a:ea typeface="Helvetica" pitchFamily="34" charset="-122"/>
                <a:cs typeface="Helvetica" pitchFamily="34" charset="-120"/>
              </a:rPr>
              <a:t>factory</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6000988"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That </a:t>
            </a:r>
            <a:r>
              <a:rPr lang="en-US" sz="2100" b="1" dirty="0">
                <a:solidFill>
                  <a:srgbClr val="176B6B"/>
                </a:solidFill>
                <a:latin typeface="Helvetica" pitchFamily="34" charset="0"/>
                <a:ea typeface="Helvetica" pitchFamily="34" charset="-122"/>
                <a:cs typeface="Helvetica" pitchFamily="34" charset="-120"/>
              </a:rPr>
              <a:t>brand </a:t>
            </a:r>
            <a:r>
              <a:rPr lang="en-US" sz="2100" dirty="0">
                <a:solidFill>
                  <a:srgbClr val="444444"/>
                </a:solidFill>
                <a:latin typeface="Helvetica" pitchFamily="34" charset="0"/>
                <a:ea typeface="Helvetica" pitchFamily="34" charset="-122"/>
                <a:cs typeface="Helvetica" pitchFamily="34" charset="-120"/>
              </a:rPr>
              <a:t>is very popular with young people.</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534507"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TASK · PRESENT</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You design the clothes</a:t>
            </a:r>
            <a:endParaRPr lang="en-US" sz="3750" dirty="0"/>
          </a:p>
        </p:txBody>
      </p:sp>
      <p:sp>
        <p:nvSpPr>
          <p:cNvPr id="8" name="Shape 6"/>
          <p:cNvSpPr/>
          <p:nvPr/>
        </p:nvSpPr>
        <p:spPr>
          <a:xfrm>
            <a:off x="1047750" y="2819400"/>
            <a:ext cx="14859000" cy="9525"/>
          </a:xfrm>
          <a:prstGeom prst="rect">
            <a:avLst/>
          </a:prstGeom>
          <a:solidFill>
            <a:srgbClr val="D8D6D0"/>
          </a:solidFill>
          <a:ln/>
        </p:spPr>
        <p:txBody>
          <a:bodyPr/>
          <a:lstStyle/>
          <a:p>
            <a:endParaRPr lang="en-US"/>
          </a:p>
        </p:txBody>
      </p:sp>
      <p:sp>
        <p:nvSpPr>
          <p:cNvPr id="9" name="Text 7"/>
          <p:cNvSpPr/>
          <p:nvPr/>
        </p:nvSpPr>
        <p:spPr>
          <a:xfrm>
            <a:off x="1047750" y="30937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ROLE</a:t>
            </a:r>
            <a:endParaRPr lang="en-US" sz="1800" dirty="0"/>
          </a:p>
        </p:txBody>
      </p:sp>
      <p:sp>
        <p:nvSpPr>
          <p:cNvPr id="10" name="Text 8"/>
          <p:cNvSpPr/>
          <p:nvPr/>
        </p:nvSpPr>
        <p:spPr>
          <a:xfrm>
            <a:off x="3238500" y="30556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design clothes for a big shop. People say your clothes are too cheap.</a:t>
            </a:r>
            <a:endParaRPr lang="en-US" sz="2250" dirty="0"/>
          </a:p>
        </p:txBody>
      </p:sp>
      <p:sp>
        <p:nvSpPr>
          <p:cNvPr id="11" name="Shape 9"/>
          <p:cNvSpPr/>
          <p:nvPr/>
        </p:nvSpPr>
        <p:spPr>
          <a:xfrm>
            <a:off x="1047750" y="3689033"/>
            <a:ext cx="14859000" cy="9525"/>
          </a:xfrm>
          <a:prstGeom prst="rect">
            <a:avLst/>
          </a:prstGeom>
          <a:solidFill>
            <a:srgbClr val="D8D6D0"/>
          </a:solidFill>
          <a:ln/>
        </p:spPr>
        <p:txBody>
          <a:bodyPr/>
          <a:lstStyle/>
          <a:p>
            <a:endParaRPr lang="en-US"/>
          </a:p>
        </p:txBody>
      </p:sp>
      <p:sp>
        <p:nvSpPr>
          <p:cNvPr id="12" name="Text 10"/>
          <p:cNvSpPr/>
          <p:nvPr/>
        </p:nvSpPr>
        <p:spPr>
          <a:xfrm>
            <a:off x="1047750" y="39633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TASK</a:t>
            </a:r>
            <a:endParaRPr lang="en-US" sz="1800" dirty="0"/>
          </a:p>
        </p:txBody>
      </p:sp>
      <p:sp>
        <p:nvSpPr>
          <p:cNvPr id="13" name="Text 11"/>
          <p:cNvSpPr/>
          <p:nvPr/>
        </p:nvSpPr>
        <p:spPr>
          <a:xfrm>
            <a:off x="3238500" y="39252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Choose two changes for your shop. Decide who pays for each one.</a:t>
            </a:r>
            <a:endParaRPr lang="en-US" sz="2250" dirty="0"/>
          </a:p>
        </p:txBody>
      </p:sp>
      <p:sp>
        <p:nvSpPr>
          <p:cNvPr id="14" name="Shape 12"/>
          <p:cNvSpPr/>
          <p:nvPr/>
        </p:nvSpPr>
        <p:spPr>
          <a:xfrm>
            <a:off x="1047750" y="5409248"/>
            <a:ext cx="14859000" cy="9525"/>
          </a:xfrm>
          <a:prstGeom prst="rect">
            <a:avLst/>
          </a:prstGeom>
          <a:solidFill>
            <a:srgbClr val="D8D6D0"/>
          </a:solidFill>
          <a:ln/>
        </p:spPr>
        <p:txBody>
          <a:bodyPr/>
          <a:lstStyle/>
          <a:p>
            <a:endParaRPr lang="en-US"/>
          </a:p>
        </p:txBody>
      </p:sp>
      <p:sp>
        <p:nvSpPr>
          <p:cNvPr id="15" name="Shape 13"/>
          <p:cNvSpPr/>
          <p:nvPr/>
        </p:nvSpPr>
        <p:spPr>
          <a:xfrm>
            <a:off x="1047750" y="4558665"/>
            <a:ext cx="14859000" cy="9525"/>
          </a:xfrm>
          <a:prstGeom prst="rect">
            <a:avLst/>
          </a:prstGeom>
          <a:solidFill>
            <a:srgbClr val="D8D6D0"/>
          </a:solidFill>
          <a:ln/>
        </p:spPr>
        <p:txBody>
          <a:bodyPr/>
          <a:lstStyle/>
          <a:p>
            <a:endParaRPr lang="en-US"/>
          </a:p>
        </p:txBody>
      </p:sp>
      <p:sp>
        <p:nvSpPr>
          <p:cNvPr id="16" name="Text 14"/>
          <p:cNvSpPr/>
          <p:nvPr/>
        </p:nvSpPr>
        <p:spPr>
          <a:xfrm>
            <a:off x="1047750" y="48329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PRESENT</a:t>
            </a:r>
            <a:endParaRPr lang="en-US" sz="1800" dirty="0"/>
          </a:p>
        </p:txBody>
      </p:sp>
      <p:sp>
        <p:nvSpPr>
          <p:cNvPr id="17" name="Text 15"/>
          <p:cNvSpPr/>
          <p:nvPr/>
        </p:nvSpPr>
        <p:spPr>
          <a:xfrm>
            <a:off x="3238500" y="4794885"/>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Tell the class your two changes and say why they are good.</a:t>
            </a:r>
            <a:endParaRPr lang="en-US" sz="2250" dirty="0"/>
          </a:p>
        </p:txBody>
      </p:sp>
      <p:sp>
        <p:nvSpPr>
          <p:cNvPr id="18" name="Shape 16"/>
          <p:cNvSpPr/>
          <p:nvPr/>
        </p:nvSpPr>
        <p:spPr>
          <a:xfrm>
            <a:off x="1047750" y="5740718"/>
            <a:ext cx="45720" cy="1009650"/>
          </a:xfrm>
          <a:prstGeom prst="rect">
            <a:avLst/>
          </a:prstGeom>
          <a:solidFill>
            <a:srgbClr val="D9B877"/>
          </a:solidFill>
          <a:ln/>
        </p:spPr>
        <p:txBody>
          <a:bodyPr/>
          <a:lstStyle/>
          <a:p>
            <a:endParaRPr lang="en-US"/>
          </a:p>
        </p:txBody>
      </p:sp>
      <p:sp>
        <p:nvSpPr>
          <p:cNvPr id="19" name="Text 17"/>
          <p:cNvSpPr/>
          <p:nvPr/>
        </p:nvSpPr>
        <p:spPr>
          <a:xfrm>
            <a:off x="1341120" y="5740718"/>
            <a:ext cx="1602219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20" name="Text 18"/>
          <p:cNvSpPr/>
          <p:nvPr/>
        </p:nvSpPr>
        <p:spPr>
          <a:xfrm>
            <a:off x="1341120" y="6007418"/>
            <a:ext cx="15002600" cy="781050"/>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333333"/>
                </a:solidFill>
                <a:latin typeface="Helvetica" pitchFamily="34" charset="0"/>
                <a:ea typeface="Helvetica" pitchFamily="34" charset="-122"/>
                <a:cs typeface="Helvetica" pitchFamily="34" charset="-120"/>
              </a:rPr>
              <a:t>Our first change is… · We can… This is better because… · We think… should pay.</a:t>
            </a:r>
            <a:endParaRPr lang="en-US" sz="195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004</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5206662" cy="1588770"/>
          </a:xfrm>
          <a:prstGeom prst="rect">
            <a:avLst/>
          </a:prstGeom>
          <a:noFill/>
          <a:ln/>
        </p:spPr>
        <p:txBody>
          <a:bodyPr wrap="square" lIns="25400" tIns="25400" rIns="25400" bIns="25400" rtlCol="0" anchor="t">
            <a:normAutofit lnSpcReduction="10000"/>
          </a:bodyPr>
          <a:lstStyle/>
          <a:p>
            <a:pPr marL="0" indent="0" algn="l">
              <a:lnSpc>
                <a:spcPct val="96905"/>
              </a:lnSpc>
              <a:buNone/>
            </a:pPr>
            <a:r>
              <a:rPr lang="en-US" sz="5550" b="1" dirty="0">
                <a:solidFill>
                  <a:srgbClr val="176B6B"/>
                </a:solidFill>
                <a:latin typeface="Georgia" pitchFamily="34" charset="0"/>
                <a:ea typeface="Georgia" pitchFamily="34" charset="-122"/>
                <a:cs typeface="Georgia" pitchFamily="34" charset="-120"/>
              </a:rPr>
              <a:t>Is it better to have a few good clothes or many cheap ones?</a:t>
            </a:r>
            <a:endParaRPr lang="en-US" sz="5550" dirty="0"/>
          </a:p>
        </p:txBody>
      </p:sp>
      <p:sp>
        <p:nvSpPr>
          <p:cNvPr id="7" name="Text 5"/>
          <p:cNvSpPr/>
          <p:nvPr/>
        </p:nvSpPr>
        <p:spPr>
          <a:xfrm>
            <a:off x="1047750" y="4076700"/>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176B6B"/>
                </a:solidFill>
                <a:latin typeface="Helvetica" pitchFamily="34" charset="0"/>
                <a:ea typeface="Helvetica" pitchFamily="34" charset="-122"/>
                <a:cs typeface="Helvetica" pitchFamily="34" charset="-120"/>
              </a:rPr>
              <a:t>60–100 words</a:t>
            </a:r>
            <a:r>
              <a:rPr lang="en-US" sz="2400" dirty="0">
                <a:solidFill>
                  <a:srgbClr val="444444"/>
                </a:solidFill>
                <a:latin typeface="Helvetica" pitchFamily="34" charset="0"/>
                <a:ea typeface="Helvetica" pitchFamily="34" charset="-122"/>
                <a:cs typeface="Helvetica" pitchFamily="34" charset="-120"/>
              </a:rPr>
              <a:t>. Use words from the article.</a:t>
            </a:r>
            <a:endParaRPr lang="en-US" sz="2400" dirty="0"/>
          </a:p>
        </p:txBody>
      </p:sp>
      <p:sp>
        <p:nvSpPr>
          <p:cNvPr id="8" name="Shape 6"/>
          <p:cNvSpPr/>
          <p:nvPr/>
        </p:nvSpPr>
        <p:spPr>
          <a:xfrm>
            <a:off x="1047750" y="4979670"/>
            <a:ext cx="2476500" cy="22860"/>
          </a:xfrm>
          <a:prstGeom prst="rect">
            <a:avLst/>
          </a:prstGeom>
          <a:solidFill>
            <a:srgbClr val="D9B877"/>
          </a:solidFill>
          <a:ln/>
        </p:spPr>
        <p:txBody>
          <a:bodyPr/>
          <a:lstStyle/>
          <a:p>
            <a:endParaRPr lang="en-US"/>
          </a:p>
        </p:txBody>
      </p:sp>
      <p:sp>
        <p:nvSpPr>
          <p:cNvPr id="9" name="Text 7"/>
          <p:cNvSpPr/>
          <p:nvPr/>
        </p:nvSpPr>
        <p:spPr>
          <a:xfrm>
            <a:off x="1047750" y="5135880"/>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I think it is better to…</a:t>
            </a:r>
            <a:endParaRPr lang="en-US" sz="1800" dirty="0"/>
          </a:p>
        </p:txBody>
      </p:sp>
      <p:sp>
        <p:nvSpPr>
          <p:cNvPr id="10" name="Shape 8"/>
          <p:cNvSpPr/>
          <p:nvPr/>
        </p:nvSpPr>
        <p:spPr>
          <a:xfrm>
            <a:off x="3905250" y="4979670"/>
            <a:ext cx="2476500" cy="22860"/>
          </a:xfrm>
          <a:prstGeom prst="rect">
            <a:avLst/>
          </a:prstGeom>
          <a:solidFill>
            <a:srgbClr val="D9B877"/>
          </a:solidFill>
          <a:ln/>
        </p:spPr>
        <p:txBody>
          <a:bodyPr/>
          <a:lstStyle/>
          <a:p>
            <a:endParaRPr lang="en-US"/>
          </a:p>
        </p:txBody>
      </p:sp>
      <p:sp>
        <p:nvSpPr>
          <p:cNvPr id="11" name="Text 9"/>
          <p:cNvSpPr/>
          <p:nvPr/>
        </p:nvSpPr>
        <p:spPr>
          <a:xfrm>
            <a:off x="3905250" y="5135880"/>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The first reason is… For example,…</a:t>
            </a:r>
            <a:endParaRPr lang="en-US" sz="1800" dirty="0"/>
          </a:p>
        </p:txBody>
      </p:sp>
      <p:sp>
        <p:nvSpPr>
          <p:cNvPr id="12" name="Shape 10"/>
          <p:cNvSpPr/>
          <p:nvPr/>
        </p:nvSpPr>
        <p:spPr>
          <a:xfrm>
            <a:off x="6762750" y="4979670"/>
            <a:ext cx="2476500" cy="22860"/>
          </a:xfrm>
          <a:prstGeom prst="rect">
            <a:avLst/>
          </a:prstGeom>
          <a:solidFill>
            <a:srgbClr val="D9B877"/>
          </a:solidFill>
          <a:ln/>
        </p:spPr>
        <p:txBody>
          <a:bodyPr/>
          <a:lstStyle/>
          <a:p>
            <a:endParaRPr lang="en-US"/>
          </a:p>
        </p:txBody>
      </p:sp>
      <p:sp>
        <p:nvSpPr>
          <p:cNvPr id="13" name="Text 11"/>
          <p:cNvSpPr/>
          <p:nvPr/>
        </p:nvSpPr>
        <p:spPr>
          <a:xfrm>
            <a:off x="6762750" y="5135880"/>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But… So I think…</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DCECEC"/>
                </a:solidFill>
                <a:latin typeface="Helvetica" pitchFamily="34" charset="0"/>
                <a:ea typeface="Helvetica" pitchFamily="34" charset="-122"/>
                <a:cs typeface="Helvetica" pitchFamily="34" charset="-120"/>
              </a:rPr>
              <a:t>Thanks for a great lesson. </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2004</Words>
  <Application>Microsoft Office PowerPoint</Application>
  <PresentationFormat>Custom</PresentationFormat>
  <Paragraphs>290</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4</cp:revision>
  <dcterms:created xsi:type="dcterms:W3CDTF">2026-09-20T06:15:10Z</dcterms:created>
  <dcterms:modified xsi:type="dcterms:W3CDTF">2026-09-21T10:35:55Z</dcterms:modified>
</cp:coreProperties>
</file>