
<file path=[Content_Types].xml><?xml version="1.0" encoding="utf-8"?>
<Types xmlns="http://schemas.openxmlformats.org/package/2006/content-types">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
  </p:notesMasterIdLst>
  <p:sldIdLst>
    <p:sldId id="256" r:id="rId2"/>
    <p:sldId id="257" r:id="rId3"/>
    <p:sldId id="258" r:id="rId4"/>
    <p:sldId id="259" r:id="rId5"/>
    <p:sldId id="260" r:id="rId6"/>
    <p:sldId id="261" r:id="rId7"/>
    <p:sldId id="263" r:id="rId8"/>
    <p:sldId id="264" r:id="rId9"/>
    <p:sldId id="265" r:id="rId10"/>
    <p:sldId id="269" r:id="rId11"/>
    <p:sldId id="266" r:id="rId12"/>
    <p:sldId id="267" r:id="rId13"/>
    <p:sldId id="268" r:id="rId14"/>
    <p:sldId id="270" r:id="rId15"/>
    <p:sldId id="271" r:id="rId16"/>
    <p:sldId id="272" r:id="rId17"/>
  </p:sldIdLst>
  <p:sldSz cx="18288000" cy="10287000"/>
  <p:notesSz cx="10287000" cy="18288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56" d="100"/>
          <a:sy n="56" d="100"/>
        </p:scale>
        <p:origin x="61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56746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the class. This is Issue 003 of Perspective — today's topic is Food Waste. Aim: read a short article, learn key words, and discuss opinions.</a:t>
            </a:r>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heart of the lesson. Put students in pairs or small groups. Move through as many questions as time allows — don't rush. Encourage: ‘On the one hand… on the other…’, ‘It depends on…’, ‘I’d argue that…’</a:t>
            </a:r>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Budget Challenge. In small groups, students imagine their city has a government grant that can fund only three of the eight projects. They must agree on three and justify their choices. There is no correct answer — the reasoning and negotiation are the point.</a:t>
            </a:r>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Speaking-focused language. Students complete each sentence so they can say it aloud — first person, useful for the discussion. Change the form if needed. Answers next slide (some are flexible).</a:t>
            </a:r>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Suggested answers — accept sensible variations. The goal is that students can say each line aloud and use the words in the discussion.</a:t>
            </a:r>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Group task. In small groups, students run a busy café that throws away food every night. Give ~8 minutes to agree on three ways to cut waste without losing money, then each group presents and explains how it helps people and the planet.</a:t>
            </a:r>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reflection. Set as in-class writing or homework. 150–200 words. Remind students to use the vocabulary and ideas from the article. A model answer is in the Teacher Guide (Page 3).</a:t>
            </a:r>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Wrap up. Thank the class. Preview that Issue 004 continues the series. Reminder: the worksheet, audio and teacher guide all live at perspectiveenglish.com.</a:t>
            </a:r>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expectations. 45–60 minutes. We move top to bottom: warm-up, vocabulary, article + audio, comprehension, then lots of discussion and a short writing task.</a:t>
            </a:r>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Books closed. Pairs discuss both questions for 3–4 minutes, then share with the class. No right answers — the goal is to activate the topic and get them speaking.</a:t>
            </a:r>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 the photo and the headline. Before reading, students predict: what problem does this article describe? Elicit a few guesses. Pre-teach nothing — the vocabulary comes next.</a:t>
            </a:r>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match each word (1–5) to its meaning (A–E), alone or in pairs. These five words all appear in the article, so they can check as they read. Answers on the next slide.</a:t>
            </a:r>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 answers. Tip: in PowerPoint you can animate each answer chip to appear on click. Check pronunciation and drill the five words briefly.</a:t>
            </a:r>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Students read the full article, or follow the audio. Set a purpose: what is food waste, why does it matter, and how can we reduce it? Point out the balanced view and the scale of the problem. End on the pull-quote about wasting a little less. Give 4–5 minutes.</a:t>
            </a:r>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Comprehension check. Students decide True or False for each statement, referring back to the article. Answers on the next slide.</a:t>
            </a:r>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Reveal. Ask students to find the line in the article that proves each answer — good re-reading practice. 3 and 5 are False: in wealthier countries most waste happens at home (not on farms), and food waste has a major climate impact through methane.</a:t>
            </a:r>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1A2A5E"/>
        </a:solidFill>
        <a:effectLst/>
      </p:bgPr>
    </p:bg>
    <p:spTree>
      <p:nvGrpSpPr>
        <p:cNvPr id="1" name=""/>
        <p:cNvGrpSpPr/>
        <p:nvPr/>
      </p:nvGrpSpPr>
      <p:grpSpPr>
        <a:xfrm>
          <a:off x="0" y="0"/>
          <a:ext cx="0" cy="0"/>
          <a:chOff x="0" y="0"/>
          <a:chExt cx="0" cy="0"/>
        </a:xfrm>
      </p:grpSpPr>
      <p:sp>
        <p:nvSpPr>
          <p:cNvPr id="2" name="Text 0"/>
          <p:cNvSpPr/>
          <p:nvPr/>
        </p:nvSpPr>
        <p:spPr>
          <a:xfrm>
            <a:off x="1238250" y="1047750"/>
            <a:ext cx="5448300" cy="548640"/>
          </a:xfrm>
          <a:prstGeom prst="rect">
            <a:avLst/>
          </a:prstGeom>
          <a:noFill/>
          <a:ln/>
        </p:spPr>
        <p:txBody>
          <a:bodyPr wrap="none" lIns="25400" tIns="25400" rIns="25400" bIns="25400" rtlCol="0" anchor="t">
            <a:normAutofit/>
          </a:bodyPr>
          <a:lstStyle/>
          <a:p>
            <a:pPr marL="0" indent="0" algn="l">
              <a:buNone/>
            </a:pPr>
            <a:r>
              <a:rPr lang="en-US" sz="3000" b="1" kern="0" spc="75" dirty="0">
                <a:solidFill>
                  <a:srgbClr val="FFFFFF"/>
                </a:solidFill>
                <a:latin typeface="Playfair Display" pitchFamily="34" charset="0"/>
                <a:ea typeface="Playfair Display" pitchFamily="34" charset="-122"/>
                <a:cs typeface="Playfair Display" pitchFamily="34" charset="-120"/>
              </a:rPr>
              <a:t>PERSPECTIVE</a:t>
            </a:r>
            <a:endParaRPr lang="en-US" sz="3000" dirty="0"/>
          </a:p>
        </p:txBody>
      </p:sp>
      <p:sp>
        <p:nvSpPr>
          <p:cNvPr id="3" name="Text 1"/>
          <p:cNvSpPr/>
          <p:nvPr/>
        </p:nvSpPr>
        <p:spPr>
          <a:xfrm>
            <a:off x="15567446" y="1047750"/>
            <a:ext cx="1482304" cy="312420"/>
          </a:xfrm>
          <a:prstGeom prst="rect">
            <a:avLst/>
          </a:prstGeom>
          <a:noFill/>
          <a:ln/>
        </p:spPr>
        <p:txBody>
          <a:bodyPr wrap="square" lIns="25400" tIns="25400" rIns="25400" bIns="25400" rtlCol="0" anchor="t">
            <a:normAutofit/>
          </a:bodyPr>
          <a:lstStyle/>
          <a:p>
            <a:pPr marL="0" indent="0" algn="r">
              <a:buNone/>
            </a:pPr>
            <a:r>
              <a:rPr lang="en-US" sz="1500" b="1" kern="0" spc="225" dirty="0">
                <a:solidFill>
                  <a:srgbClr val="D9B877"/>
                </a:solidFill>
                <a:latin typeface="Helvetica" pitchFamily="34" charset="0"/>
                <a:ea typeface="Helvetica" pitchFamily="34" charset="-122"/>
                <a:cs typeface="Helvetica" pitchFamily="34" charset="-120"/>
              </a:rPr>
              <a:t>ISSUE 003</a:t>
            </a:r>
            <a:endParaRPr lang="en-US" sz="1500" dirty="0"/>
          </a:p>
        </p:txBody>
      </p:sp>
      <p:sp>
        <p:nvSpPr>
          <p:cNvPr id="4" name="Text 2"/>
          <p:cNvSpPr/>
          <p:nvPr/>
        </p:nvSpPr>
        <p:spPr>
          <a:xfrm>
            <a:off x="1238250" y="6719888"/>
            <a:ext cx="17392650" cy="281940"/>
          </a:xfrm>
          <a:prstGeom prst="rect">
            <a:avLst/>
          </a:prstGeom>
          <a:noFill/>
          <a:ln/>
        </p:spPr>
        <p:txBody>
          <a:bodyPr wrap="square" lIns="25400" tIns="25400" rIns="25400" bIns="25400" rtlCol="0" anchor="t">
            <a:normAutofit lnSpcReduction="10000"/>
          </a:bodyPr>
          <a:lstStyle/>
          <a:p>
            <a:pPr marL="0" indent="0" algn="l">
              <a:buNone/>
            </a:pPr>
            <a:r>
              <a:rPr lang="en-US" sz="1650" b="1" kern="0" spc="450" dirty="0">
                <a:solidFill>
                  <a:srgbClr val="D9B877"/>
                </a:solidFill>
                <a:latin typeface="Helvetica" pitchFamily="34" charset="0"/>
                <a:ea typeface="Helvetica" pitchFamily="34" charset="-122"/>
                <a:cs typeface="Helvetica" pitchFamily="34" charset="-120"/>
              </a:rPr>
              <a:t>LESSONS WORTH TALKING ABOUT</a:t>
            </a:r>
            <a:endParaRPr lang="en-US" sz="1650" dirty="0"/>
          </a:p>
        </p:txBody>
      </p:sp>
      <p:sp>
        <p:nvSpPr>
          <p:cNvPr id="5" name="Text 3"/>
          <p:cNvSpPr/>
          <p:nvPr/>
        </p:nvSpPr>
        <p:spPr>
          <a:xfrm>
            <a:off x="1238250" y="7211378"/>
            <a:ext cx="17392650" cy="1395413"/>
          </a:xfrm>
          <a:prstGeom prst="rect">
            <a:avLst/>
          </a:prstGeom>
          <a:noFill/>
          <a:ln/>
        </p:spPr>
        <p:txBody>
          <a:bodyPr wrap="square" lIns="25400" tIns="25400" rIns="25400" bIns="25400" rtlCol="0" anchor="t">
            <a:normAutofit fontScale="92500" lnSpcReduction="20000"/>
          </a:bodyPr>
          <a:lstStyle/>
          <a:p>
            <a:pPr marL="0" indent="0" algn="l">
              <a:lnSpc>
                <a:spcPct val="95000"/>
              </a:lnSpc>
              <a:buNone/>
            </a:pPr>
            <a:r>
              <a:rPr lang="en-US" sz="11250" b="1" kern="0" spc="-150" dirty="0">
                <a:solidFill>
                  <a:srgbClr val="FFFFFF"/>
                </a:solidFill>
                <a:latin typeface="Playfair Display" pitchFamily="34" charset="0"/>
                <a:ea typeface="Playfair Display" pitchFamily="34" charset="-122"/>
                <a:cs typeface="Playfair Display" pitchFamily="34" charset="-120"/>
              </a:rPr>
              <a:t>Food Waste</a:t>
            </a:r>
            <a:endParaRPr lang="en-US" sz="11250" dirty="0"/>
          </a:p>
        </p:txBody>
      </p:sp>
      <p:sp>
        <p:nvSpPr>
          <p:cNvPr id="6" name="Text 4"/>
          <p:cNvSpPr/>
          <p:nvPr/>
        </p:nvSpPr>
        <p:spPr>
          <a:xfrm>
            <a:off x="1238250" y="8797290"/>
            <a:ext cx="17392650" cy="480060"/>
          </a:xfrm>
          <a:prstGeom prst="rect">
            <a:avLst/>
          </a:prstGeom>
          <a:noFill/>
          <a:ln/>
        </p:spPr>
        <p:txBody>
          <a:bodyPr wrap="square" lIns="25400" tIns="25400" rIns="25400" bIns="25400" rtlCol="0" anchor="t">
            <a:normAutofit lnSpcReduction="10000"/>
          </a:bodyPr>
          <a:lstStyle/>
          <a:p>
            <a:pPr marL="0" indent="0" algn="l">
              <a:buNone/>
            </a:pPr>
            <a:r>
              <a:rPr lang="en-US" sz="3000" dirty="0">
                <a:solidFill>
                  <a:srgbClr val="DFE4F0"/>
                </a:solidFill>
                <a:latin typeface="Helvetica" pitchFamily="34" charset="0"/>
                <a:ea typeface="Helvetica" pitchFamily="34" charset="-122"/>
                <a:cs typeface="Helvetica" pitchFamily="34" charset="-120"/>
              </a:rPr>
              <a:t>Why do we throw so much away?</a:t>
            </a:r>
            <a:endParaRPr lang="en-US" sz="3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4">
    <p:bg>
      <p:bgPr>
        <a:solidFill>
          <a:srgbClr val="1A2A5E"/>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D9B877"/>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FFFFFF"/>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670406" y="723900"/>
            <a:ext cx="2826830"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D9B877"/>
                </a:solidFill>
                <a:latin typeface="Helvetica" pitchFamily="34" charset="0"/>
                <a:ea typeface="Helvetica" pitchFamily="34" charset="-122"/>
                <a:cs typeface="Helvetica" pitchFamily="34" charset="-120"/>
              </a:rPr>
              <a:t>ISSUE 003 · FOOD WASTE</a:t>
            </a:r>
            <a:endParaRPr lang="en-US" sz="1200" dirty="0"/>
          </a:p>
        </p:txBody>
      </p:sp>
      <p:sp>
        <p:nvSpPr>
          <p:cNvPr id="5" name="Text 3"/>
          <p:cNvSpPr/>
          <p:nvPr/>
        </p:nvSpPr>
        <p:spPr>
          <a:xfrm>
            <a:off x="1047750" y="1512570"/>
            <a:ext cx="17811750"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D9B877"/>
                </a:solidFill>
                <a:latin typeface="Helvetica" pitchFamily="34" charset="0"/>
                <a:ea typeface="Helvetica" pitchFamily="34" charset="-122"/>
                <a:cs typeface="Helvetica" pitchFamily="34" charset="-120"/>
              </a:rPr>
              <a:t>DISCUSSION</a:t>
            </a:r>
            <a:endParaRPr lang="en-US" sz="1500" dirty="0"/>
          </a:p>
        </p:txBody>
      </p:sp>
      <p:sp>
        <p:nvSpPr>
          <p:cNvPr id="6" name="Text 4"/>
          <p:cNvSpPr/>
          <p:nvPr/>
        </p:nvSpPr>
        <p:spPr>
          <a:xfrm>
            <a:off x="1047750" y="1809750"/>
            <a:ext cx="17811750" cy="693420"/>
          </a:xfrm>
          <a:prstGeom prst="rect">
            <a:avLst/>
          </a:prstGeom>
          <a:noFill/>
          <a:ln/>
        </p:spPr>
        <p:txBody>
          <a:bodyPr wrap="square" lIns="25400" tIns="25400" rIns="25400" bIns="25400" rtlCol="0" anchor="t">
            <a:normAutofit/>
          </a:bodyPr>
          <a:lstStyle/>
          <a:p>
            <a:pPr marL="0" indent="0" algn="l">
              <a:buNone/>
            </a:pPr>
            <a:r>
              <a:rPr lang="en-US" sz="3900" b="1" dirty="0">
                <a:solidFill>
                  <a:srgbClr val="FFFFFF"/>
                </a:solidFill>
                <a:latin typeface="Playfair Display" pitchFamily="34" charset="0"/>
                <a:ea typeface="Playfair Display" pitchFamily="34" charset="-122"/>
                <a:cs typeface="Playfair Display" pitchFamily="34" charset="-120"/>
              </a:rPr>
              <a:t>Talk it through</a:t>
            </a:r>
            <a:endParaRPr lang="en-US" sz="3900" dirty="0"/>
          </a:p>
        </p:txBody>
      </p:sp>
      <p:sp>
        <p:nvSpPr>
          <p:cNvPr id="7" name="Shape 5"/>
          <p:cNvSpPr/>
          <p:nvPr/>
        </p:nvSpPr>
        <p:spPr>
          <a:xfrm>
            <a:off x="1047750" y="3394710"/>
            <a:ext cx="15049500" cy="9525"/>
          </a:xfrm>
          <a:prstGeom prst="rect">
            <a:avLst/>
          </a:prstGeom>
          <a:solidFill>
            <a:srgbClr val="34437A"/>
          </a:solidFill>
          <a:ln/>
        </p:spPr>
        <p:txBody>
          <a:bodyPr/>
          <a:lstStyle/>
          <a:p>
            <a:endParaRPr lang="en-US"/>
          </a:p>
        </p:txBody>
      </p:sp>
      <p:sp>
        <p:nvSpPr>
          <p:cNvPr id="8" name="Text 6"/>
          <p:cNvSpPr/>
          <p:nvPr/>
        </p:nvSpPr>
        <p:spPr>
          <a:xfrm>
            <a:off x="1047750" y="2807970"/>
            <a:ext cx="201930" cy="472440"/>
          </a:xfrm>
          <a:prstGeom prst="rect">
            <a:avLst/>
          </a:prstGeom>
          <a:noFill/>
          <a:ln/>
        </p:spPr>
        <p:txBody>
          <a:bodyPr wrap="square" lIns="25400" tIns="25400" rIns="25400" bIns="25400" rtlCol="0" anchor="t">
            <a:normAutofit/>
          </a:bodyPr>
          <a:lstStyle/>
          <a:p>
            <a:pPr marL="0" indent="0" algn="l">
              <a:buNone/>
            </a:pPr>
            <a:r>
              <a:rPr lang="en-US" sz="2550" b="1" dirty="0">
                <a:solidFill>
                  <a:srgbClr val="D9B877"/>
                </a:solidFill>
                <a:latin typeface="Playfair Display" pitchFamily="34" charset="0"/>
                <a:ea typeface="Playfair Display" pitchFamily="34" charset="-122"/>
                <a:cs typeface="Playfair Display" pitchFamily="34" charset="-120"/>
              </a:rPr>
              <a:t>1</a:t>
            </a:r>
            <a:endParaRPr lang="en-US" sz="2550" dirty="0"/>
          </a:p>
        </p:txBody>
      </p:sp>
      <p:sp>
        <p:nvSpPr>
          <p:cNvPr id="9" name="Text 7"/>
          <p:cNvSpPr/>
          <p:nvPr/>
        </p:nvSpPr>
        <p:spPr>
          <a:xfrm>
            <a:off x="1402080" y="2891790"/>
            <a:ext cx="16164688" cy="384810"/>
          </a:xfrm>
          <a:prstGeom prst="rect">
            <a:avLst/>
          </a:prstGeom>
          <a:noFill/>
          <a:ln/>
        </p:spPr>
        <p:txBody>
          <a:bodyPr wrap="square" lIns="25400" tIns="25400" rIns="25400" bIns="25400" rtlCol="0" anchor="t">
            <a:normAutofit fontScale="92500" lnSpcReduction="10000"/>
          </a:bodyPr>
          <a:lstStyle/>
          <a:p>
            <a:pPr marL="0" indent="0" algn="l">
              <a:lnSpc>
                <a:spcPct val="130000"/>
              </a:lnSpc>
              <a:buNone/>
            </a:pPr>
            <a:r>
              <a:rPr lang="en-US" sz="2100" dirty="0">
                <a:solidFill>
                  <a:srgbClr val="EEF1F8"/>
                </a:solidFill>
                <a:latin typeface="Helvetica" pitchFamily="34" charset="0"/>
                <a:ea typeface="Helvetica" pitchFamily="34" charset="-122"/>
                <a:cs typeface="Helvetica" pitchFamily="34" charset="-120"/>
              </a:rPr>
              <a:t>Do you throw away much food at home? What kind, and why?</a:t>
            </a:r>
            <a:endParaRPr lang="en-US" sz="2100" dirty="0"/>
          </a:p>
        </p:txBody>
      </p:sp>
      <p:sp>
        <p:nvSpPr>
          <p:cNvPr id="10" name="Shape 8"/>
          <p:cNvSpPr/>
          <p:nvPr/>
        </p:nvSpPr>
        <p:spPr>
          <a:xfrm>
            <a:off x="1047750" y="4160520"/>
            <a:ext cx="15049500" cy="9525"/>
          </a:xfrm>
          <a:prstGeom prst="rect">
            <a:avLst/>
          </a:prstGeom>
          <a:solidFill>
            <a:srgbClr val="34437A"/>
          </a:solidFill>
          <a:ln/>
        </p:spPr>
        <p:txBody>
          <a:bodyPr/>
          <a:lstStyle/>
          <a:p>
            <a:endParaRPr lang="en-US"/>
          </a:p>
        </p:txBody>
      </p:sp>
      <p:sp>
        <p:nvSpPr>
          <p:cNvPr id="11" name="Text 9"/>
          <p:cNvSpPr/>
          <p:nvPr/>
        </p:nvSpPr>
        <p:spPr>
          <a:xfrm>
            <a:off x="1047750" y="3573780"/>
            <a:ext cx="250508" cy="472440"/>
          </a:xfrm>
          <a:prstGeom prst="rect">
            <a:avLst/>
          </a:prstGeom>
          <a:noFill/>
          <a:ln/>
        </p:spPr>
        <p:txBody>
          <a:bodyPr wrap="square" lIns="25400" tIns="25400" rIns="25400" bIns="25400" rtlCol="0" anchor="t">
            <a:normAutofit/>
          </a:bodyPr>
          <a:lstStyle/>
          <a:p>
            <a:pPr marL="0" indent="0" algn="l">
              <a:buNone/>
            </a:pPr>
            <a:r>
              <a:rPr lang="en-US" sz="2550" b="1" dirty="0">
                <a:solidFill>
                  <a:srgbClr val="D9B877"/>
                </a:solidFill>
                <a:latin typeface="Playfair Display" pitchFamily="34" charset="0"/>
                <a:ea typeface="Playfair Display" pitchFamily="34" charset="-122"/>
                <a:cs typeface="Playfair Display" pitchFamily="34" charset="-120"/>
              </a:rPr>
              <a:t>2</a:t>
            </a:r>
            <a:endParaRPr lang="en-US" sz="2550" dirty="0"/>
          </a:p>
        </p:txBody>
      </p:sp>
      <p:sp>
        <p:nvSpPr>
          <p:cNvPr id="12" name="Text 10"/>
          <p:cNvSpPr/>
          <p:nvPr/>
        </p:nvSpPr>
        <p:spPr>
          <a:xfrm>
            <a:off x="1450658" y="3657600"/>
            <a:ext cx="16111253" cy="384810"/>
          </a:xfrm>
          <a:prstGeom prst="rect">
            <a:avLst/>
          </a:prstGeom>
          <a:noFill/>
          <a:ln/>
        </p:spPr>
        <p:txBody>
          <a:bodyPr wrap="square" lIns="25400" tIns="25400" rIns="25400" bIns="25400" rtlCol="0" anchor="t">
            <a:normAutofit fontScale="92500" lnSpcReduction="10000"/>
          </a:bodyPr>
          <a:lstStyle/>
          <a:p>
            <a:pPr marL="0" indent="0" algn="l">
              <a:lnSpc>
                <a:spcPct val="130000"/>
              </a:lnSpc>
              <a:buNone/>
            </a:pPr>
            <a:r>
              <a:rPr lang="en-US" sz="2100" dirty="0">
                <a:solidFill>
                  <a:srgbClr val="EEF1F8"/>
                </a:solidFill>
                <a:latin typeface="Helvetica" pitchFamily="34" charset="0"/>
                <a:ea typeface="Helvetica" pitchFamily="34" charset="-122"/>
                <a:cs typeface="Helvetica" pitchFamily="34" charset="-120"/>
              </a:rPr>
              <a:t>How was food treated in your home when you were growing up?</a:t>
            </a:r>
            <a:endParaRPr lang="en-US" sz="2100" dirty="0"/>
          </a:p>
        </p:txBody>
      </p:sp>
      <p:sp>
        <p:nvSpPr>
          <p:cNvPr id="13" name="Shape 11"/>
          <p:cNvSpPr/>
          <p:nvPr/>
        </p:nvSpPr>
        <p:spPr>
          <a:xfrm>
            <a:off x="1047750" y="4926330"/>
            <a:ext cx="15049500" cy="9525"/>
          </a:xfrm>
          <a:prstGeom prst="rect">
            <a:avLst/>
          </a:prstGeom>
          <a:solidFill>
            <a:srgbClr val="34437A"/>
          </a:solidFill>
          <a:ln/>
        </p:spPr>
        <p:txBody>
          <a:bodyPr/>
          <a:lstStyle/>
          <a:p>
            <a:endParaRPr lang="en-US"/>
          </a:p>
        </p:txBody>
      </p:sp>
      <p:sp>
        <p:nvSpPr>
          <p:cNvPr id="14" name="Text 12"/>
          <p:cNvSpPr/>
          <p:nvPr/>
        </p:nvSpPr>
        <p:spPr>
          <a:xfrm>
            <a:off x="1047750" y="4339590"/>
            <a:ext cx="238125" cy="472440"/>
          </a:xfrm>
          <a:prstGeom prst="rect">
            <a:avLst/>
          </a:prstGeom>
          <a:noFill/>
          <a:ln/>
        </p:spPr>
        <p:txBody>
          <a:bodyPr wrap="square" lIns="25400" tIns="25400" rIns="25400" bIns="25400" rtlCol="0" anchor="t">
            <a:normAutofit/>
          </a:bodyPr>
          <a:lstStyle/>
          <a:p>
            <a:pPr marL="0" indent="0" algn="l">
              <a:buNone/>
            </a:pPr>
            <a:r>
              <a:rPr lang="en-US" sz="2550" b="1" dirty="0">
                <a:solidFill>
                  <a:srgbClr val="D9B877"/>
                </a:solidFill>
                <a:latin typeface="Playfair Display" pitchFamily="34" charset="0"/>
                <a:ea typeface="Playfair Display" pitchFamily="34" charset="-122"/>
                <a:cs typeface="Playfair Display" pitchFamily="34" charset="-120"/>
              </a:rPr>
              <a:t>3</a:t>
            </a:r>
            <a:endParaRPr lang="en-US" sz="2550" dirty="0"/>
          </a:p>
        </p:txBody>
      </p:sp>
      <p:sp>
        <p:nvSpPr>
          <p:cNvPr id="15" name="Text 13"/>
          <p:cNvSpPr/>
          <p:nvPr/>
        </p:nvSpPr>
        <p:spPr>
          <a:xfrm>
            <a:off x="1438275" y="4423410"/>
            <a:ext cx="16124872" cy="384810"/>
          </a:xfrm>
          <a:prstGeom prst="rect">
            <a:avLst/>
          </a:prstGeom>
          <a:noFill/>
          <a:ln/>
        </p:spPr>
        <p:txBody>
          <a:bodyPr wrap="square" lIns="25400" tIns="25400" rIns="25400" bIns="25400" rtlCol="0" anchor="t">
            <a:normAutofit fontScale="92500" lnSpcReduction="10000"/>
          </a:bodyPr>
          <a:lstStyle/>
          <a:p>
            <a:pPr marL="0" indent="0" algn="l">
              <a:lnSpc>
                <a:spcPct val="130000"/>
              </a:lnSpc>
              <a:buNone/>
            </a:pPr>
            <a:r>
              <a:rPr lang="en-US" sz="2100" dirty="0">
                <a:solidFill>
                  <a:srgbClr val="EEF1F8"/>
                </a:solidFill>
                <a:latin typeface="Helvetica" pitchFamily="34" charset="0"/>
                <a:ea typeface="Helvetica" pitchFamily="34" charset="-122"/>
                <a:cs typeface="Helvetica" pitchFamily="34" charset="-120"/>
              </a:rPr>
              <a:t>Why do you think people in wealthier countries waste more food?</a:t>
            </a:r>
            <a:endParaRPr lang="en-US" sz="2100" dirty="0"/>
          </a:p>
        </p:txBody>
      </p:sp>
      <p:sp>
        <p:nvSpPr>
          <p:cNvPr id="16" name="Shape 14"/>
          <p:cNvSpPr/>
          <p:nvPr/>
        </p:nvSpPr>
        <p:spPr>
          <a:xfrm>
            <a:off x="1047750" y="5692140"/>
            <a:ext cx="15049500" cy="9525"/>
          </a:xfrm>
          <a:prstGeom prst="rect">
            <a:avLst/>
          </a:prstGeom>
          <a:solidFill>
            <a:srgbClr val="34437A"/>
          </a:solidFill>
          <a:ln/>
        </p:spPr>
        <p:txBody>
          <a:bodyPr/>
          <a:lstStyle/>
          <a:p>
            <a:endParaRPr lang="en-US"/>
          </a:p>
        </p:txBody>
      </p:sp>
      <p:sp>
        <p:nvSpPr>
          <p:cNvPr id="17" name="Text 15"/>
          <p:cNvSpPr/>
          <p:nvPr/>
        </p:nvSpPr>
        <p:spPr>
          <a:xfrm>
            <a:off x="1047750" y="5105400"/>
            <a:ext cx="250865" cy="472440"/>
          </a:xfrm>
          <a:prstGeom prst="rect">
            <a:avLst/>
          </a:prstGeom>
          <a:noFill/>
          <a:ln/>
        </p:spPr>
        <p:txBody>
          <a:bodyPr wrap="square" lIns="25400" tIns="25400" rIns="25400" bIns="25400" rtlCol="0" anchor="t">
            <a:normAutofit/>
          </a:bodyPr>
          <a:lstStyle/>
          <a:p>
            <a:pPr marL="0" indent="0" algn="l">
              <a:buNone/>
            </a:pPr>
            <a:r>
              <a:rPr lang="en-US" sz="2550" b="1" dirty="0">
                <a:solidFill>
                  <a:srgbClr val="D9B877"/>
                </a:solidFill>
                <a:latin typeface="Playfair Display" pitchFamily="34" charset="0"/>
                <a:ea typeface="Playfair Display" pitchFamily="34" charset="-122"/>
                <a:cs typeface="Playfair Display" pitchFamily="34" charset="-120"/>
              </a:rPr>
              <a:t>4</a:t>
            </a:r>
            <a:endParaRPr lang="en-US" sz="2550" dirty="0"/>
          </a:p>
        </p:txBody>
      </p:sp>
      <p:sp>
        <p:nvSpPr>
          <p:cNvPr id="18" name="Text 16"/>
          <p:cNvSpPr/>
          <p:nvPr/>
        </p:nvSpPr>
        <p:spPr>
          <a:xfrm>
            <a:off x="1451015" y="5189220"/>
            <a:ext cx="16110859" cy="384810"/>
          </a:xfrm>
          <a:prstGeom prst="rect">
            <a:avLst/>
          </a:prstGeom>
          <a:noFill/>
          <a:ln/>
        </p:spPr>
        <p:txBody>
          <a:bodyPr wrap="square" lIns="25400" tIns="25400" rIns="25400" bIns="25400" rtlCol="0" anchor="t">
            <a:normAutofit fontScale="92500" lnSpcReduction="10000"/>
          </a:bodyPr>
          <a:lstStyle/>
          <a:p>
            <a:pPr marL="0" indent="0" algn="l">
              <a:lnSpc>
                <a:spcPct val="130000"/>
              </a:lnSpc>
              <a:buNone/>
            </a:pPr>
            <a:r>
              <a:rPr lang="en-US" sz="2100" dirty="0">
                <a:solidFill>
                  <a:srgbClr val="EEF1F8"/>
                </a:solidFill>
                <a:latin typeface="Helvetica" pitchFamily="34" charset="0"/>
                <a:ea typeface="Helvetica" pitchFamily="34" charset="-122"/>
                <a:cs typeface="Helvetica" pitchFamily="34" charset="-120"/>
              </a:rPr>
              <a:t>Should supermarkets be allowed to throw away food that is still edible?</a:t>
            </a:r>
            <a:endParaRPr lang="en-US" sz="2100" dirty="0"/>
          </a:p>
        </p:txBody>
      </p:sp>
      <p:sp>
        <p:nvSpPr>
          <p:cNvPr id="19" name="Text 17"/>
          <p:cNvSpPr/>
          <p:nvPr/>
        </p:nvSpPr>
        <p:spPr>
          <a:xfrm>
            <a:off x="1047750" y="5871210"/>
            <a:ext cx="229791" cy="472440"/>
          </a:xfrm>
          <a:prstGeom prst="rect">
            <a:avLst/>
          </a:prstGeom>
          <a:noFill/>
          <a:ln/>
        </p:spPr>
        <p:txBody>
          <a:bodyPr wrap="square" lIns="25400" tIns="25400" rIns="25400" bIns="25400" rtlCol="0" anchor="t">
            <a:normAutofit/>
          </a:bodyPr>
          <a:lstStyle/>
          <a:p>
            <a:pPr marL="0" indent="0" algn="l">
              <a:buNone/>
            </a:pPr>
            <a:r>
              <a:rPr lang="en-US" sz="2550" b="1" dirty="0">
                <a:solidFill>
                  <a:srgbClr val="D9B877"/>
                </a:solidFill>
                <a:latin typeface="Playfair Display" pitchFamily="34" charset="0"/>
                <a:ea typeface="Playfair Display" pitchFamily="34" charset="-122"/>
                <a:cs typeface="Playfair Display" pitchFamily="34" charset="-120"/>
              </a:rPr>
              <a:t>5</a:t>
            </a:r>
            <a:endParaRPr lang="en-US" sz="2550" dirty="0"/>
          </a:p>
        </p:txBody>
      </p:sp>
      <p:sp>
        <p:nvSpPr>
          <p:cNvPr id="20" name="Text 18"/>
          <p:cNvSpPr/>
          <p:nvPr/>
        </p:nvSpPr>
        <p:spPr>
          <a:xfrm>
            <a:off x="1429941" y="5955030"/>
            <a:ext cx="16134040" cy="384810"/>
          </a:xfrm>
          <a:prstGeom prst="rect">
            <a:avLst/>
          </a:prstGeom>
          <a:noFill/>
          <a:ln/>
        </p:spPr>
        <p:txBody>
          <a:bodyPr wrap="square" lIns="25400" tIns="25400" rIns="25400" bIns="25400" rtlCol="0" anchor="t">
            <a:normAutofit fontScale="92500" lnSpcReduction="10000"/>
          </a:bodyPr>
          <a:lstStyle/>
          <a:p>
            <a:pPr marL="0" indent="0" algn="l">
              <a:lnSpc>
                <a:spcPct val="130000"/>
              </a:lnSpc>
              <a:buNone/>
            </a:pPr>
            <a:r>
              <a:rPr lang="en-US" sz="2100" dirty="0">
                <a:solidFill>
                  <a:srgbClr val="EEF1F8"/>
                </a:solidFill>
                <a:latin typeface="Helvetica" pitchFamily="34" charset="0"/>
                <a:ea typeface="Helvetica" pitchFamily="34" charset="-122"/>
                <a:cs typeface="Helvetica" pitchFamily="34" charset="-120"/>
              </a:rPr>
              <a:t>Is it ever acceptable to waste food? Where would you draw the line?</a:t>
            </a:r>
            <a:endParaRPr lang="en-US" sz="2100" dirty="0"/>
          </a:p>
        </p:txBody>
      </p:sp>
      <p:sp>
        <p:nvSpPr>
          <p:cNvPr id="21" name="Text 19"/>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A6C6"/>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670406" y="723900"/>
            <a:ext cx="2826830"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003 · FOOD WASTE</a:t>
            </a:r>
            <a:endParaRPr lang="en-US" sz="1200" dirty="0"/>
          </a:p>
        </p:txBody>
      </p:sp>
      <p:sp>
        <p:nvSpPr>
          <p:cNvPr id="5" name="Text 3"/>
          <p:cNvSpPr/>
          <p:nvPr/>
        </p:nvSpPr>
        <p:spPr>
          <a:xfrm>
            <a:off x="1047750" y="1550670"/>
            <a:ext cx="2757547"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CRITICAL THINKING</a:t>
            </a:r>
            <a:endParaRPr lang="en-US" sz="1500" dirty="0"/>
          </a:p>
        </p:txBody>
      </p:sp>
      <p:sp>
        <p:nvSpPr>
          <p:cNvPr id="6" name="Shape 4"/>
          <p:cNvSpPr/>
          <p:nvPr/>
        </p:nvSpPr>
        <p:spPr>
          <a:xfrm>
            <a:off x="3764161" y="1560195"/>
            <a:ext cx="2233017" cy="240030"/>
          </a:xfrm>
          <a:prstGeom prst="rect">
            <a:avLst/>
          </a:prstGeom>
          <a:ln w="7620">
            <a:solidFill>
              <a:srgbClr val="D9B877"/>
            </a:solidFill>
            <a:prstDash val="solid"/>
          </a:ln>
        </p:spPr>
        <p:txBody>
          <a:bodyPr/>
          <a:lstStyle/>
          <a:p>
            <a:endParaRPr lang="en-US"/>
          </a:p>
        </p:txBody>
      </p:sp>
      <p:sp>
        <p:nvSpPr>
          <p:cNvPr id="7" name="Text 5"/>
          <p:cNvSpPr/>
          <p:nvPr/>
        </p:nvSpPr>
        <p:spPr>
          <a:xfrm>
            <a:off x="3886081" y="1596390"/>
            <a:ext cx="2065377" cy="205740"/>
          </a:xfrm>
          <a:prstGeom prst="rect">
            <a:avLst/>
          </a:prstGeom>
          <a:noFill/>
          <a:ln/>
        </p:spPr>
        <p:txBody>
          <a:bodyPr wrap="none" lIns="25400" tIns="25400" rIns="25400" bIns="25400" rtlCol="0" anchor="t">
            <a:normAutofit lnSpcReduction="10000"/>
          </a:bodyPr>
          <a:lstStyle/>
          <a:p>
            <a:pPr marL="0" indent="0" algn="l">
              <a:buNone/>
            </a:pPr>
            <a:r>
              <a:rPr lang="en-US" sz="1125" b="1" kern="0" spc="225" dirty="0">
                <a:solidFill>
                  <a:srgbClr val="BF842C"/>
                </a:solidFill>
                <a:latin typeface="Helvetica" pitchFamily="34" charset="0"/>
                <a:ea typeface="Helvetica" pitchFamily="34" charset="-122"/>
                <a:cs typeface="Helvetica" pitchFamily="34" charset="-120"/>
              </a:rPr>
              <a:t>BUDGET CHALLENGE</a:t>
            </a:r>
            <a:endParaRPr lang="en-US" sz="1125" dirty="0"/>
          </a:p>
        </p:txBody>
      </p:sp>
      <p:sp>
        <p:nvSpPr>
          <p:cNvPr id="8" name="Text 6"/>
          <p:cNvSpPr/>
          <p:nvPr/>
        </p:nvSpPr>
        <p:spPr>
          <a:xfrm>
            <a:off x="1047750" y="1914525"/>
            <a:ext cx="17811750" cy="678180"/>
          </a:xfrm>
          <a:prstGeom prst="rect">
            <a:avLst/>
          </a:prstGeom>
          <a:noFill/>
          <a:ln/>
        </p:spPr>
        <p:txBody>
          <a:bodyPr wrap="square" lIns="25400" tIns="25400" rIns="25400" bIns="25400" rtlCol="0" anchor="t">
            <a:normAutofit/>
          </a:bodyPr>
          <a:lstStyle/>
          <a:p>
            <a:pPr marL="0" indent="0" algn="l">
              <a:buNone/>
            </a:pPr>
            <a:r>
              <a:rPr lang="en-US" sz="3750" b="1" dirty="0">
                <a:solidFill>
                  <a:srgbClr val="1A2A5E"/>
                </a:solidFill>
                <a:latin typeface="Playfair Display" pitchFamily="34" charset="0"/>
                <a:ea typeface="Playfair Display" pitchFamily="34" charset="-122"/>
                <a:cs typeface="Playfair Display" pitchFamily="34" charset="-120"/>
              </a:rPr>
              <a:t>Fund only three projects</a:t>
            </a:r>
            <a:endParaRPr lang="en-US" sz="3750" dirty="0"/>
          </a:p>
        </p:txBody>
      </p:sp>
      <p:sp>
        <p:nvSpPr>
          <p:cNvPr id="9" name="Text 7"/>
          <p:cNvSpPr/>
          <p:nvPr/>
        </p:nvSpPr>
        <p:spPr>
          <a:xfrm>
            <a:off x="1047750" y="2668905"/>
            <a:ext cx="15697200" cy="601980"/>
          </a:xfrm>
          <a:prstGeom prst="rect">
            <a:avLst/>
          </a:prstGeom>
          <a:noFill/>
          <a:ln/>
        </p:spPr>
        <p:txBody>
          <a:bodyPr wrap="square" lIns="25400" tIns="25400" rIns="25400" bIns="25400" rtlCol="0" anchor="t">
            <a:normAutofit lnSpcReduction="10000"/>
          </a:bodyPr>
          <a:lstStyle/>
          <a:p>
            <a:pPr marL="0" indent="0" algn="l">
              <a:buNone/>
            </a:pPr>
            <a:r>
              <a:rPr lang="en-US" sz="1950" dirty="0">
                <a:solidFill>
                  <a:srgbClr val="555555"/>
                </a:solidFill>
                <a:latin typeface="Helvetica" pitchFamily="34" charset="0"/>
                <a:ea typeface="Helvetica" pitchFamily="34" charset="-122"/>
                <a:cs typeface="Helvetica" pitchFamily="34" charset="-120"/>
              </a:rPr>
              <a:t>Your city has received a government grant to reduce food waste. There is enough funding for only </a:t>
            </a:r>
            <a:r>
              <a:rPr lang="en-US" sz="1950" b="1" dirty="0">
                <a:solidFill>
                  <a:srgbClr val="1A2A5E"/>
                </a:solidFill>
                <a:latin typeface="Helvetica" pitchFamily="34" charset="0"/>
                <a:ea typeface="Helvetica" pitchFamily="34" charset="-122"/>
                <a:cs typeface="Helvetica" pitchFamily="34" charset="-120"/>
              </a:rPr>
              <a:t>THREE </a:t>
            </a:r>
            <a:r>
              <a:rPr lang="en-US" sz="1950" dirty="0">
                <a:solidFill>
                  <a:srgbClr val="555555"/>
                </a:solidFill>
                <a:latin typeface="Helvetica" pitchFamily="34" charset="0"/>
                <a:ea typeface="Helvetica" pitchFamily="34" charset="-122"/>
                <a:cs typeface="Helvetica" pitchFamily="34" charset="-120"/>
              </a:rPr>
              <a:t>projects. As a group, decide which projects should be funded and explain why.</a:t>
            </a:r>
            <a:endParaRPr lang="en-US" sz="1950" dirty="0"/>
          </a:p>
        </p:txBody>
      </p:sp>
      <p:sp>
        <p:nvSpPr>
          <p:cNvPr id="10" name="Shape 8"/>
          <p:cNvSpPr/>
          <p:nvPr/>
        </p:nvSpPr>
        <p:spPr>
          <a:xfrm>
            <a:off x="1047750" y="4070985"/>
            <a:ext cx="7096125" cy="9525"/>
          </a:xfrm>
          <a:prstGeom prst="rect">
            <a:avLst/>
          </a:prstGeom>
          <a:solidFill>
            <a:srgbClr val="D8D6D0"/>
          </a:solidFill>
          <a:ln/>
        </p:spPr>
        <p:txBody>
          <a:bodyPr/>
          <a:lstStyle/>
          <a:p>
            <a:endParaRPr lang="en-US"/>
          </a:p>
        </p:txBody>
      </p:sp>
      <p:sp>
        <p:nvSpPr>
          <p:cNvPr id="11" name="Shape 9"/>
          <p:cNvSpPr/>
          <p:nvPr/>
        </p:nvSpPr>
        <p:spPr>
          <a:xfrm>
            <a:off x="1047750" y="3613785"/>
            <a:ext cx="323850" cy="323850"/>
          </a:xfrm>
          <a:prstGeom prst="rect">
            <a:avLst/>
          </a:prstGeom>
          <a:ln w="15240">
            <a:solidFill>
              <a:srgbClr val="1A2A5E"/>
            </a:solidFill>
            <a:prstDash val="solid"/>
          </a:ln>
        </p:spPr>
        <p:txBody>
          <a:bodyPr/>
          <a:lstStyle/>
          <a:p>
            <a:endParaRPr lang="en-US"/>
          </a:p>
        </p:txBody>
      </p:sp>
      <p:sp>
        <p:nvSpPr>
          <p:cNvPr id="12" name="Text 10"/>
          <p:cNvSpPr/>
          <p:nvPr/>
        </p:nvSpPr>
        <p:spPr>
          <a:xfrm>
            <a:off x="1581150" y="3623310"/>
            <a:ext cx="1533120" cy="342900"/>
          </a:xfrm>
          <a:prstGeom prst="rect">
            <a:avLst/>
          </a:prstGeom>
          <a:noFill/>
          <a:ln/>
        </p:spPr>
        <p:txBody>
          <a:bodyPr wrap="square" lIns="25400" tIns="25400" rIns="25400" bIns="25400" rtlCol="0" anchor="t">
            <a:normAutofit lnSpcReduction="10000"/>
          </a:bodyPr>
          <a:lstStyle/>
          <a:p>
            <a:pPr marL="0" indent="0" algn="l">
              <a:buNone/>
            </a:pPr>
            <a:r>
              <a:rPr lang="en-US" sz="2100" dirty="0">
                <a:solidFill>
                  <a:srgbClr val="222222"/>
                </a:solidFill>
                <a:latin typeface="Helvetica" pitchFamily="34" charset="0"/>
                <a:ea typeface="Helvetica" pitchFamily="34" charset="-122"/>
                <a:cs typeface="Helvetica" pitchFamily="34" charset="-120"/>
              </a:rPr>
              <a:t>Food banks</a:t>
            </a:r>
            <a:endParaRPr lang="en-US" sz="2100" dirty="0"/>
          </a:p>
        </p:txBody>
      </p:sp>
      <p:sp>
        <p:nvSpPr>
          <p:cNvPr id="13" name="Shape 11"/>
          <p:cNvSpPr/>
          <p:nvPr/>
        </p:nvSpPr>
        <p:spPr>
          <a:xfrm>
            <a:off x="8810625" y="4070985"/>
            <a:ext cx="7096125" cy="9525"/>
          </a:xfrm>
          <a:prstGeom prst="rect">
            <a:avLst/>
          </a:prstGeom>
          <a:solidFill>
            <a:srgbClr val="D8D6D0"/>
          </a:solidFill>
          <a:ln/>
        </p:spPr>
        <p:txBody>
          <a:bodyPr/>
          <a:lstStyle/>
          <a:p>
            <a:endParaRPr lang="en-US"/>
          </a:p>
        </p:txBody>
      </p:sp>
      <p:sp>
        <p:nvSpPr>
          <p:cNvPr id="14" name="Shape 12"/>
          <p:cNvSpPr/>
          <p:nvPr/>
        </p:nvSpPr>
        <p:spPr>
          <a:xfrm>
            <a:off x="8810625" y="3613785"/>
            <a:ext cx="323850" cy="323850"/>
          </a:xfrm>
          <a:prstGeom prst="rect">
            <a:avLst/>
          </a:prstGeom>
          <a:ln w="15240">
            <a:solidFill>
              <a:srgbClr val="1A2A5E"/>
            </a:solidFill>
            <a:prstDash val="solid"/>
          </a:ln>
        </p:spPr>
        <p:txBody>
          <a:bodyPr/>
          <a:lstStyle/>
          <a:p>
            <a:endParaRPr lang="en-US"/>
          </a:p>
        </p:txBody>
      </p:sp>
      <p:sp>
        <p:nvSpPr>
          <p:cNvPr id="15" name="Text 13"/>
          <p:cNvSpPr/>
          <p:nvPr/>
        </p:nvSpPr>
        <p:spPr>
          <a:xfrm>
            <a:off x="9344025" y="3623310"/>
            <a:ext cx="2577203" cy="342900"/>
          </a:xfrm>
          <a:prstGeom prst="rect">
            <a:avLst/>
          </a:prstGeom>
          <a:noFill/>
          <a:ln/>
        </p:spPr>
        <p:txBody>
          <a:bodyPr wrap="square" lIns="25400" tIns="25400" rIns="25400" bIns="25400" rtlCol="0" anchor="t">
            <a:normAutofit lnSpcReduction="10000"/>
          </a:bodyPr>
          <a:lstStyle/>
          <a:p>
            <a:pPr marL="0" indent="0" algn="l">
              <a:buNone/>
            </a:pPr>
            <a:r>
              <a:rPr lang="en-US" sz="2100" dirty="0">
                <a:solidFill>
                  <a:srgbClr val="222222"/>
                </a:solidFill>
                <a:latin typeface="Helvetica" pitchFamily="34" charset="0"/>
                <a:ea typeface="Helvetica" pitchFamily="34" charset="-122"/>
                <a:cs typeface="Helvetica" pitchFamily="34" charset="-120"/>
              </a:rPr>
              <a:t>A discount food app</a:t>
            </a:r>
            <a:endParaRPr lang="en-US" sz="2100" dirty="0"/>
          </a:p>
        </p:txBody>
      </p:sp>
      <p:sp>
        <p:nvSpPr>
          <p:cNvPr id="16" name="Shape 14"/>
          <p:cNvSpPr/>
          <p:nvPr/>
        </p:nvSpPr>
        <p:spPr>
          <a:xfrm>
            <a:off x="1047750" y="4707255"/>
            <a:ext cx="7096125" cy="9525"/>
          </a:xfrm>
          <a:prstGeom prst="rect">
            <a:avLst/>
          </a:prstGeom>
          <a:solidFill>
            <a:srgbClr val="D8D6D0"/>
          </a:solidFill>
          <a:ln/>
        </p:spPr>
        <p:txBody>
          <a:bodyPr/>
          <a:lstStyle/>
          <a:p>
            <a:endParaRPr lang="en-US"/>
          </a:p>
        </p:txBody>
      </p:sp>
      <p:sp>
        <p:nvSpPr>
          <p:cNvPr id="17" name="Shape 15"/>
          <p:cNvSpPr/>
          <p:nvPr/>
        </p:nvSpPr>
        <p:spPr>
          <a:xfrm>
            <a:off x="1047750" y="4250055"/>
            <a:ext cx="323850" cy="323850"/>
          </a:xfrm>
          <a:prstGeom prst="rect">
            <a:avLst/>
          </a:prstGeom>
          <a:ln w="15240">
            <a:solidFill>
              <a:srgbClr val="1A2A5E"/>
            </a:solidFill>
            <a:prstDash val="solid"/>
          </a:ln>
        </p:spPr>
        <p:txBody>
          <a:bodyPr/>
          <a:lstStyle/>
          <a:p>
            <a:endParaRPr lang="en-US"/>
          </a:p>
        </p:txBody>
      </p:sp>
      <p:sp>
        <p:nvSpPr>
          <p:cNvPr id="18" name="Text 16"/>
          <p:cNvSpPr/>
          <p:nvPr/>
        </p:nvSpPr>
        <p:spPr>
          <a:xfrm>
            <a:off x="1581150" y="4259580"/>
            <a:ext cx="2250960" cy="342900"/>
          </a:xfrm>
          <a:prstGeom prst="rect">
            <a:avLst/>
          </a:prstGeom>
          <a:noFill/>
          <a:ln/>
        </p:spPr>
        <p:txBody>
          <a:bodyPr wrap="square" lIns="25400" tIns="25400" rIns="25400" bIns="25400" rtlCol="0" anchor="t">
            <a:normAutofit lnSpcReduction="10000"/>
          </a:bodyPr>
          <a:lstStyle/>
          <a:p>
            <a:pPr marL="0" indent="0" algn="l">
              <a:buNone/>
            </a:pPr>
            <a:r>
              <a:rPr lang="en-US" sz="2100" dirty="0">
                <a:solidFill>
                  <a:srgbClr val="222222"/>
                </a:solidFill>
                <a:latin typeface="Helvetica" pitchFamily="34" charset="0"/>
                <a:ea typeface="Helvetica" pitchFamily="34" charset="-122"/>
                <a:cs typeface="Helvetica" pitchFamily="34" charset="-120"/>
              </a:rPr>
              <a:t>School education</a:t>
            </a:r>
            <a:endParaRPr lang="en-US" sz="2100" dirty="0"/>
          </a:p>
        </p:txBody>
      </p:sp>
      <p:sp>
        <p:nvSpPr>
          <p:cNvPr id="19" name="Shape 17"/>
          <p:cNvSpPr/>
          <p:nvPr/>
        </p:nvSpPr>
        <p:spPr>
          <a:xfrm>
            <a:off x="8810625" y="4707255"/>
            <a:ext cx="7096125" cy="9525"/>
          </a:xfrm>
          <a:prstGeom prst="rect">
            <a:avLst/>
          </a:prstGeom>
          <a:solidFill>
            <a:srgbClr val="D8D6D0"/>
          </a:solidFill>
          <a:ln/>
        </p:spPr>
        <p:txBody>
          <a:bodyPr/>
          <a:lstStyle/>
          <a:p>
            <a:endParaRPr lang="en-US"/>
          </a:p>
        </p:txBody>
      </p:sp>
      <p:sp>
        <p:nvSpPr>
          <p:cNvPr id="20" name="Shape 18"/>
          <p:cNvSpPr/>
          <p:nvPr/>
        </p:nvSpPr>
        <p:spPr>
          <a:xfrm>
            <a:off x="8810625" y="4250055"/>
            <a:ext cx="323850" cy="323850"/>
          </a:xfrm>
          <a:prstGeom prst="rect">
            <a:avLst/>
          </a:prstGeom>
          <a:ln w="15240">
            <a:solidFill>
              <a:srgbClr val="1A2A5E"/>
            </a:solidFill>
            <a:prstDash val="solid"/>
          </a:ln>
        </p:spPr>
        <p:txBody>
          <a:bodyPr/>
          <a:lstStyle/>
          <a:p>
            <a:endParaRPr lang="en-US"/>
          </a:p>
        </p:txBody>
      </p:sp>
      <p:sp>
        <p:nvSpPr>
          <p:cNvPr id="21" name="Text 19"/>
          <p:cNvSpPr/>
          <p:nvPr/>
        </p:nvSpPr>
        <p:spPr>
          <a:xfrm>
            <a:off x="9344025" y="4259580"/>
            <a:ext cx="3065324" cy="342900"/>
          </a:xfrm>
          <a:prstGeom prst="rect">
            <a:avLst/>
          </a:prstGeom>
          <a:noFill/>
          <a:ln/>
        </p:spPr>
        <p:txBody>
          <a:bodyPr wrap="square" lIns="25400" tIns="25400" rIns="25400" bIns="25400" rtlCol="0" anchor="t">
            <a:normAutofit lnSpcReduction="10000"/>
          </a:bodyPr>
          <a:lstStyle/>
          <a:p>
            <a:pPr marL="0" indent="0" algn="l">
              <a:buNone/>
            </a:pPr>
            <a:r>
              <a:rPr lang="en-US" sz="2100" dirty="0">
                <a:solidFill>
                  <a:srgbClr val="222222"/>
                </a:solidFill>
                <a:latin typeface="Helvetica" pitchFamily="34" charset="0"/>
                <a:ea typeface="Helvetica" pitchFamily="34" charset="-122"/>
                <a:cs typeface="Helvetica" pitchFamily="34" charset="-120"/>
              </a:rPr>
              <a:t>Community composting</a:t>
            </a:r>
            <a:endParaRPr lang="en-US" sz="2100" dirty="0"/>
          </a:p>
        </p:txBody>
      </p:sp>
      <p:sp>
        <p:nvSpPr>
          <p:cNvPr id="22" name="Shape 20"/>
          <p:cNvSpPr/>
          <p:nvPr/>
        </p:nvSpPr>
        <p:spPr>
          <a:xfrm>
            <a:off x="1047750" y="5343525"/>
            <a:ext cx="7096125" cy="9525"/>
          </a:xfrm>
          <a:prstGeom prst="rect">
            <a:avLst/>
          </a:prstGeom>
          <a:solidFill>
            <a:srgbClr val="D8D6D0"/>
          </a:solidFill>
          <a:ln/>
        </p:spPr>
        <p:txBody>
          <a:bodyPr/>
          <a:lstStyle/>
          <a:p>
            <a:endParaRPr lang="en-US"/>
          </a:p>
        </p:txBody>
      </p:sp>
      <p:sp>
        <p:nvSpPr>
          <p:cNvPr id="23" name="Shape 21"/>
          <p:cNvSpPr/>
          <p:nvPr/>
        </p:nvSpPr>
        <p:spPr>
          <a:xfrm>
            <a:off x="1047750" y="4886325"/>
            <a:ext cx="323850" cy="323850"/>
          </a:xfrm>
          <a:prstGeom prst="rect">
            <a:avLst/>
          </a:prstGeom>
          <a:ln w="15240">
            <a:solidFill>
              <a:srgbClr val="1A2A5E"/>
            </a:solidFill>
            <a:prstDash val="solid"/>
          </a:ln>
        </p:spPr>
        <p:txBody>
          <a:bodyPr/>
          <a:lstStyle/>
          <a:p>
            <a:endParaRPr lang="en-US"/>
          </a:p>
        </p:txBody>
      </p:sp>
      <p:sp>
        <p:nvSpPr>
          <p:cNvPr id="24" name="Text 22"/>
          <p:cNvSpPr/>
          <p:nvPr/>
        </p:nvSpPr>
        <p:spPr>
          <a:xfrm>
            <a:off x="1581150" y="4895850"/>
            <a:ext cx="3995202" cy="342900"/>
          </a:xfrm>
          <a:prstGeom prst="rect">
            <a:avLst/>
          </a:prstGeom>
          <a:noFill/>
          <a:ln/>
        </p:spPr>
        <p:txBody>
          <a:bodyPr wrap="square" lIns="25400" tIns="25400" rIns="25400" bIns="25400" rtlCol="0" anchor="t">
            <a:normAutofit lnSpcReduction="10000"/>
          </a:bodyPr>
          <a:lstStyle/>
          <a:p>
            <a:pPr marL="0" indent="0" algn="l">
              <a:buNone/>
            </a:pPr>
            <a:r>
              <a:rPr lang="en-US" sz="2100" dirty="0">
                <a:solidFill>
                  <a:srgbClr val="222222"/>
                </a:solidFill>
                <a:latin typeface="Helvetica" pitchFamily="34" charset="0"/>
                <a:ea typeface="Helvetica" pitchFamily="34" charset="-122"/>
                <a:cs typeface="Helvetica" pitchFamily="34" charset="-120"/>
              </a:rPr>
              <a:t>Better supermarket technology</a:t>
            </a:r>
            <a:endParaRPr lang="en-US" sz="2100" dirty="0"/>
          </a:p>
        </p:txBody>
      </p:sp>
      <p:sp>
        <p:nvSpPr>
          <p:cNvPr id="25" name="Shape 23"/>
          <p:cNvSpPr/>
          <p:nvPr/>
        </p:nvSpPr>
        <p:spPr>
          <a:xfrm>
            <a:off x="8810625" y="5343525"/>
            <a:ext cx="7096125" cy="9525"/>
          </a:xfrm>
          <a:prstGeom prst="rect">
            <a:avLst/>
          </a:prstGeom>
          <a:solidFill>
            <a:srgbClr val="D8D6D0"/>
          </a:solidFill>
          <a:ln/>
        </p:spPr>
        <p:txBody>
          <a:bodyPr/>
          <a:lstStyle/>
          <a:p>
            <a:endParaRPr lang="en-US"/>
          </a:p>
        </p:txBody>
      </p:sp>
      <p:sp>
        <p:nvSpPr>
          <p:cNvPr id="26" name="Shape 24"/>
          <p:cNvSpPr/>
          <p:nvPr/>
        </p:nvSpPr>
        <p:spPr>
          <a:xfrm>
            <a:off x="8810625" y="4886325"/>
            <a:ext cx="323850" cy="323850"/>
          </a:xfrm>
          <a:prstGeom prst="rect">
            <a:avLst/>
          </a:prstGeom>
          <a:ln w="15240">
            <a:solidFill>
              <a:srgbClr val="1A2A5E"/>
            </a:solidFill>
            <a:prstDash val="solid"/>
          </a:ln>
        </p:spPr>
        <p:txBody>
          <a:bodyPr/>
          <a:lstStyle/>
          <a:p>
            <a:endParaRPr lang="en-US"/>
          </a:p>
        </p:txBody>
      </p:sp>
      <p:sp>
        <p:nvSpPr>
          <p:cNvPr id="27" name="Text 25"/>
          <p:cNvSpPr/>
          <p:nvPr/>
        </p:nvSpPr>
        <p:spPr>
          <a:xfrm>
            <a:off x="9344025" y="4895850"/>
            <a:ext cx="3522143" cy="342900"/>
          </a:xfrm>
          <a:prstGeom prst="rect">
            <a:avLst/>
          </a:prstGeom>
          <a:noFill/>
          <a:ln/>
        </p:spPr>
        <p:txBody>
          <a:bodyPr wrap="square" lIns="25400" tIns="25400" rIns="25400" bIns="25400" rtlCol="0" anchor="t">
            <a:normAutofit lnSpcReduction="10000"/>
          </a:bodyPr>
          <a:lstStyle/>
          <a:p>
            <a:pPr marL="0" indent="0" algn="l">
              <a:buNone/>
            </a:pPr>
            <a:r>
              <a:rPr lang="en-US" sz="2100" dirty="0">
                <a:solidFill>
                  <a:srgbClr val="222222"/>
                </a:solidFill>
                <a:latin typeface="Helvetica" pitchFamily="34" charset="0"/>
                <a:ea typeface="Helvetica" pitchFamily="34" charset="-122"/>
                <a:cs typeface="Helvetica" pitchFamily="34" charset="-120"/>
              </a:rPr>
              <a:t>Smaller restaurant portions</a:t>
            </a:r>
            <a:endParaRPr lang="en-US" sz="2100" dirty="0"/>
          </a:p>
        </p:txBody>
      </p:sp>
      <p:sp>
        <p:nvSpPr>
          <p:cNvPr id="28" name="Shape 26"/>
          <p:cNvSpPr/>
          <p:nvPr/>
        </p:nvSpPr>
        <p:spPr>
          <a:xfrm>
            <a:off x="1047750" y="5979795"/>
            <a:ext cx="7096125" cy="9525"/>
          </a:xfrm>
          <a:prstGeom prst="rect">
            <a:avLst/>
          </a:prstGeom>
          <a:solidFill>
            <a:srgbClr val="D8D6D0"/>
          </a:solidFill>
          <a:ln/>
        </p:spPr>
        <p:txBody>
          <a:bodyPr/>
          <a:lstStyle/>
          <a:p>
            <a:endParaRPr lang="en-US"/>
          </a:p>
        </p:txBody>
      </p:sp>
      <p:sp>
        <p:nvSpPr>
          <p:cNvPr id="29" name="Shape 27"/>
          <p:cNvSpPr/>
          <p:nvPr/>
        </p:nvSpPr>
        <p:spPr>
          <a:xfrm>
            <a:off x="1047750" y="5522595"/>
            <a:ext cx="323850" cy="323850"/>
          </a:xfrm>
          <a:prstGeom prst="rect">
            <a:avLst/>
          </a:prstGeom>
          <a:ln w="15240">
            <a:solidFill>
              <a:srgbClr val="1A2A5E"/>
            </a:solidFill>
            <a:prstDash val="solid"/>
          </a:ln>
        </p:spPr>
        <p:txBody>
          <a:bodyPr/>
          <a:lstStyle/>
          <a:p>
            <a:endParaRPr lang="en-US"/>
          </a:p>
        </p:txBody>
      </p:sp>
      <p:sp>
        <p:nvSpPr>
          <p:cNvPr id="30" name="Text 28"/>
          <p:cNvSpPr/>
          <p:nvPr/>
        </p:nvSpPr>
        <p:spPr>
          <a:xfrm>
            <a:off x="1581150" y="5532120"/>
            <a:ext cx="3114961" cy="342900"/>
          </a:xfrm>
          <a:prstGeom prst="rect">
            <a:avLst/>
          </a:prstGeom>
          <a:noFill/>
          <a:ln/>
        </p:spPr>
        <p:txBody>
          <a:bodyPr wrap="square" lIns="25400" tIns="25400" rIns="25400" bIns="25400" rtlCol="0" anchor="t">
            <a:normAutofit lnSpcReduction="10000"/>
          </a:bodyPr>
          <a:lstStyle/>
          <a:p>
            <a:pPr marL="0" indent="0" algn="l">
              <a:buNone/>
            </a:pPr>
            <a:r>
              <a:rPr lang="en-US" sz="2100" dirty="0">
                <a:solidFill>
                  <a:srgbClr val="222222"/>
                </a:solidFill>
                <a:latin typeface="Helvetica" pitchFamily="34" charset="0"/>
                <a:ea typeface="Helvetica" pitchFamily="34" charset="-122"/>
                <a:cs typeface="Helvetica" pitchFamily="34" charset="-120"/>
              </a:rPr>
              <a:t>New food donation laws</a:t>
            </a:r>
            <a:endParaRPr lang="en-US" sz="2100" dirty="0"/>
          </a:p>
        </p:txBody>
      </p:sp>
      <p:sp>
        <p:nvSpPr>
          <p:cNvPr id="31" name="Shape 29"/>
          <p:cNvSpPr/>
          <p:nvPr/>
        </p:nvSpPr>
        <p:spPr>
          <a:xfrm>
            <a:off x="8810625" y="5979795"/>
            <a:ext cx="7096125" cy="9525"/>
          </a:xfrm>
          <a:prstGeom prst="rect">
            <a:avLst/>
          </a:prstGeom>
          <a:solidFill>
            <a:srgbClr val="D8D6D0"/>
          </a:solidFill>
          <a:ln/>
        </p:spPr>
        <p:txBody>
          <a:bodyPr/>
          <a:lstStyle/>
          <a:p>
            <a:endParaRPr lang="en-US"/>
          </a:p>
        </p:txBody>
      </p:sp>
      <p:sp>
        <p:nvSpPr>
          <p:cNvPr id="32" name="Shape 30"/>
          <p:cNvSpPr/>
          <p:nvPr/>
        </p:nvSpPr>
        <p:spPr>
          <a:xfrm>
            <a:off x="8810625" y="5522595"/>
            <a:ext cx="323850" cy="323850"/>
          </a:xfrm>
          <a:prstGeom prst="rect">
            <a:avLst/>
          </a:prstGeom>
          <a:ln w="15240">
            <a:solidFill>
              <a:srgbClr val="1A2A5E"/>
            </a:solidFill>
            <a:prstDash val="solid"/>
          </a:ln>
        </p:spPr>
        <p:txBody>
          <a:bodyPr/>
          <a:lstStyle/>
          <a:p>
            <a:endParaRPr lang="en-US"/>
          </a:p>
        </p:txBody>
      </p:sp>
      <p:sp>
        <p:nvSpPr>
          <p:cNvPr id="33" name="Text 31"/>
          <p:cNvSpPr/>
          <p:nvPr/>
        </p:nvSpPr>
        <p:spPr>
          <a:xfrm>
            <a:off x="9344025" y="5532120"/>
            <a:ext cx="2445580" cy="342900"/>
          </a:xfrm>
          <a:prstGeom prst="rect">
            <a:avLst/>
          </a:prstGeom>
          <a:noFill/>
          <a:ln/>
        </p:spPr>
        <p:txBody>
          <a:bodyPr wrap="square" lIns="25400" tIns="25400" rIns="25400" bIns="25400" rtlCol="0" anchor="t">
            <a:normAutofit lnSpcReduction="10000"/>
          </a:bodyPr>
          <a:lstStyle/>
          <a:p>
            <a:pPr marL="0" indent="0" algn="l">
              <a:buNone/>
            </a:pPr>
            <a:r>
              <a:rPr lang="en-US" sz="2100" dirty="0">
                <a:solidFill>
                  <a:srgbClr val="222222"/>
                </a:solidFill>
                <a:latin typeface="Helvetica" pitchFamily="34" charset="0"/>
                <a:ea typeface="Helvetica" pitchFamily="34" charset="-122"/>
                <a:cs typeface="Helvetica" pitchFamily="34" charset="-120"/>
              </a:rPr>
              <a:t>Community fridges</a:t>
            </a:r>
            <a:endParaRPr lang="en-US" sz="2100" dirty="0"/>
          </a:p>
        </p:txBody>
      </p:sp>
      <p:sp>
        <p:nvSpPr>
          <p:cNvPr id="34" name="Text 32"/>
          <p:cNvSpPr/>
          <p:nvPr/>
        </p:nvSpPr>
        <p:spPr>
          <a:xfrm>
            <a:off x="1047750" y="6402705"/>
            <a:ext cx="1958245" cy="213360"/>
          </a:xfrm>
          <a:prstGeom prst="rect">
            <a:avLst/>
          </a:prstGeom>
          <a:noFill/>
          <a:ln/>
        </p:spPr>
        <p:txBody>
          <a:bodyPr wrap="none" lIns="25400" tIns="25400" rIns="25400" bIns="25400" rtlCol="0" anchor="t">
            <a:normAutofit fontScale="92500" lnSpcReduction="10000"/>
          </a:bodyPr>
          <a:lstStyle/>
          <a:p>
            <a:pPr marL="0" indent="0" algn="l">
              <a:buNone/>
            </a:pPr>
            <a:r>
              <a:rPr lang="en-US" sz="1200" b="1" kern="0" spc="225" dirty="0">
                <a:solidFill>
                  <a:srgbClr val="BF842C"/>
                </a:solidFill>
                <a:latin typeface="Helvetica" pitchFamily="34" charset="0"/>
                <a:ea typeface="Helvetica" pitchFamily="34" charset="-122"/>
                <a:cs typeface="Helvetica" pitchFamily="34" charset="-120"/>
              </a:rPr>
              <a:t>AFTER CHOOSING</a:t>
            </a:r>
            <a:endParaRPr lang="en-US" sz="1200" dirty="0"/>
          </a:p>
        </p:txBody>
      </p:sp>
      <p:sp>
        <p:nvSpPr>
          <p:cNvPr id="35" name="Text 33"/>
          <p:cNvSpPr/>
          <p:nvPr/>
        </p:nvSpPr>
        <p:spPr>
          <a:xfrm>
            <a:off x="3018472" y="6311265"/>
            <a:ext cx="13810132" cy="355759"/>
          </a:xfrm>
          <a:prstGeom prst="rect">
            <a:avLst/>
          </a:prstGeom>
          <a:noFill/>
          <a:ln/>
        </p:spPr>
        <p:txBody>
          <a:bodyPr wrap="square" lIns="25400" tIns="25400" rIns="25400" bIns="25400" rtlCol="0" anchor="t">
            <a:normAutofit fontScale="92500" lnSpcReduction="10000"/>
          </a:bodyPr>
          <a:lstStyle/>
          <a:p>
            <a:pPr marL="0" indent="0" algn="l">
              <a:lnSpc>
                <a:spcPct val="145000"/>
              </a:lnSpc>
              <a:buNone/>
            </a:pPr>
            <a:r>
              <a:rPr lang="en-US" sz="1725" dirty="0">
                <a:solidFill>
                  <a:srgbClr val="1A1A1A"/>
                </a:solidFill>
                <a:latin typeface="Helvetica" pitchFamily="34" charset="0"/>
                <a:ea typeface="Helvetica" pitchFamily="34" charset="-122"/>
                <a:cs typeface="Helvetica" pitchFamily="34" charset="-120"/>
              </a:rPr>
              <a:t>Which idea would have the biggest impact? · Which would be hardest to implement? · Which did your group disagree on most?</a:t>
            </a:r>
            <a:endParaRPr lang="en-US" sz="1725" dirty="0"/>
          </a:p>
        </p:txBody>
      </p:sp>
      <p:sp>
        <p:nvSpPr>
          <p:cNvPr id="36" name="Text 34"/>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 | No single correct answer — the reasons matter most.</a:t>
            </a:r>
            <a:endParaRPr lang="en-US" sz="127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670406" y="723900"/>
            <a:ext cx="2826830"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003 · FOOD WASTE</a:t>
            </a:r>
            <a:endParaRPr lang="en-US" sz="1200" dirty="0"/>
          </a:p>
        </p:txBody>
      </p:sp>
      <p:sp>
        <p:nvSpPr>
          <p:cNvPr id="5" name="Text 3"/>
          <p:cNvSpPr/>
          <p:nvPr/>
        </p:nvSpPr>
        <p:spPr>
          <a:xfrm>
            <a:off x="1047750" y="1550670"/>
            <a:ext cx="17811750"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LANGUAGE IN CONTEXT</a:t>
            </a:r>
            <a:endParaRPr lang="en-US" sz="1500" dirty="0"/>
          </a:p>
        </p:txBody>
      </p:sp>
      <p:sp>
        <p:nvSpPr>
          <p:cNvPr id="6" name="Text 4"/>
          <p:cNvSpPr/>
          <p:nvPr/>
        </p:nvSpPr>
        <p:spPr>
          <a:xfrm>
            <a:off x="1047750" y="1866900"/>
            <a:ext cx="17811750" cy="693420"/>
          </a:xfrm>
          <a:prstGeom prst="rect">
            <a:avLst/>
          </a:prstGeom>
          <a:noFill/>
          <a:ln/>
        </p:spPr>
        <p:txBody>
          <a:bodyPr wrap="square" lIns="25400" tIns="25400" rIns="25400" bIns="25400" rtlCol="0" anchor="t">
            <a:normAutofit/>
          </a:bodyPr>
          <a:lstStyle/>
          <a:p>
            <a:pPr marL="0" indent="0" algn="l">
              <a:buNone/>
            </a:pPr>
            <a:r>
              <a:rPr lang="en-US" sz="3900" b="1" dirty="0">
                <a:solidFill>
                  <a:srgbClr val="1A2A5E"/>
                </a:solidFill>
                <a:latin typeface="Playfair Display" pitchFamily="34" charset="0"/>
                <a:ea typeface="Playfair Display" pitchFamily="34" charset="-122"/>
                <a:cs typeface="Playfair Display" pitchFamily="34" charset="-120"/>
              </a:rPr>
              <a:t>Complete &amp; say each line</a:t>
            </a:r>
            <a:endParaRPr lang="en-US" sz="3900" dirty="0"/>
          </a:p>
        </p:txBody>
      </p:sp>
      <p:sp>
        <p:nvSpPr>
          <p:cNvPr id="7" name="Text 5"/>
          <p:cNvSpPr/>
          <p:nvPr/>
        </p:nvSpPr>
        <p:spPr>
          <a:xfrm>
            <a:off x="1047750" y="2636520"/>
            <a:ext cx="17811750" cy="297180"/>
          </a:xfrm>
          <a:prstGeom prst="rect">
            <a:avLst/>
          </a:prstGeom>
          <a:noFill/>
          <a:ln/>
        </p:spPr>
        <p:txBody>
          <a:bodyPr wrap="square" lIns="25400" tIns="25400" rIns="25400" bIns="25400" rtlCol="0" anchor="t">
            <a:normAutofit fontScale="92500" lnSpcReduction="10000"/>
          </a:bodyPr>
          <a:lstStyle/>
          <a:p>
            <a:pPr marL="0" indent="0" algn="l">
              <a:buNone/>
            </a:pPr>
            <a:r>
              <a:rPr lang="en-US" sz="1800" dirty="0">
                <a:solidFill>
                  <a:srgbClr val="555555"/>
                </a:solidFill>
                <a:latin typeface="Helvetica" pitchFamily="34" charset="0"/>
                <a:ea typeface="Helvetica" pitchFamily="34" charset="-122"/>
                <a:cs typeface="Helvetica" pitchFamily="34" charset="-120"/>
              </a:rPr>
              <a:t>Complete each sentence with a word from the box. Change the form if you need to.</a:t>
            </a:r>
            <a:endParaRPr lang="en-US" sz="1800" dirty="0"/>
          </a:p>
        </p:txBody>
      </p:sp>
      <p:sp>
        <p:nvSpPr>
          <p:cNvPr id="8" name="Shape 6"/>
          <p:cNvSpPr/>
          <p:nvPr/>
        </p:nvSpPr>
        <p:spPr>
          <a:xfrm>
            <a:off x="1047750" y="3124200"/>
            <a:ext cx="14859000" cy="678180"/>
          </a:xfrm>
          <a:prstGeom prst="rect">
            <a:avLst/>
          </a:prstGeom>
          <a:ln w="15240">
            <a:solidFill>
              <a:srgbClr val="1A2A5E"/>
            </a:solidFill>
            <a:prstDash val="solid"/>
          </a:ln>
        </p:spPr>
        <p:txBody>
          <a:bodyPr/>
          <a:lstStyle/>
          <a:p>
            <a:endParaRPr lang="en-US"/>
          </a:p>
        </p:txBody>
      </p:sp>
      <p:sp>
        <p:nvSpPr>
          <p:cNvPr id="9" name="Text 7"/>
          <p:cNvSpPr/>
          <p:nvPr/>
        </p:nvSpPr>
        <p:spPr>
          <a:xfrm>
            <a:off x="4082175" y="3310890"/>
            <a:ext cx="1467505" cy="342900"/>
          </a:xfrm>
          <a:prstGeom prst="rect">
            <a:avLst/>
          </a:prstGeom>
          <a:noFill/>
          <a:ln/>
        </p:spPr>
        <p:txBody>
          <a:bodyPr wrap="square" lIns="25400" tIns="25400" rIns="25400" bIns="25400" rtlCol="0" anchor="t">
            <a:normAutofit lnSpcReduction="10000"/>
          </a:bodyPr>
          <a:lstStyle/>
          <a:p>
            <a:pPr marL="0" indent="0" algn="l">
              <a:buNone/>
            </a:pPr>
            <a:r>
              <a:rPr lang="en-US" sz="2100" b="1" dirty="0">
                <a:solidFill>
                  <a:srgbClr val="1A2A5E"/>
                </a:solidFill>
                <a:latin typeface="Helvetica" pitchFamily="34" charset="0"/>
                <a:ea typeface="Helvetica" pitchFamily="34" charset="-122"/>
                <a:cs typeface="Helvetica" pitchFamily="34" charset="-120"/>
              </a:rPr>
              <a:t>perishable</a:t>
            </a:r>
            <a:endParaRPr lang="en-US" sz="2100" dirty="0"/>
          </a:p>
        </p:txBody>
      </p:sp>
      <p:sp>
        <p:nvSpPr>
          <p:cNvPr id="10" name="Text 8"/>
          <p:cNvSpPr/>
          <p:nvPr/>
        </p:nvSpPr>
        <p:spPr>
          <a:xfrm>
            <a:off x="7452360" y="3310890"/>
            <a:ext cx="1024890" cy="342900"/>
          </a:xfrm>
          <a:prstGeom prst="rect">
            <a:avLst/>
          </a:prstGeom>
          <a:noFill/>
          <a:ln/>
        </p:spPr>
        <p:txBody>
          <a:bodyPr wrap="square" lIns="25400" tIns="25400" rIns="25400" bIns="25400" rtlCol="0" anchor="t">
            <a:normAutofit lnSpcReduction="10000"/>
          </a:bodyPr>
          <a:lstStyle/>
          <a:p>
            <a:pPr marL="0" indent="0" algn="l">
              <a:buNone/>
            </a:pPr>
            <a:r>
              <a:rPr lang="en-US" sz="2100" b="1" dirty="0">
                <a:solidFill>
                  <a:srgbClr val="1A2A5E"/>
                </a:solidFill>
                <a:latin typeface="Helvetica" pitchFamily="34" charset="0"/>
                <a:ea typeface="Helvetica" pitchFamily="34" charset="-122"/>
                <a:cs typeface="Helvetica" pitchFamily="34" charset="-120"/>
              </a:rPr>
              <a:t>discard</a:t>
            </a:r>
            <a:endParaRPr lang="en-US" sz="2100" dirty="0"/>
          </a:p>
        </p:txBody>
      </p:sp>
      <p:sp>
        <p:nvSpPr>
          <p:cNvPr id="11" name="Text 9"/>
          <p:cNvSpPr/>
          <p:nvPr/>
        </p:nvSpPr>
        <p:spPr>
          <a:xfrm>
            <a:off x="1447800" y="3310890"/>
            <a:ext cx="1039535" cy="342900"/>
          </a:xfrm>
          <a:prstGeom prst="rect">
            <a:avLst/>
          </a:prstGeom>
          <a:noFill/>
          <a:ln/>
        </p:spPr>
        <p:txBody>
          <a:bodyPr wrap="square" lIns="25400" tIns="25400" rIns="25400" bIns="25400" rtlCol="0" anchor="t">
            <a:normAutofit lnSpcReduction="10000"/>
          </a:bodyPr>
          <a:lstStyle/>
          <a:p>
            <a:pPr marL="0" indent="0" algn="l">
              <a:buNone/>
            </a:pPr>
            <a:r>
              <a:rPr lang="en-US" sz="2100" b="1" dirty="0">
                <a:solidFill>
                  <a:srgbClr val="1A2A5E"/>
                </a:solidFill>
                <a:latin typeface="Helvetica" pitchFamily="34" charset="0"/>
                <a:ea typeface="Helvetica" pitchFamily="34" charset="-122"/>
                <a:cs typeface="Helvetica" pitchFamily="34" charset="-120"/>
              </a:rPr>
              <a:t>surplus</a:t>
            </a:r>
            <a:endParaRPr lang="en-US" sz="2100" dirty="0"/>
          </a:p>
        </p:txBody>
      </p:sp>
      <p:sp>
        <p:nvSpPr>
          <p:cNvPr id="12" name="Text 10"/>
          <p:cNvSpPr/>
          <p:nvPr/>
        </p:nvSpPr>
        <p:spPr>
          <a:xfrm>
            <a:off x="5775960" y="3310890"/>
            <a:ext cx="1187648" cy="342900"/>
          </a:xfrm>
          <a:prstGeom prst="rect">
            <a:avLst/>
          </a:prstGeom>
          <a:noFill/>
          <a:ln/>
        </p:spPr>
        <p:txBody>
          <a:bodyPr wrap="square" lIns="25400" tIns="25400" rIns="25400" bIns="25400" rtlCol="0" anchor="t">
            <a:normAutofit lnSpcReduction="10000"/>
          </a:bodyPr>
          <a:lstStyle/>
          <a:p>
            <a:pPr marL="0" indent="0" algn="l">
              <a:buNone/>
            </a:pPr>
            <a:r>
              <a:rPr lang="en-US" sz="2100" b="1" dirty="0">
                <a:solidFill>
                  <a:srgbClr val="1A2A5E"/>
                </a:solidFill>
                <a:latin typeface="Helvetica" pitchFamily="34" charset="0"/>
                <a:ea typeface="Helvetica" pitchFamily="34" charset="-122"/>
                <a:cs typeface="Helvetica" pitchFamily="34" charset="-120"/>
              </a:rPr>
              <a:t>compost</a:t>
            </a:r>
            <a:endParaRPr lang="en-US" sz="2100" dirty="0"/>
          </a:p>
        </p:txBody>
      </p:sp>
      <p:sp>
        <p:nvSpPr>
          <p:cNvPr id="13" name="Text 11"/>
          <p:cNvSpPr/>
          <p:nvPr/>
        </p:nvSpPr>
        <p:spPr>
          <a:xfrm>
            <a:off x="2861309" y="3310890"/>
            <a:ext cx="846892" cy="342900"/>
          </a:xfrm>
          <a:prstGeom prst="rect">
            <a:avLst/>
          </a:prstGeom>
          <a:noFill/>
          <a:ln/>
        </p:spPr>
        <p:txBody>
          <a:bodyPr wrap="square" lIns="25400" tIns="25400" rIns="25400" bIns="25400" rtlCol="0" anchor="t">
            <a:normAutofit lnSpcReduction="10000"/>
          </a:bodyPr>
          <a:lstStyle/>
          <a:p>
            <a:pPr marL="0" indent="0" algn="l">
              <a:buNone/>
            </a:pPr>
            <a:r>
              <a:rPr lang="en-US" sz="2100" b="1" dirty="0">
                <a:solidFill>
                  <a:srgbClr val="1A2A5E"/>
                </a:solidFill>
                <a:latin typeface="Helvetica" pitchFamily="34" charset="0"/>
                <a:ea typeface="Helvetica" pitchFamily="34" charset="-122"/>
                <a:cs typeface="Helvetica" pitchFamily="34" charset="-120"/>
              </a:rPr>
              <a:t>edible</a:t>
            </a:r>
            <a:endParaRPr lang="en-US" sz="2100" dirty="0"/>
          </a:p>
        </p:txBody>
      </p:sp>
      <p:sp>
        <p:nvSpPr>
          <p:cNvPr id="14" name="Text 12"/>
          <p:cNvSpPr/>
          <p:nvPr/>
        </p:nvSpPr>
        <p:spPr>
          <a:xfrm>
            <a:off x="1047750" y="4088130"/>
            <a:ext cx="400050" cy="419100"/>
          </a:xfrm>
          <a:prstGeom prst="rect">
            <a:avLst/>
          </a:prstGeom>
          <a:noFill/>
          <a:ln/>
        </p:spPr>
        <p:txBody>
          <a:bodyPr wrap="square" lIns="25400" tIns="25400" rIns="25400" bIns="25400" rtlCol="0" anchor="t">
            <a:normAutofit/>
          </a:bodyPr>
          <a:lstStyle/>
          <a:p>
            <a:pPr marL="0" indent="0" algn="l">
              <a:buNone/>
            </a:pPr>
            <a:r>
              <a:rPr lang="en-US" sz="2250" b="1" dirty="0">
                <a:solidFill>
                  <a:srgbClr val="D9B877"/>
                </a:solidFill>
                <a:latin typeface="Playfair Display" pitchFamily="34" charset="0"/>
                <a:ea typeface="Playfair Display" pitchFamily="34" charset="-122"/>
                <a:cs typeface="Playfair Display" pitchFamily="34" charset="-120"/>
              </a:rPr>
              <a:t>1</a:t>
            </a:r>
            <a:endParaRPr lang="en-US" sz="2250" dirty="0"/>
          </a:p>
        </p:txBody>
      </p:sp>
      <p:sp>
        <p:nvSpPr>
          <p:cNvPr id="15" name="Text 13"/>
          <p:cNvSpPr/>
          <p:nvPr/>
        </p:nvSpPr>
        <p:spPr>
          <a:xfrm>
            <a:off x="1581150" y="4110990"/>
            <a:ext cx="9406569" cy="423863"/>
          </a:xfrm>
          <a:prstGeom prst="rect">
            <a:avLst/>
          </a:prstGeom>
          <a:noFill/>
          <a:ln/>
        </p:spPr>
        <p:txBody>
          <a:bodyPr wrap="square" lIns="25400" tIns="25400" rIns="25400" bIns="25400" rtlCol="0" anchor="t">
            <a:normAutofit lnSpcReduction="10000"/>
          </a:bodyPr>
          <a:lstStyle/>
          <a:p>
            <a:pPr marL="0" indent="0" algn="l">
              <a:lnSpc>
                <a:spcPct val="117733"/>
              </a:lnSpc>
              <a:buNone/>
            </a:pPr>
            <a:r>
              <a:rPr lang="en-US" sz="2250" dirty="0">
                <a:solidFill>
                  <a:srgbClr val="1A1A1A"/>
                </a:solidFill>
                <a:latin typeface="Helvetica" pitchFamily="34" charset="0"/>
                <a:ea typeface="Helvetica" pitchFamily="34" charset="-122"/>
                <a:cs typeface="Helvetica" pitchFamily="34" charset="-120"/>
              </a:rPr>
              <a:t>Milk and fresh vegetables are ________________ , so they spoil quickly.</a:t>
            </a:r>
            <a:endParaRPr lang="en-US" sz="2250" dirty="0"/>
          </a:p>
        </p:txBody>
      </p:sp>
      <p:sp>
        <p:nvSpPr>
          <p:cNvPr id="16" name="Text 14"/>
          <p:cNvSpPr/>
          <p:nvPr/>
        </p:nvSpPr>
        <p:spPr>
          <a:xfrm>
            <a:off x="1047750" y="4706303"/>
            <a:ext cx="400050" cy="419100"/>
          </a:xfrm>
          <a:prstGeom prst="rect">
            <a:avLst/>
          </a:prstGeom>
          <a:noFill/>
          <a:ln/>
        </p:spPr>
        <p:txBody>
          <a:bodyPr wrap="square" lIns="25400" tIns="25400" rIns="25400" bIns="25400" rtlCol="0" anchor="t">
            <a:normAutofit/>
          </a:bodyPr>
          <a:lstStyle/>
          <a:p>
            <a:pPr marL="0" indent="0" algn="l">
              <a:buNone/>
            </a:pPr>
            <a:r>
              <a:rPr lang="en-US" sz="2250" b="1" dirty="0">
                <a:solidFill>
                  <a:srgbClr val="D9B877"/>
                </a:solidFill>
                <a:latin typeface="Playfair Display" pitchFamily="34" charset="0"/>
                <a:ea typeface="Playfair Display" pitchFamily="34" charset="-122"/>
                <a:cs typeface="Playfair Display" pitchFamily="34" charset="-120"/>
              </a:rPr>
              <a:t>2</a:t>
            </a:r>
            <a:endParaRPr lang="en-US" sz="2250" dirty="0"/>
          </a:p>
        </p:txBody>
      </p:sp>
      <p:sp>
        <p:nvSpPr>
          <p:cNvPr id="17" name="Text 15"/>
          <p:cNvSpPr/>
          <p:nvPr/>
        </p:nvSpPr>
        <p:spPr>
          <a:xfrm>
            <a:off x="1581150" y="4729163"/>
            <a:ext cx="7263396" cy="423863"/>
          </a:xfrm>
          <a:prstGeom prst="rect">
            <a:avLst/>
          </a:prstGeom>
          <a:noFill/>
          <a:ln/>
        </p:spPr>
        <p:txBody>
          <a:bodyPr wrap="square" lIns="25400" tIns="25400" rIns="25400" bIns="25400" rtlCol="0" anchor="t">
            <a:normAutofit lnSpcReduction="10000"/>
          </a:bodyPr>
          <a:lstStyle/>
          <a:p>
            <a:pPr>
              <a:lnSpc>
                <a:spcPct val="117733"/>
              </a:lnSpc>
            </a:pPr>
            <a:r>
              <a:rPr lang="en-US" sz="2250" dirty="0">
                <a:solidFill>
                  <a:srgbClr val="1A1A1A"/>
                </a:solidFill>
                <a:latin typeface="Helvetica" pitchFamily="34" charset="0"/>
                <a:ea typeface="Helvetica" pitchFamily="34" charset="-122"/>
                <a:cs typeface="Helvetica" pitchFamily="34" charset="-120"/>
              </a:rPr>
              <a:t>The shop sold its ________________ stock at half price.</a:t>
            </a:r>
            <a:endParaRPr lang="en-US" sz="2250" dirty="0"/>
          </a:p>
        </p:txBody>
      </p:sp>
      <p:sp>
        <p:nvSpPr>
          <p:cNvPr id="18" name="Text 16"/>
          <p:cNvSpPr/>
          <p:nvPr/>
        </p:nvSpPr>
        <p:spPr>
          <a:xfrm>
            <a:off x="1047750" y="5324475"/>
            <a:ext cx="400050" cy="419100"/>
          </a:xfrm>
          <a:prstGeom prst="rect">
            <a:avLst/>
          </a:prstGeom>
          <a:noFill/>
          <a:ln/>
        </p:spPr>
        <p:txBody>
          <a:bodyPr wrap="square" lIns="25400" tIns="25400" rIns="25400" bIns="25400" rtlCol="0" anchor="t">
            <a:normAutofit/>
          </a:bodyPr>
          <a:lstStyle/>
          <a:p>
            <a:pPr marL="0" indent="0" algn="l">
              <a:buNone/>
            </a:pPr>
            <a:r>
              <a:rPr lang="en-US" sz="2250" b="1" dirty="0">
                <a:solidFill>
                  <a:srgbClr val="D9B877"/>
                </a:solidFill>
                <a:latin typeface="Playfair Display" pitchFamily="34" charset="0"/>
                <a:ea typeface="Playfair Display" pitchFamily="34" charset="-122"/>
                <a:cs typeface="Playfair Display" pitchFamily="34" charset="-120"/>
              </a:rPr>
              <a:t>3</a:t>
            </a:r>
            <a:endParaRPr lang="en-US" sz="2250" dirty="0"/>
          </a:p>
        </p:txBody>
      </p:sp>
      <p:sp>
        <p:nvSpPr>
          <p:cNvPr id="19" name="Text 17"/>
          <p:cNvSpPr/>
          <p:nvPr/>
        </p:nvSpPr>
        <p:spPr>
          <a:xfrm>
            <a:off x="1581150" y="5347335"/>
            <a:ext cx="8103037" cy="423863"/>
          </a:xfrm>
          <a:prstGeom prst="rect">
            <a:avLst/>
          </a:prstGeom>
          <a:noFill/>
          <a:ln/>
        </p:spPr>
        <p:txBody>
          <a:bodyPr wrap="square" lIns="25400" tIns="25400" rIns="25400" bIns="25400" rtlCol="0" anchor="t">
            <a:normAutofit lnSpcReduction="10000"/>
          </a:bodyPr>
          <a:lstStyle/>
          <a:p>
            <a:pPr>
              <a:lnSpc>
                <a:spcPct val="117733"/>
              </a:lnSpc>
            </a:pPr>
            <a:r>
              <a:rPr lang="en-US" sz="2250" dirty="0">
                <a:solidFill>
                  <a:srgbClr val="1A1A1A"/>
                </a:solidFill>
                <a:latin typeface="Helvetica" pitchFamily="34" charset="0"/>
                <a:ea typeface="Helvetica" pitchFamily="34" charset="-122"/>
                <a:cs typeface="Helvetica" pitchFamily="34" charset="-120"/>
              </a:rPr>
              <a:t>Please don’t ________________ bread that is still good to eat.</a:t>
            </a:r>
            <a:endParaRPr lang="en-US" sz="2250" dirty="0"/>
          </a:p>
        </p:txBody>
      </p:sp>
      <p:sp>
        <p:nvSpPr>
          <p:cNvPr id="20" name="Text 18"/>
          <p:cNvSpPr/>
          <p:nvPr/>
        </p:nvSpPr>
        <p:spPr>
          <a:xfrm>
            <a:off x="1047750" y="5942648"/>
            <a:ext cx="400050" cy="419100"/>
          </a:xfrm>
          <a:prstGeom prst="rect">
            <a:avLst/>
          </a:prstGeom>
          <a:noFill/>
          <a:ln/>
        </p:spPr>
        <p:txBody>
          <a:bodyPr wrap="square" lIns="25400" tIns="25400" rIns="25400" bIns="25400" rtlCol="0" anchor="t">
            <a:normAutofit/>
          </a:bodyPr>
          <a:lstStyle/>
          <a:p>
            <a:pPr marL="0" indent="0" algn="l">
              <a:buNone/>
            </a:pPr>
            <a:r>
              <a:rPr lang="en-US" sz="2250" b="1" dirty="0">
                <a:solidFill>
                  <a:srgbClr val="D9B877"/>
                </a:solidFill>
                <a:latin typeface="Playfair Display" pitchFamily="34" charset="0"/>
                <a:ea typeface="Playfair Display" pitchFamily="34" charset="-122"/>
                <a:cs typeface="Playfair Display" pitchFamily="34" charset="-120"/>
              </a:rPr>
              <a:t>4</a:t>
            </a:r>
            <a:endParaRPr lang="en-US" sz="2250" dirty="0"/>
          </a:p>
        </p:txBody>
      </p:sp>
      <p:sp>
        <p:nvSpPr>
          <p:cNvPr id="21" name="Text 19"/>
          <p:cNvSpPr/>
          <p:nvPr/>
        </p:nvSpPr>
        <p:spPr>
          <a:xfrm>
            <a:off x="1581150" y="5965507"/>
            <a:ext cx="9092768" cy="423863"/>
          </a:xfrm>
          <a:prstGeom prst="rect">
            <a:avLst/>
          </a:prstGeom>
          <a:noFill/>
          <a:ln/>
        </p:spPr>
        <p:txBody>
          <a:bodyPr wrap="square" lIns="25400" tIns="25400" rIns="25400" bIns="25400" rtlCol="0" anchor="t">
            <a:normAutofit lnSpcReduction="10000"/>
          </a:bodyPr>
          <a:lstStyle/>
          <a:p>
            <a:pPr>
              <a:lnSpc>
                <a:spcPct val="117733"/>
              </a:lnSpc>
            </a:pPr>
            <a:r>
              <a:rPr lang="en-US" sz="2250" dirty="0">
                <a:solidFill>
                  <a:srgbClr val="1A1A1A"/>
                </a:solidFill>
                <a:latin typeface="Helvetica" pitchFamily="34" charset="0"/>
                <a:ea typeface="Helvetica" pitchFamily="34" charset="-122"/>
                <a:cs typeface="Helvetica" pitchFamily="34" charset="-120"/>
              </a:rPr>
              <a:t>We turn our vegetable scraps into ________________ for the garden.</a:t>
            </a:r>
            <a:endParaRPr lang="en-US" sz="2250" dirty="0"/>
          </a:p>
        </p:txBody>
      </p:sp>
      <p:sp>
        <p:nvSpPr>
          <p:cNvPr id="22" name="Text 20"/>
          <p:cNvSpPr/>
          <p:nvPr/>
        </p:nvSpPr>
        <p:spPr>
          <a:xfrm>
            <a:off x="1047750" y="6560820"/>
            <a:ext cx="400050" cy="419100"/>
          </a:xfrm>
          <a:prstGeom prst="rect">
            <a:avLst/>
          </a:prstGeom>
          <a:noFill/>
          <a:ln/>
        </p:spPr>
        <p:txBody>
          <a:bodyPr wrap="square" lIns="25400" tIns="25400" rIns="25400" bIns="25400" rtlCol="0" anchor="t">
            <a:normAutofit/>
          </a:bodyPr>
          <a:lstStyle/>
          <a:p>
            <a:pPr marL="0" indent="0" algn="l">
              <a:buNone/>
            </a:pPr>
            <a:r>
              <a:rPr lang="en-US" sz="2250" b="1" dirty="0">
                <a:solidFill>
                  <a:srgbClr val="D9B877"/>
                </a:solidFill>
                <a:latin typeface="Playfair Display" pitchFamily="34" charset="0"/>
                <a:ea typeface="Playfair Display" pitchFamily="34" charset="-122"/>
                <a:cs typeface="Playfair Display" pitchFamily="34" charset="-120"/>
              </a:rPr>
              <a:t>5</a:t>
            </a:r>
            <a:endParaRPr lang="en-US" sz="2250" dirty="0"/>
          </a:p>
        </p:txBody>
      </p:sp>
      <p:sp>
        <p:nvSpPr>
          <p:cNvPr id="23" name="Text 21"/>
          <p:cNvSpPr/>
          <p:nvPr/>
        </p:nvSpPr>
        <p:spPr>
          <a:xfrm>
            <a:off x="1581150" y="6583680"/>
            <a:ext cx="7385983" cy="423863"/>
          </a:xfrm>
          <a:prstGeom prst="rect">
            <a:avLst/>
          </a:prstGeom>
          <a:noFill/>
          <a:ln/>
        </p:spPr>
        <p:txBody>
          <a:bodyPr wrap="square" lIns="25400" tIns="25400" rIns="25400" bIns="25400" rtlCol="0" anchor="t">
            <a:normAutofit fontScale="92500"/>
          </a:bodyPr>
          <a:lstStyle/>
          <a:p>
            <a:pPr>
              <a:lnSpc>
                <a:spcPct val="117733"/>
              </a:lnSpc>
            </a:pPr>
            <a:r>
              <a:rPr lang="en-US" sz="2250" dirty="0">
                <a:solidFill>
                  <a:srgbClr val="1A1A1A"/>
                </a:solidFill>
                <a:latin typeface="Helvetica" pitchFamily="34" charset="0"/>
                <a:ea typeface="Helvetica" pitchFamily="34" charset="-122"/>
                <a:cs typeface="Helvetica" pitchFamily="34" charset="-120"/>
              </a:rPr>
              <a:t>A bruised apple looks ugly but is still ________________ .</a:t>
            </a:r>
            <a:endParaRPr lang="en-US" sz="2250" dirty="0"/>
          </a:p>
        </p:txBody>
      </p:sp>
      <p:sp>
        <p:nvSpPr>
          <p:cNvPr id="24" name="Text 22"/>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670406" y="723900"/>
            <a:ext cx="2826830"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003 · FOOD WASTE</a:t>
            </a:r>
            <a:endParaRPr lang="en-US" sz="1200" dirty="0"/>
          </a:p>
        </p:txBody>
      </p:sp>
      <p:sp>
        <p:nvSpPr>
          <p:cNvPr id="5" name="Text 3"/>
          <p:cNvSpPr/>
          <p:nvPr/>
        </p:nvSpPr>
        <p:spPr>
          <a:xfrm>
            <a:off x="1047750" y="1684020"/>
            <a:ext cx="3322677"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LANGUAGE IN CONTEXT</a:t>
            </a:r>
            <a:endParaRPr lang="en-US" sz="1500" dirty="0"/>
          </a:p>
        </p:txBody>
      </p:sp>
      <p:sp>
        <p:nvSpPr>
          <p:cNvPr id="6" name="Shape 4"/>
          <p:cNvSpPr/>
          <p:nvPr/>
        </p:nvSpPr>
        <p:spPr>
          <a:xfrm>
            <a:off x="4277916" y="1588770"/>
            <a:ext cx="3262670" cy="388620"/>
          </a:xfrm>
          <a:prstGeom prst="rect">
            <a:avLst/>
          </a:prstGeom>
          <a:solidFill>
            <a:srgbClr val="1A2A5E"/>
          </a:solidFill>
          <a:ln/>
        </p:spPr>
        <p:txBody>
          <a:bodyPr/>
          <a:lstStyle/>
          <a:p>
            <a:endParaRPr lang="en-US"/>
          </a:p>
        </p:txBody>
      </p:sp>
      <p:sp>
        <p:nvSpPr>
          <p:cNvPr id="7" name="Text 5"/>
          <p:cNvSpPr/>
          <p:nvPr/>
        </p:nvSpPr>
        <p:spPr>
          <a:xfrm>
            <a:off x="4449366" y="1645920"/>
            <a:ext cx="3017650" cy="312420"/>
          </a:xfrm>
          <a:prstGeom prst="rect">
            <a:avLst/>
          </a:prstGeom>
          <a:noFill/>
          <a:ln/>
        </p:spPr>
        <p:txBody>
          <a:bodyPr wrap="square" lIns="25400" tIns="25400" rIns="25400" bIns="25400" rtlCol="0" anchor="t">
            <a:normAutofit/>
          </a:bodyPr>
          <a:lstStyle/>
          <a:p>
            <a:pPr marL="0" indent="0" algn="l">
              <a:buNone/>
            </a:pPr>
            <a:r>
              <a:rPr lang="en-US" sz="1500" b="1" kern="0" spc="225" dirty="0">
                <a:solidFill>
                  <a:srgbClr val="FFFFFF"/>
                </a:solidFill>
                <a:latin typeface="Helvetica" pitchFamily="34" charset="0"/>
                <a:ea typeface="Helvetica" pitchFamily="34" charset="-122"/>
                <a:cs typeface="Helvetica" pitchFamily="34" charset="-120"/>
              </a:rPr>
              <a:t>SUGGESTED ANSWERS</a:t>
            </a:r>
            <a:endParaRPr lang="en-US" sz="1500" dirty="0"/>
          </a:p>
        </p:txBody>
      </p:sp>
      <p:sp>
        <p:nvSpPr>
          <p:cNvPr id="8" name="Text 6"/>
          <p:cNvSpPr/>
          <p:nvPr/>
        </p:nvSpPr>
        <p:spPr>
          <a:xfrm>
            <a:off x="1047750" y="2110740"/>
            <a:ext cx="17811750" cy="678180"/>
          </a:xfrm>
          <a:prstGeom prst="rect">
            <a:avLst/>
          </a:prstGeom>
          <a:noFill/>
          <a:ln/>
        </p:spPr>
        <p:txBody>
          <a:bodyPr wrap="square" lIns="25400" tIns="25400" rIns="25400" bIns="25400" rtlCol="0" anchor="t">
            <a:normAutofit/>
          </a:bodyPr>
          <a:lstStyle/>
          <a:p>
            <a:pPr marL="0" indent="0" algn="l">
              <a:buNone/>
            </a:pPr>
            <a:r>
              <a:rPr lang="en-US" sz="3750" b="1" dirty="0">
                <a:solidFill>
                  <a:srgbClr val="1A2A5E"/>
                </a:solidFill>
                <a:latin typeface="Playfair Display" pitchFamily="34" charset="0"/>
                <a:ea typeface="Playfair Display" pitchFamily="34" charset="-122"/>
                <a:cs typeface="Playfair Display" pitchFamily="34" charset="-120"/>
              </a:rPr>
              <a:t>Complete &amp; say each line</a:t>
            </a:r>
            <a:endParaRPr lang="en-US" sz="3750" dirty="0"/>
          </a:p>
        </p:txBody>
      </p:sp>
      <p:sp>
        <p:nvSpPr>
          <p:cNvPr id="9" name="Text 7"/>
          <p:cNvSpPr/>
          <p:nvPr/>
        </p:nvSpPr>
        <p:spPr>
          <a:xfrm>
            <a:off x="1047750" y="3131820"/>
            <a:ext cx="400050" cy="396240"/>
          </a:xfrm>
          <a:prstGeom prst="rect">
            <a:avLst/>
          </a:prstGeom>
          <a:noFill/>
          <a:ln/>
        </p:spPr>
        <p:txBody>
          <a:bodyPr wrap="square" lIns="25400" tIns="25400" rIns="25400" bIns="25400" rtlCol="0" anchor="t">
            <a:normAutofit/>
          </a:bodyPr>
          <a:lstStyle/>
          <a:p>
            <a:pPr marL="0" indent="0" algn="l">
              <a:buNone/>
            </a:pPr>
            <a:r>
              <a:rPr lang="en-US" sz="2100" b="1" dirty="0">
                <a:solidFill>
                  <a:srgbClr val="D9B877"/>
                </a:solidFill>
                <a:latin typeface="Playfair Display" pitchFamily="34" charset="0"/>
                <a:ea typeface="Playfair Display" pitchFamily="34" charset="-122"/>
                <a:cs typeface="Playfair Display" pitchFamily="34" charset="-120"/>
              </a:rPr>
              <a:t>1</a:t>
            </a:r>
            <a:endParaRPr lang="en-US" sz="2100" dirty="0"/>
          </a:p>
        </p:txBody>
      </p:sp>
      <p:sp>
        <p:nvSpPr>
          <p:cNvPr id="10" name="Text 8"/>
          <p:cNvSpPr/>
          <p:nvPr/>
        </p:nvSpPr>
        <p:spPr>
          <a:xfrm>
            <a:off x="1581150" y="3147060"/>
            <a:ext cx="8213050" cy="398145"/>
          </a:xfrm>
          <a:prstGeom prst="rect">
            <a:avLst/>
          </a:prstGeom>
          <a:noFill/>
          <a:ln/>
        </p:spPr>
        <p:txBody>
          <a:bodyPr wrap="square" lIns="25400" tIns="25400" rIns="25400" bIns="25400" rtlCol="0" anchor="t">
            <a:normAutofit lnSpcReduction="10000"/>
          </a:bodyPr>
          <a:lstStyle/>
          <a:p>
            <a:pPr marL="0" indent="0" algn="l">
              <a:lnSpc>
                <a:spcPct val="118125"/>
              </a:lnSpc>
              <a:buNone/>
            </a:pPr>
            <a:r>
              <a:rPr lang="en-US" sz="2100" dirty="0">
                <a:solidFill>
                  <a:srgbClr val="444444"/>
                </a:solidFill>
                <a:latin typeface="Helvetica" pitchFamily="34" charset="0"/>
                <a:ea typeface="Helvetica" pitchFamily="34" charset="-122"/>
                <a:cs typeface="Helvetica" pitchFamily="34" charset="-120"/>
              </a:rPr>
              <a:t>Milk and fresh vegetables are </a:t>
            </a:r>
            <a:r>
              <a:rPr lang="en-US" sz="2100" b="1" dirty="0">
                <a:solidFill>
                  <a:srgbClr val="1A2A5E"/>
                </a:solidFill>
                <a:latin typeface="Helvetica" pitchFamily="34" charset="0"/>
                <a:ea typeface="Helvetica" pitchFamily="34" charset="-122"/>
                <a:cs typeface="Helvetica" pitchFamily="34" charset="-120"/>
              </a:rPr>
              <a:t>perishable</a:t>
            </a:r>
            <a:r>
              <a:rPr lang="en-US" sz="2100" dirty="0">
                <a:solidFill>
                  <a:srgbClr val="444444"/>
                </a:solidFill>
                <a:latin typeface="Helvetica" pitchFamily="34" charset="0"/>
                <a:ea typeface="Helvetica" pitchFamily="34" charset="-122"/>
                <a:cs typeface="Helvetica" pitchFamily="34" charset="-120"/>
              </a:rPr>
              <a:t>, so they spoil quickly.</a:t>
            </a:r>
            <a:endParaRPr lang="en-US" sz="2100" dirty="0"/>
          </a:p>
        </p:txBody>
      </p:sp>
      <p:sp>
        <p:nvSpPr>
          <p:cNvPr id="11" name="Text 9"/>
          <p:cNvSpPr/>
          <p:nvPr/>
        </p:nvSpPr>
        <p:spPr>
          <a:xfrm>
            <a:off x="1047750" y="3716655"/>
            <a:ext cx="400050" cy="396240"/>
          </a:xfrm>
          <a:prstGeom prst="rect">
            <a:avLst/>
          </a:prstGeom>
          <a:noFill/>
          <a:ln/>
        </p:spPr>
        <p:txBody>
          <a:bodyPr wrap="square" lIns="25400" tIns="25400" rIns="25400" bIns="25400" rtlCol="0" anchor="t">
            <a:normAutofit/>
          </a:bodyPr>
          <a:lstStyle/>
          <a:p>
            <a:pPr marL="0" indent="0" algn="l">
              <a:buNone/>
            </a:pPr>
            <a:r>
              <a:rPr lang="en-US" sz="2100" b="1" dirty="0">
                <a:solidFill>
                  <a:srgbClr val="D9B877"/>
                </a:solidFill>
                <a:latin typeface="Playfair Display" pitchFamily="34" charset="0"/>
                <a:ea typeface="Playfair Display" pitchFamily="34" charset="-122"/>
                <a:cs typeface="Playfair Display" pitchFamily="34" charset="-120"/>
              </a:rPr>
              <a:t>2</a:t>
            </a:r>
            <a:endParaRPr lang="en-US" sz="2100" dirty="0"/>
          </a:p>
        </p:txBody>
      </p:sp>
      <p:sp>
        <p:nvSpPr>
          <p:cNvPr id="12" name="Text 10"/>
          <p:cNvSpPr/>
          <p:nvPr/>
        </p:nvSpPr>
        <p:spPr>
          <a:xfrm>
            <a:off x="1581150" y="3731895"/>
            <a:ext cx="5804797" cy="398145"/>
          </a:xfrm>
          <a:prstGeom prst="rect">
            <a:avLst/>
          </a:prstGeom>
          <a:noFill/>
          <a:ln/>
        </p:spPr>
        <p:txBody>
          <a:bodyPr wrap="square" lIns="25400" tIns="25400" rIns="25400" bIns="25400" rtlCol="0" anchor="t">
            <a:normAutofit lnSpcReduction="10000"/>
          </a:bodyPr>
          <a:lstStyle/>
          <a:p>
            <a:pPr marL="0" indent="0" algn="l">
              <a:lnSpc>
                <a:spcPct val="118125"/>
              </a:lnSpc>
              <a:buNone/>
            </a:pPr>
            <a:r>
              <a:rPr lang="en-US" sz="2100" dirty="0">
                <a:solidFill>
                  <a:srgbClr val="444444"/>
                </a:solidFill>
                <a:latin typeface="Helvetica" pitchFamily="34" charset="0"/>
                <a:ea typeface="Helvetica" pitchFamily="34" charset="-122"/>
                <a:cs typeface="Helvetica" pitchFamily="34" charset="-120"/>
              </a:rPr>
              <a:t>The shop sold its </a:t>
            </a:r>
            <a:r>
              <a:rPr lang="en-US" sz="2100" b="1" dirty="0">
                <a:solidFill>
                  <a:srgbClr val="1A2A5E"/>
                </a:solidFill>
                <a:latin typeface="Helvetica" pitchFamily="34" charset="0"/>
                <a:ea typeface="Helvetica" pitchFamily="34" charset="-122"/>
                <a:cs typeface="Helvetica" pitchFamily="34" charset="-120"/>
              </a:rPr>
              <a:t>surplus </a:t>
            </a:r>
            <a:r>
              <a:rPr lang="en-US" sz="2100" dirty="0">
                <a:solidFill>
                  <a:srgbClr val="444444"/>
                </a:solidFill>
                <a:latin typeface="Helvetica" pitchFamily="34" charset="0"/>
                <a:ea typeface="Helvetica" pitchFamily="34" charset="-122"/>
                <a:cs typeface="Helvetica" pitchFamily="34" charset="-120"/>
              </a:rPr>
              <a:t>stock at half price.</a:t>
            </a:r>
            <a:endParaRPr lang="en-US" sz="2100" dirty="0"/>
          </a:p>
        </p:txBody>
      </p:sp>
      <p:sp>
        <p:nvSpPr>
          <p:cNvPr id="13" name="Text 11"/>
          <p:cNvSpPr/>
          <p:nvPr/>
        </p:nvSpPr>
        <p:spPr>
          <a:xfrm>
            <a:off x="1047750" y="4301490"/>
            <a:ext cx="400050" cy="396240"/>
          </a:xfrm>
          <a:prstGeom prst="rect">
            <a:avLst/>
          </a:prstGeom>
          <a:noFill/>
          <a:ln/>
        </p:spPr>
        <p:txBody>
          <a:bodyPr wrap="square" lIns="25400" tIns="25400" rIns="25400" bIns="25400" rtlCol="0" anchor="t">
            <a:normAutofit/>
          </a:bodyPr>
          <a:lstStyle/>
          <a:p>
            <a:pPr marL="0" indent="0" algn="l">
              <a:buNone/>
            </a:pPr>
            <a:r>
              <a:rPr lang="en-US" sz="2100" b="1" dirty="0">
                <a:solidFill>
                  <a:srgbClr val="D9B877"/>
                </a:solidFill>
                <a:latin typeface="Playfair Display" pitchFamily="34" charset="0"/>
                <a:ea typeface="Playfair Display" pitchFamily="34" charset="-122"/>
                <a:cs typeface="Playfair Display" pitchFamily="34" charset="-120"/>
              </a:rPr>
              <a:t>3</a:t>
            </a:r>
            <a:endParaRPr lang="en-US" sz="2100" dirty="0"/>
          </a:p>
        </p:txBody>
      </p:sp>
      <p:sp>
        <p:nvSpPr>
          <p:cNvPr id="14" name="Text 12"/>
          <p:cNvSpPr/>
          <p:nvPr/>
        </p:nvSpPr>
        <p:spPr>
          <a:xfrm>
            <a:off x="1581150" y="4316730"/>
            <a:ext cx="6572405" cy="398145"/>
          </a:xfrm>
          <a:prstGeom prst="rect">
            <a:avLst/>
          </a:prstGeom>
          <a:noFill/>
          <a:ln/>
        </p:spPr>
        <p:txBody>
          <a:bodyPr wrap="square" lIns="25400" tIns="25400" rIns="25400" bIns="25400" rtlCol="0" anchor="t">
            <a:normAutofit lnSpcReduction="10000"/>
          </a:bodyPr>
          <a:lstStyle/>
          <a:p>
            <a:pPr marL="0" indent="0" algn="l">
              <a:lnSpc>
                <a:spcPct val="118125"/>
              </a:lnSpc>
              <a:buNone/>
            </a:pPr>
            <a:r>
              <a:rPr lang="en-US" sz="2100" dirty="0">
                <a:solidFill>
                  <a:srgbClr val="444444"/>
                </a:solidFill>
                <a:latin typeface="Helvetica" pitchFamily="34" charset="0"/>
                <a:ea typeface="Helvetica" pitchFamily="34" charset="-122"/>
                <a:cs typeface="Helvetica" pitchFamily="34" charset="-120"/>
              </a:rPr>
              <a:t>Please don’t </a:t>
            </a:r>
            <a:r>
              <a:rPr lang="en-US" sz="2100" b="1" dirty="0">
                <a:solidFill>
                  <a:srgbClr val="1A2A5E"/>
                </a:solidFill>
                <a:latin typeface="Helvetica" pitchFamily="34" charset="0"/>
                <a:ea typeface="Helvetica" pitchFamily="34" charset="-122"/>
                <a:cs typeface="Helvetica" pitchFamily="34" charset="-120"/>
              </a:rPr>
              <a:t>discard </a:t>
            </a:r>
            <a:r>
              <a:rPr lang="en-US" sz="2100" dirty="0">
                <a:solidFill>
                  <a:srgbClr val="444444"/>
                </a:solidFill>
                <a:latin typeface="Helvetica" pitchFamily="34" charset="0"/>
                <a:ea typeface="Helvetica" pitchFamily="34" charset="-122"/>
                <a:cs typeface="Helvetica" pitchFamily="34" charset="-120"/>
              </a:rPr>
              <a:t>bread that is still good to eat.</a:t>
            </a:r>
            <a:endParaRPr lang="en-US" sz="2100" dirty="0"/>
          </a:p>
        </p:txBody>
      </p:sp>
      <p:sp>
        <p:nvSpPr>
          <p:cNvPr id="15" name="Text 13"/>
          <p:cNvSpPr/>
          <p:nvPr/>
        </p:nvSpPr>
        <p:spPr>
          <a:xfrm>
            <a:off x="1047750" y="4886325"/>
            <a:ext cx="400050" cy="396240"/>
          </a:xfrm>
          <a:prstGeom prst="rect">
            <a:avLst/>
          </a:prstGeom>
          <a:noFill/>
          <a:ln/>
        </p:spPr>
        <p:txBody>
          <a:bodyPr wrap="square" lIns="25400" tIns="25400" rIns="25400" bIns="25400" rtlCol="0" anchor="t">
            <a:normAutofit/>
          </a:bodyPr>
          <a:lstStyle/>
          <a:p>
            <a:pPr marL="0" indent="0" algn="l">
              <a:buNone/>
            </a:pPr>
            <a:r>
              <a:rPr lang="en-US" sz="2100" b="1" dirty="0">
                <a:solidFill>
                  <a:srgbClr val="D9B877"/>
                </a:solidFill>
                <a:latin typeface="Playfair Display" pitchFamily="34" charset="0"/>
                <a:ea typeface="Playfair Display" pitchFamily="34" charset="-122"/>
                <a:cs typeface="Playfair Display" pitchFamily="34" charset="-120"/>
              </a:rPr>
              <a:t>4</a:t>
            </a:r>
            <a:endParaRPr lang="en-US" sz="2100" dirty="0"/>
          </a:p>
        </p:txBody>
      </p:sp>
      <p:sp>
        <p:nvSpPr>
          <p:cNvPr id="16" name="Text 14"/>
          <p:cNvSpPr/>
          <p:nvPr/>
        </p:nvSpPr>
        <p:spPr>
          <a:xfrm>
            <a:off x="1581150" y="4901565"/>
            <a:ext cx="7675162" cy="398145"/>
          </a:xfrm>
          <a:prstGeom prst="rect">
            <a:avLst/>
          </a:prstGeom>
          <a:noFill/>
          <a:ln/>
        </p:spPr>
        <p:txBody>
          <a:bodyPr wrap="square" lIns="25400" tIns="25400" rIns="25400" bIns="25400" rtlCol="0" anchor="t">
            <a:normAutofit lnSpcReduction="10000"/>
          </a:bodyPr>
          <a:lstStyle/>
          <a:p>
            <a:pPr marL="0" indent="0" algn="l">
              <a:lnSpc>
                <a:spcPct val="118125"/>
              </a:lnSpc>
              <a:buNone/>
            </a:pPr>
            <a:r>
              <a:rPr lang="en-US" sz="2100" dirty="0">
                <a:solidFill>
                  <a:srgbClr val="444444"/>
                </a:solidFill>
                <a:latin typeface="Helvetica" pitchFamily="34" charset="0"/>
                <a:ea typeface="Helvetica" pitchFamily="34" charset="-122"/>
                <a:cs typeface="Helvetica" pitchFamily="34" charset="-120"/>
              </a:rPr>
              <a:t>We turn our vegetable scraps into </a:t>
            </a:r>
            <a:r>
              <a:rPr lang="en-US" sz="2100" b="1" dirty="0">
                <a:solidFill>
                  <a:srgbClr val="1A2A5E"/>
                </a:solidFill>
                <a:latin typeface="Helvetica" pitchFamily="34" charset="0"/>
                <a:ea typeface="Helvetica" pitchFamily="34" charset="-122"/>
                <a:cs typeface="Helvetica" pitchFamily="34" charset="-120"/>
              </a:rPr>
              <a:t>compost </a:t>
            </a:r>
            <a:r>
              <a:rPr lang="en-US" sz="2100" dirty="0">
                <a:solidFill>
                  <a:srgbClr val="444444"/>
                </a:solidFill>
                <a:latin typeface="Helvetica" pitchFamily="34" charset="0"/>
                <a:ea typeface="Helvetica" pitchFamily="34" charset="-122"/>
                <a:cs typeface="Helvetica" pitchFamily="34" charset="-120"/>
              </a:rPr>
              <a:t>for the garden.</a:t>
            </a:r>
            <a:endParaRPr lang="en-US" sz="2100" dirty="0"/>
          </a:p>
        </p:txBody>
      </p:sp>
      <p:sp>
        <p:nvSpPr>
          <p:cNvPr id="17" name="Text 15"/>
          <p:cNvSpPr/>
          <p:nvPr/>
        </p:nvSpPr>
        <p:spPr>
          <a:xfrm>
            <a:off x="1047750" y="5471160"/>
            <a:ext cx="400050" cy="396240"/>
          </a:xfrm>
          <a:prstGeom prst="rect">
            <a:avLst/>
          </a:prstGeom>
          <a:noFill/>
          <a:ln/>
        </p:spPr>
        <p:txBody>
          <a:bodyPr wrap="square" lIns="25400" tIns="25400" rIns="25400" bIns="25400" rtlCol="0" anchor="t">
            <a:normAutofit/>
          </a:bodyPr>
          <a:lstStyle/>
          <a:p>
            <a:pPr marL="0" indent="0" algn="l">
              <a:buNone/>
            </a:pPr>
            <a:r>
              <a:rPr lang="en-US" sz="2100" b="1" dirty="0">
                <a:solidFill>
                  <a:srgbClr val="D9B877"/>
                </a:solidFill>
                <a:latin typeface="Playfair Display" pitchFamily="34" charset="0"/>
                <a:ea typeface="Playfair Display" pitchFamily="34" charset="-122"/>
                <a:cs typeface="Playfair Display" pitchFamily="34" charset="-120"/>
              </a:rPr>
              <a:t>5</a:t>
            </a:r>
            <a:endParaRPr lang="en-US" sz="2100" dirty="0"/>
          </a:p>
        </p:txBody>
      </p:sp>
      <p:sp>
        <p:nvSpPr>
          <p:cNvPr id="18" name="Text 16"/>
          <p:cNvSpPr/>
          <p:nvPr/>
        </p:nvSpPr>
        <p:spPr>
          <a:xfrm>
            <a:off x="1581150" y="5486400"/>
            <a:ext cx="5707487" cy="398145"/>
          </a:xfrm>
          <a:prstGeom prst="rect">
            <a:avLst/>
          </a:prstGeom>
          <a:noFill/>
          <a:ln/>
        </p:spPr>
        <p:txBody>
          <a:bodyPr wrap="square" lIns="25400" tIns="25400" rIns="25400" bIns="25400" rtlCol="0" anchor="t">
            <a:normAutofit lnSpcReduction="10000"/>
          </a:bodyPr>
          <a:lstStyle/>
          <a:p>
            <a:pPr marL="0" indent="0" algn="l">
              <a:lnSpc>
                <a:spcPct val="118125"/>
              </a:lnSpc>
              <a:buNone/>
            </a:pPr>
            <a:r>
              <a:rPr lang="en-US" sz="2100" dirty="0">
                <a:solidFill>
                  <a:srgbClr val="444444"/>
                </a:solidFill>
                <a:latin typeface="Helvetica" pitchFamily="34" charset="0"/>
                <a:ea typeface="Helvetica" pitchFamily="34" charset="-122"/>
                <a:cs typeface="Helvetica" pitchFamily="34" charset="-120"/>
              </a:rPr>
              <a:t>A bruised apple looks ugly but is still </a:t>
            </a:r>
            <a:r>
              <a:rPr lang="en-US" sz="2100" b="1" dirty="0">
                <a:solidFill>
                  <a:srgbClr val="1A2A5E"/>
                </a:solidFill>
                <a:latin typeface="Helvetica" pitchFamily="34" charset="0"/>
                <a:ea typeface="Helvetica" pitchFamily="34" charset="-122"/>
                <a:cs typeface="Helvetica" pitchFamily="34" charset="-120"/>
              </a:rPr>
              <a:t>edible</a:t>
            </a:r>
            <a:r>
              <a:rPr lang="en-US" sz="2100" dirty="0">
                <a:solidFill>
                  <a:srgbClr val="444444"/>
                </a:solidFill>
                <a:latin typeface="Helvetica" pitchFamily="34" charset="0"/>
                <a:ea typeface="Helvetica" pitchFamily="34" charset="-122"/>
                <a:cs typeface="Helvetica" pitchFamily="34" charset="-120"/>
              </a:rPr>
              <a:t>.</a:t>
            </a:r>
            <a:endParaRPr lang="en-US" sz="2100" dirty="0"/>
          </a:p>
        </p:txBody>
      </p:sp>
      <p:sp>
        <p:nvSpPr>
          <p:cNvPr id="19" name="Text 17"/>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5">
    <p:bg>
      <p:bgPr>
        <a:solidFill>
          <a:srgbClr val="FAF9F6"/>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670406" y="723900"/>
            <a:ext cx="2826830"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003 · FOOD WASTE</a:t>
            </a:r>
            <a:endParaRPr lang="en-US" sz="1200" dirty="0"/>
          </a:p>
        </p:txBody>
      </p:sp>
      <p:sp>
        <p:nvSpPr>
          <p:cNvPr id="5" name="Text 3"/>
          <p:cNvSpPr/>
          <p:nvPr/>
        </p:nvSpPr>
        <p:spPr>
          <a:xfrm>
            <a:off x="1047750" y="1550670"/>
            <a:ext cx="3211092"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SPEAKING CHALLENGE</a:t>
            </a:r>
            <a:endParaRPr lang="en-US" sz="1500" dirty="0"/>
          </a:p>
        </p:txBody>
      </p:sp>
      <p:sp>
        <p:nvSpPr>
          <p:cNvPr id="6" name="Text 4"/>
          <p:cNvSpPr/>
          <p:nvPr/>
        </p:nvSpPr>
        <p:spPr>
          <a:xfrm>
            <a:off x="4176474" y="1596390"/>
            <a:ext cx="2534507" cy="205740"/>
          </a:xfrm>
          <a:prstGeom prst="rect">
            <a:avLst/>
          </a:prstGeom>
          <a:noFill/>
          <a:ln/>
        </p:spPr>
        <p:txBody>
          <a:bodyPr wrap="square" lIns="25400" tIns="25400" rIns="25400" bIns="25400" rtlCol="0" anchor="t">
            <a:normAutofit lnSpcReduction="10000"/>
          </a:bodyPr>
          <a:lstStyle/>
          <a:p>
            <a:pPr marL="0" indent="0" algn="l">
              <a:buNone/>
            </a:pPr>
            <a:r>
              <a:rPr lang="en-US" sz="1125" b="1" kern="0" spc="225" dirty="0">
                <a:solidFill>
                  <a:srgbClr val="8A8A8A"/>
                </a:solidFill>
                <a:latin typeface="Helvetica" pitchFamily="34" charset="0"/>
                <a:ea typeface="Helvetica" pitchFamily="34" charset="-122"/>
                <a:cs typeface="Helvetica" pitchFamily="34" charset="-120"/>
              </a:rPr>
              <a:t>ROLE · TASK · PRESENT</a:t>
            </a:r>
            <a:endParaRPr lang="en-US" sz="1125" dirty="0"/>
          </a:p>
        </p:txBody>
      </p:sp>
      <p:sp>
        <p:nvSpPr>
          <p:cNvPr id="7" name="Text 5"/>
          <p:cNvSpPr/>
          <p:nvPr/>
        </p:nvSpPr>
        <p:spPr>
          <a:xfrm>
            <a:off x="1047750" y="1885950"/>
            <a:ext cx="17811750" cy="678180"/>
          </a:xfrm>
          <a:prstGeom prst="rect">
            <a:avLst/>
          </a:prstGeom>
          <a:noFill/>
          <a:ln/>
        </p:spPr>
        <p:txBody>
          <a:bodyPr wrap="square" lIns="25400" tIns="25400" rIns="25400" bIns="25400" rtlCol="0" anchor="t">
            <a:normAutofit/>
          </a:bodyPr>
          <a:lstStyle/>
          <a:p>
            <a:pPr marL="0" indent="0" algn="l">
              <a:buNone/>
            </a:pPr>
            <a:r>
              <a:rPr lang="en-US" sz="3750" b="1" dirty="0">
                <a:solidFill>
                  <a:srgbClr val="1A2A5E"/>
                </a:solidFill>
                <a:latin typeface="Playfair Display" pitchFamily="34" charset="0"/>
                <a:ea typeface="Playfair Display" pitchFamily="34" charset="-122"/>
                <a:cs typeface="Playfair Display" pitchFamily="34" charset="-120"/>
              </a:rPr>
              <a:t>You run a busy café</a:t>
            </a:r>
            <a:endParaRPr lang="en-US" sz="3750" dirty="0"/>
          </a:p>
        </p:txBody>
      </p:sp>
      <p:sp>
        <p:nvSpPr>
          <p:cNvPr id="8" name="Shape 6"/>
          <p:cNvSpPr/>
          <p:nvPr/>
        </p:nvSpPr>
        <p:spPr>
          <a:xfrm>
            <a:off x="1047750" y="2964180"/>
            <a:ext cx="14859000" cy="9525"/>
          </a:xfrm>
          <a:prstGeom prst="rect">
            <a:avLst/>
          </a:prstGeom>
          <a:solidFill>
            <a:srgbClr val="D8D6D0"/>
          </a:solidFill>
          <a:ln/>
        </p:spPr>
        <p:txBody>
          <a:bodyPr/>
          <a:lstStyle/>
          <a:p>
            <a:endParaRPr lang="en-US"/>
          </a:p>
        </p:txBody>
      </p:sp>
      <p:sp>
        <p:nvSpPr>
          <p:cNvPr id="9" name="Text 7"/>
          <p:cNvSpPr/>
          <p:nvPr/>
        </p:nvSpPr>
        <p:spPr>
          <a:xfrm>
            <a:off x="1047750" y="3238500"/>
            <a:ext cx="2095500" cy="358140"/>
          </a:xfrm>
          <a:prstGeom prst="rect">
            <a:avLst/>
          </a:prstGeom>
          <a:noFill/>
          <a:ln/>
        </p:spPr>
        <p:txBody>
          <a:bodyPr wrap="square" lIns="25400" tIns="25400" rIns="25400" bIns="25400" rtlCol="0" anchor="t">
            <a:normAutofit/>
          </a:bodyPr>
          <a:lstStyle/>
          <a:p>
            <a:pPr marL="0" indent="0" algn="l">
              <a:buNone/>
            </a:pPr>
            <a:r>
              <a:rPr lang="en-US" sz="1800" b="1" kern="0" spc="225" dirty="0">
                <a:solidFill>
                  <a:srgbClr val="1A2A5E"/>
                </a:solidFill>
                <a:latin typeface="Helvetica" pitchFamily="34" charset="0"/>
                <a:ea typeface="Helvetica" pitchFamily="34" charset="-122"/>
                <a:cs typeface="Helvetica" pitchFamily="34" charset="-120"/>
              </a:rPr>
              <a:t>ROLE</a:t>
            </a:r>
            <a:endParaRPr lang="en-US" sz="1800" dirty="0"/>
          </a:p>
        </p:txBody>
      </p:sp>
      <p:sp>
        <p:nvSpPr>
          <p:cNvPr id="10" name="Text 8"/>
          <p:cNvSpPr/>
          <p:nvPr/>
        </p:nvSpPr>
        <p:spPr>
          <a:xfrm>
            <a:off x="3238500" y="3200400"/>
            <a:ext cx="13935075" cy="423863"/>
          </a:xfrm>
          <a:prstGeom prst="rect">
            <a:avLst/>
          </a:prstGeom>
          <a:noFill/>
          <a:ln/>
        </p:spPr>
        <p:txBody>
          <a:bodyPr wrap="square" lIns="25400" tIns="25400" rIns="25400" bIns="25400" rtlCol="0" anchor="t">
            <a:normAutofit fontScale="92500" lnSpcReduction="10000"/>
          </a:bodyPr>
          <a:lstStyle/>
          <a:p>
            <a:pPr marL="0" indent="0" algn="l">
              <a:lnSpc>
                <a:spcPct val="135000"/>
              </a:lnSpc>
              <a:buNone/>
            </a:pPr>
            <a:r>
              <a:rPr lang="en-US" sz="2250" dirty="0">
                <a:solidFill>
                  <a:srgbClr val="222222"/>
                </a:solidFill>
                <a:latin typeface="Helvetica" pitchFamily="34" charset="0"/>
                <a:ea typeface="Helvetica" pitchFamily="34" charset="-122"/>
                <a:cs typeface="Helvetica" pitchFamily="34" charset="-120"/>
              </a:rPr>
              <a:t>You run a busy café that throws away food every night.</a:t>
            </a:r>
            <a:endParaRPr lang="en-US" sz="2250" dirty="0"/>
          </a:p>
        </p:txBody>
      </p:sp>
      <p:sp>
        <p:nvSpPr>
          <p:cNvPr id="11" name="Shape 9"/>
          <p:cNvSpPr/>
          <p:nvPr/>
        </p:nvSpPr>
        <p:spPr>
          <a:xfrm>
            <a:off x="1047750" y="3833812"/>
            <a:ext cx="14859000" cy="9525"/>
          </a:xfrm>
          <a:prstGeom prst="rect">
            <a:avLst/>
          </a:prstGeom>
          <a:solidFill>
            <a:srgbClr val="D8D6D0"/>
          </a:solidFill>
          <a:ln/>
        </p:spPr>
        <p:txBody>
          <a:bodyPr/>
          <a:lstStyle/>
          <a:p>
            <a:endParaRPr lang="en-US"/>
          </a:p>
        </p:txBody>
      </p:sp>
      <p:sp>
        <p:nvSpPr>
          <p:cNvPr id="12" name="Text 10"/>
          <p:cNvSpPr/>
          <p:nvPr/>
        </p:nvSpPr>
        <p:spPr>
          <a:xfrm>
            <a:off x="1047750" y="4108133"/>
            <a:ext cx="2095500" cy="358140"/>
          </a:xfrm>
          <a:prstGeom prst="rect">
            <a:avLst/>
          </a:prstGeom>
          <a:noFill/>
          <a:ln/>
        </p:spPr>
        <p:txBody>
          <a:bodyPr wrap="square" lIns="25400" tIns="25400" rIns="25400" bIns="25400" rtlCol="0" anchor="t">
            <a:normAutofit/>
          </a:bodyPr>
          <a:lstStyle/>
          <a:p>
            <a:pPr marL="0" indent="0" algn="l">
              <a:buNone/>
            </a:pPr>
            <a:r>
              <a:rPr lang="en-US" sz="1800" b="1" kern="0" spc="225" dirty="0">
                <a:solidFill>
                  <a:srgbClr val="1A2A5E"/>
                </a:solidFill>
                <a:latin typeface="Helvetica" pitchFamily="34" charset="0"/>
                <a:ea typeface="Helvetica" pitchFamily="34" charset="-122"/>
                <a:cs typeface="Helvetica" pitchFamily="34" charset="-120"/>
              </a:rPr>
              <a:t>TASK</a:t>
            </a:r>
            <a:endParaRPr lang="en-US" sz="1800" dirty="0"/>
          </a:p>
        </p:txBody>
      </p:sp>
      <p:sp>
        <p:nvSpPr>
          <p:cNvPr id="13" name="Text 11"/>
          <p:cNvSpPr/>
          <p:nvPr/>
        </p:nvSpPr>
        <p:spPr>
          <a:xfrm>
            <a:off x="3238500" y="4070033"/>
            <a:ext cx="13935075" cy="423863"/>
          </a:xfrm>
          <a:prstGeom prst="rect">
            <a:avLst/>
          </a:prstGeom>
          <a:noFill/>
          <a:ln/>
        </p:spPr>
        <p:txBody>
          <a:bodyPr wrap="square" lIns="25400" tIns="25400" rIns="25400" bIns="25400" rtlCol="0" anchor="t">
            <a:normAutofit fontScale="92500" lnSpcReduction="10000"/>
          </a:bodyPr>
          <a:lstStyle/>
          <a:p>
            <a:pPr marL="0" indent="0" algn="l">
              <a:lnSpc>
                <a:spcPct val="135000"/>
              </a:lnSpc>
              <a:buNone/>
            </a:pPr>
            <a:r>
              <a:rPr lang="en-US" sz="2250" dirty="0">
                <a:solidFill>
                  <a:srgbClr val="222222"/>
                </a:solidFill>
                <a:latin typeface="Helvetica" pitchFamily="34" charset="0"/>
                <a:ea typeface="Helvetica" pitchFamily="34" charset="-122"/>
                <a:cs typeface="Helvetica" pitchFamily="34" charset="-120"/>
              </a:rPr>
              <a:t>Agree on three ways to cut your waste without losing money.</a:t>
            </a:r>
            <a:endParaRPr lang="en-US" sz="2250" dirty="0"/>
          </a:p>
        </p:txBody>
      </p:sp>
      <p:sp>
        <p:nvSpPr>
          <p:cNvPr id="14" name="Shape 12"/>
          <p:cNvSpPr/>
          <p:nvPr/>
        </p:nvSpPr>
        <p:spPr>
          <a:xfrm>
            <a:off x="1047750" y="5554028"/>
            <a:ext cx="14859000" cy="9525"/>
          </a:xfrm>
          <a:prstGeom prst="rect">
            <a:avLst/>
          </a:prstGeom>
          <a:solidFill>
            <a:srgbClr val="D8D6D0"/>
          </a:solidFill>
          <a:ln/>
        </p:spPr>
        <p:txBody>
          <a:bodyPr/>
          <a:lstStyle/>
          <a:p>
            <a:endParaRPr lang="en-US"/>
          </a:p>
        </p:txBody>
      </p:sp>
      <p:sp>
        <p:nvSpPr>
          <p:cNvPr id="15" name="Shape 13"/>
          <p:cNvSpPr/>
          <p:nvPr/>
        </p:nvSpPr>
        <p:spPr>
          <a:xfrm>
            <a:off x="1047750" y="4703445"/>
            <a:ext cx="14859000" cy="9525"/>
          </a:xfrm>
          <a:prstGeom prst="rect">
            <a:avLst/>
          </a:prstGeom>
          <a:solidFill>
            <a:srgbClr val="D8D6D0"/>
          </a:solidFill>
          <a:ln/>
        </p:spPr>
        <p:txBody>
          <a:bodyPr/>
          <a:lstStyle/>
          <a:p>
            <a:endParaRPr lang="en-US"/>
          </a:p>
        </p:txBody>
      </p:sp>
      <p:sp>
        <p:nvSpPr>
          <p:cNvPr id="16" name="Text 14"/>
          <p:cNvSpPr/>
          <p:nvPr/>
        </p:nvSpPr>
        <p:spPr>
          <a:xfrm>
            <a:off x="1047750" y="4977765"/>
            <a:ext cx="2095500" cy="358140"/>
          </a:xfrm>
          <a:prstGeom prst="rect">
            <a:avLst/>
          </a:prstGeom>
          <a:noFill/>
          <a:ln/>
        </p:spPr>
        <p:txBody>
          <a:bodyPr wrap="square" lIns="25400" tIns="25400" rIns="25400" bIns="25400" rtlCol="0" anchor="t">
            <a:normAutofit/>
          </a:bodyPr>
          <a:lstStyle/>
          <a:p>
            <a:pPr marL="0" indent="0" algn="l">
              <a:buNone/>
            </a:pPr>
            <a:r>
              <a:rPr lang="en-US" sz="1800" b="1" kern="0" spc="225" dirty="0">
                <a:solidFill>
                  <a:srgbClr val="1A2A5E"/>
                </a:solidFill>
                <a:latin typeface="Helvetica" pitchFamily="34" charset="0"/>
                <a:ea typeface="Helvetica" pitchFamily="34" charset="-122"/>
                <a:cs typeface="Helvetica" pitchFamily="34" charset="-120"/>
              </a:rPr>
              <a:t>PRESENT</a:t>
            </a:r>
            <a:endParaRPr lang="en-US" sz="1800" dirty="0"/>
          </a:p>
        </p:txBody>
      </p:sp>
      <p:sp>
        <p:nvSpPr>
          <p:cNvPr id="17" name="Text 15"/>
          <p:cNvSpPr/>
          <p:nvPr/>
        </p:nvSpPr>
        <p:spPr>
          <a:xfrm>
            <a:off x="3238500" y="4939665"/>
            <a:ext cx="13935075" cy="423863"/>
          </a:xfrm>
          <a:prstGeom prst="rect">
            <a:avLst/>
          </a:prstGeom>
          <a:noFill/>
          <a:ln/>
        </p:spPr>
        <p:txBody>
          <a:bodyPr wrap="square" lIns="25400" tIns="25400" rIns="25400" bIns="25400" rtlCol="0" anchor="t">
            <a:normAutofit fontScale="92500" lnSpcReduction="10000"/>
          </a:bodyPr>
          <a:lstStyle/>
          <a:p>
            <a:pPr marL="0" indent="0" algn="l">
              <a:lnSpc>
                <a:spcPct val="135000"/>
              </a:lnSpc>
              <a:buNone/>
            </a:pPr>
            <a:r>
              <a:rPr lang="en-US" sz="2250" dirty="0">
                <a:solidFill>
                  <a:srgbClr val="222222"/>
                </a:solidFill>
                <a:latin typeface="Helvetica" pitchFamily="34" charset="0"/>
                <a:ea typeface="Helvetica" pitchFamily="34" charset="-122"/>
                <a:cs typeface="Helvetica" pitchFamily="34" charset="-120"/>
              </a:rPr>
              <a:t>Share your plan and explain how it helps people and the planet.</a:t>
            </a:r>
            <a:endParaRPr lang="en-US" sz="2250" dirty="0"/>
          </a:p>
        </p:txBody>
      </p:sp>
      <p:sp>
        <p:nvSpPr>
          <p:cNvPr id="18" name="Text 16"/>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670406" y="723900"/>
            <a:ext cx="2826830"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003 · FOOD WASTE</a:t>
            </a:r>
            <a:endParaRPr lang="en-US" sz="1200" dirty="0"/>
          </a:p>
        </p:txBody>
      </p:sp>
      <p:sp>
        <p:nvSpPr>
          <p:cNvPr id="5" name="Text 3"/>
          <p:cNvSpPr/>
          <p:nvPr/>
        </p:nvSpPr>
        <p:spPr>
          <a:xfrm>
            <a:off x="1047750" y="1741170"/>
            <a:ext cx="17811750"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WRITING · YOUR OPINION</a:t>
            </a:r>
            <a:endParaRPr lang="en-US" sz="1500" dirty="0"/>
          </a:p>
        </p:txBody>
      </p:sp>
      <p:sp>
        <p:nvSpPr>
          <p:cNvPr id="6" name="Text 4"/>
          <p:cNvSpPr/>
          <p:nvPr/>
        </p:nvSpPr>
        <p:spPr>
          <a:xfrm>
            <a:off x="1047750" y="2190750"/>
            <a:ext cx="15206662" cy="1588770"/>
          </a:xfrm>
          <a:prstGeom prst="rect">
            <a:avLst/>
          </a:prstGeom>
          <a:noFill/>
          <a:ln/>
        </p:spPr>
        <p:txBody>
          <a:bodyPr wrap="square" lIns="25400" tIns="25400" rIns="25400" bIns="25400" rtlCol="0" anchor="t">
            <a:normAutofit fontScale="92500" lnSpcReduction="20000"/>
          </a:bodyPr>
          <a:lstStyle/>
          <a:p>
            <a:pPr marL="0" indent="0" algn="l">
              <a:lnSpc>
                <a:spcPct val="110000"/>
              </a:lnSpc>
              <a:buNone/>
            </a:pPr>
            <a:r>
              <a:rPr lang="en-US" sz="5550" b="1" dirty="0">
                <a:solidFill>
                  <a:srgbClr val="1A2A5E"/>
                </a:solidFill>
                <a:latin typeface="Playfair Display" pitchFamily="34" charset="0"/>
                <a:ea typeface="Playfair Display" pitchFamily="34" charset="-122"/>
                <a:cs typeface="Playfair Display" pitchFamily="34" charset="-120"/>
              </a:rPr>
              <a:t>Should supermarkets be banned from throwing away food that is still edible?</a:t>
            </a:r>
            <a:endParaRPr lang="en-US" sz="5550" dirty="0"/>
          </a:p>
        </p:txBody>
      </p:sp>
      <p:sp>
        <p:nvSpPr>
          <p:cNvPr id="7" name="Text 5"/>
          <p:cNvSpPr/>
          <p:nvPr/>
        </p:nvSpPr>
        <p:spPr>
          <a:xfrm>
            <a:off x="1047750" y="4122420"/>
            <a:ext cx="13620750" cy="464820"/>
          </a:xfrm>
          <a:prstGeom prst="rect">
            <a:avLst/>
          </a:prstGeom>
          <a:noFill/>
          <a:ln/>
        </p:spPr>
        <p:txBody>
          <a:bodyPr wrap="square" lIns="25400" tIns="25400" rIns="25400" bIns="25400" rtlCol="0" anchor="t">
            <a:normAutofit fontScale="92500" lnSpcReduction="10000"/>
          </a:bodyPr>
          <a:lstStyle/>
          <a:p>
            <a:pPr marL="0" indent="0" algn="l">
              <a:lnSpc>
                <a:spcPct val="140000"/>
              </a:lnSpc>
              <a:buNone/>
            </a:pPr>
            <a:r>
              <a:rPr lang="en-US" sz="2400" dirty="0">
                <a:solidFill>
                  <a:srgbClr val="444444"/>
                </a:solidFill>
                <a:latin typeface="Helvetica" pitchFamily="34" charset="0"/>
                <a:ea typeface="Helvetica" pitchFamily="34" charset="-122"/>
                <a:cs typeface="Helvetica" pitchFamily="34" charset="-120"/>
              </a:rPr>
              <a:t>Write </a:t>
            </a:r>
            <a:r>
              <a:rPr lang="en-US" sz="2400" b="1" dirty="0">
                <a:solidFill>
                  <a:srgbClr val="1A2A5E"/>
                </a:solidFill>
                <a:latin typeface="Helvetica" pitchFamily="34" charset="0"/>
                <a:ea typeface="Helvetica" pitchFamily="34" charset="-122"/>
                <a:cs typeface="Helvetica" pitchFamily="34" charset="-120"/>
              </a:rPr>
              <a:t>150–200 words</a:t>
            </a:r>
            <a:r>
              <a:rPr lang="en-US" sz="2400" dirty="0">
                <a:solidFill>
                  <a:srgbClr val="444444"/>
                </a:solidFill>
                <a:latin typeface="Helvetica" pitchFamily="34" charset="0"/>
                <a:ea typeface="Helvetica" pitchFamily="34" charset="-122"/>
                <a:cs typeface="Helvetica" pitchFamily="34" charset="-120"/>
              </a:rPr>
              <a:t>, using ideas and vocabulary from the article.</a:t>
            </a:r>
            <a:endParaRPr lang="en-US" sz="2400" dirty="0"/>
          </a:p>
        </p:txBody>
      </p:sp>
      <p:sp>
        <p:nvSpPr>
          <p:cNvPr id="8" name="Shape 6"/>
          <p:cNvSpPr/>
          <p:nvPr/>
        </p:nvSpPr>
        <p:spPr>
          <a:xfrm>
            <a:off x="1047750" y="5025390"/>
            <a:ext cx="2476500" cy="22860"/>
          </a:xfrm>
          <a:prstGeom prst="rect">
            <a:avLst/>
          </a:prstGeom>
          <a:solidFill>
            <a:srgbClr val="D9B877"/>
          </a:solidFill>
          <a:ln/>
        </p:spPr>
        <p:txBody>
          <a:bodyPr/>
          <a:lstStyle/>
          <a:p>
            <a:endParaRPr lang="en-US"/>
          </a:p>
        </p:txBody>
      </p:sp>
      <p:sp>
        <p:nvSpPr>
          <p:cNvPr id="9" name="Text 7"/>
          <p:cNvSpPr/>
          <p:nvPr/>
        </p:nvSpPr>
        <p:spPr>
          <a:xfrm>
            <a:off x="1047750" y="5181600"/>
            <a:ext cx="2552700" cy="556260"/>
          </a:xfrm>
          <a:prstGeom prst="rect">
            <a:avLst/>
          </a:prstGeom>
          <a:noFill/>
          <a:ln/>
        </p:spPr>
        <p:txBody>
          <a:bodyPr wrap="square" lIns="25400" tIns="25400" rIns="25400" bIns="25400" rtlCol="0" anchor="t">
            <a:normAutofit/>
          </a:bodyPr>
          <a:lstStyle/>
          <a:p>
            <a:pPr marL="0" indent="0" algn="l">
              <a:buNone/>
            </a:pPr>
            <a:r>
              <a:rPr lang="en-US" sz="1800" dirty="0">
                <a:solidFill>
                  <a:srgbClr val="777777"/>
                </a:solidFill>
                <a:latin typeface="Helvetica" pitchFamily="34" charset="0"/>
                <a:ea typeface="Helvetica" pitchFamily="34" charset="-122"/>
                <a:cs typeface="Helvetica" pitchFamily="34" charset="-120"/>
              </a:rPr>
              <a:t>Give your opinion clearly</a:t>
            </a:r>
            <a:endParaRPr lang="en-US" sz="1800" dirty="0"/>
          </a:p>
        </p:txBody>
      </p:sp>
      <p:sp>
        <p:nvSpPr>
          <p:cNvPr id="10" name="Shape 8"/>
          <p:cNvSpPr/>
          <p:nvPr/>
        </p:nvSpPr>
        <p:spPr>
          <a:xfrm>
            <a:off x="3905250" y="5025390"/>
            <a:ext cx="2476500" cy="22860"/>
          </a:xfrm>
          <a:prstGeom prst="rect">
            <a:avLst/>
          </a:prstGeom>
          <a:solidFill>
            <a:srgbClr val="D9B877"/>
          </a:solidFill>
          <a:ln/>
        </p:spPr>
        <p:txBody>
          <a:bodyPr/>
          <a:lstStyle/>
          <a:p>
            <a:endParaRPr lang="en-US"/>
          </a:p>
        </p:txBody>
      </p:sp>
      <p:sp>
        <p:nvSpPr>
          <p:cNvPr id="11" name="Text 9"/>
          <p:cNvSpPr/>
          <p:nvPr/>
        </p:nvSpPr>
        <p:spPr>
          <a:xfrm>
            <a:off x="3905250" y="5181600"/>
            <a:ext cx="2552700" cy="556260"/>
          </a:xfrm>
          <a:prstGeom prst="rect">
            <a:avLst/>
          </a:prstGeom>
          <a:noFill/>
          <a:ln/>
        </p:spPr>
        <p:txBody>
          <a:bodyPr wrap="square" lIns="25400" tIns="25400" rIns="25400" bIns="25400" rtlCol="0" anchor="t">
            <a:normAutofit/>
          </a:bodyPr>
          <a:lstStyle/>
          <a:p>
            <a:pPr marL="0" indent="0" algn="l">
              <a:buNone/>
            </a:pPr>
            <a:r>
              <a:rPr lang="en-US" sz="1800" dirty="0">
                <a:solidFill>
                  <a:srgbClr val="777777"/>
                </a:solidFill>
                <a:latin typeface="Helvetica" pitchFamily="34" charset="0"/>
                <a:ea typeface="Helvetica" pitchFamily="34" charset="-122"/>
                <a:cs typeface="Helvetica" pitchFamily="34" charset="-120"/>
              </a:rPr>
              <a:t>Support it with reasons</a:t>
            </a:r>
            <a:endParaRPr lang="en-US" sz="1800" dirty="0"/>
          </a:p>
        </p:txBody>
      </p:sp>
      <p:sp>
        <p:nvSpPr>
          <p:cNvPr id="12" name="Shape 10"/>
          <p:cNvSpPr/>
          <p:nvPr/>
        </p:nvSpPr>
        <p:spPr>
          <a:xfrm>
            <a:off x="6762750" y="5025390"/>
            <a:ext cx="2476500" cy="22860"/>
          </a:xfrm>
          <a:prstGeom prst="rect">
            <a:avLst/>
          </a:prstGeom>
          <a:solidFill>
            <a:srgbClr val="D9B877"/>
          </a:solidFill>
          <a:ln/>
        </p:spPr>
        <p:txBody>
          <a:bodyPr/>
          <a:lstStyle/>
          <a:p>
            <a:endParaRPr lang="en-US"/>
          </a:p>
        </p:txBody>
      </p:sp>
      <p:sp>
        <p:nvSpPr>
          <p:cNvPr id="13" name="Text 11"/>
          <p:cNvSpPr/>
          <p:nvPr/>
        </p:nvSpPr>
        <p:spPr>
          <a:xfrm>
            <a:off x="6762750" y="5181600"/>
            <a:ext cx="2552700" cy="556260"/>
          </a:xfrm>
          <a:prstGeom prst="rect">
            <a:avLst/>
          </a:prstGeom>
          <a:noFill/>
          <a:ln/>
        </p:spPr>
        <p:txBody>
          <a:bodyPr wrap="square" lIns="25400" tIns="25400" rIns="25400" bIns="25400" rtlCol="0" anchor="t">
            <a:normAutofit/>
          </a:bodyPr>
          <a:lstStyle/>
          <a:p>
            <a:pPr marL="0" indent="0" algn="l">
              <a:buNone/>
            </a:pPr>
            <a:r>
              <a:rPr lang="en-US" sz="1800" dirty="0">
                <a:solidFill>
                  <a:srgbClr val="777777"/>
                </a:solidFill>
                <a:latin typeface="Helvetica" pitchFamily="34" charset="0"/>
                <a:ea typeface="Helvetica" pitchFamily="34" charset="-122"/>
                <a:cs typeface="Helvetica" pitchFamily="34" charset="-120"/>
              </a:rPr>
              <a:t>Use the key vocabulary</a:t>
            </a:r>
            <a:endParaRPr lang="en-US" sz="1800" dirty="0"/>
          </a:p>
        </p:txBody>
      </p:sp>
      <p:sp>
        <p:nvSpPr>
          <p:cNvPr id="14" name="Text 12"/>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 | Model answer in the Teacher Guide</a:t>
            </a:r>
            <a:endParaRPr lang="en-US" sz="1275"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7">
    <p:bg>
      <p:bgPr>
        <a:solidFill>
          <a:srgbClr val="1A2A5E"/>
        </a:solidFill>
        <a:effectLst/>
      </p:bgPr>
    </p:bg>
    <p:spTree>
      <p:nvGrpSpPr>
        <p:cNvPr id="1" name=""/>
        <p:cNvGrpSpPr/>
        <p:nvPr/>
      </p:nvGrpSpPr>
      <p:grpSpPr>
        <a:xfrm>
          <a:off x="0" y="0"/>
          <a:ext cx="0" cy="0"/>
          <a:chOff x="0" y="0"/>
          <a:chExt cx="0" cy="0"/>
        </a:xfrm>
      </p:grpSpPr>
      <p:sp>
        <p:nvSpPr>
          <p:cNvPr id="2" name="Text 0"/>
          <p:cNvSpPr/>
          <p:nvPr/>
        </p:nvSpPr>
        <p:spPr>
          <a:xfrm>
            <a:off x="1238250" y="1047750"/>
            <a:ext cx="5448300" cy="548640"/>
          </a:xfrm>
          <a:prstGeom prst="rect">
            <a:avLst/>
          </a:prstGeom>
          <a:noFill/>
          <a:ln/>
        </p:spPr>
        <p:txBody>
          <a:bodyPr wrap="none" lIns="25400" tIns="25400" rIns="25400" bIns="25400" rtlCol="0" anchor="t">
            <a:normAutofit/>
          </a:bodyPr>
          <a:lstStyle/>
          <a:p>
            <a:pPr marL="0" indent="0" algn="l">
              <a:buNone/>
            </a:pPr>
            <a:r>
              <a:rPr lang="en-US" sz="3000" b="1" kern="0" spc="75" dirty="0">
                <a:solidFill>
                  <a:srgbClr val="FFFFFF"/>
                </a:solidFill>
                <a:latin typeface="Playfair Display" pitchFamily="34" charset="0"/>
                <a:ea typeface="Playfair Display" pitchFamily="34" charset="-122"/>
                <a:cs typeface="Playfair Display" pitchFamily="34" charset="-120"/>
              </a:rPr>
              <a:t>PERSPECTIVE</a:t>
            </a:r>
            <a:endParaRPr lang="en-US" sz="3000" dirty="0"/>
          </a:p>
        </p:txBody>
      </p:sp>
      <p:sp>
        <p:nvSpPr>
          <p:cNvPr id="3" name="Text 1"/>
          <p:cNvSpPr/>
          <p:nvPr/>
        </p:nvSpPr>
        <p:spPr>
          <a:xfrm>
            <a:off x="1238250" y="3808095"/>
            <a:ext cx="17392650" cy="281940"/>
          </a:xfrm>
          <a:prstGeom prst="rect">
            <a:avLst/>
          </a:prstGeom>
          <a:noFill/>
          <a:ln/>
        </p:spPr>
        <p:txBody>
          <a:bodyPr wrap="square" lIns="25400" tIns="25400" rIns="25400" bIns="25400" rtlCol="0" anchor="t">
            <a:normAutofit lnSpcReduction="10000"/>
          </a:bodyPr>
          <a:lstStyle/>
          <a:p>
            <a:pPr marL="0" indent="0" algn="l">
              <a:buNone/>
            </a:pPr>
            <a:r>
              <a:rPr lang="en-US" sz="1650" b="1" kern="0" spc="450" dirty="0">
                <a:solidFill>
                  <a:srgbClr val="D9B877"/>
                </a:solidFill>
                <a:latin typeface="Helvetica" pitchFamily="34" charset="0"/>
                <a:ea typeface="Helvetica" pitchFamily="34" charset="-122"/>
                <a:cs typeface="Helvetica" pitchFamily="34" charset="-120"/>
              </a:rPr>
              <a:t>THAT’S A WRAP</a:t>
            </a:r>
            <a:endParaRPr lang="en-US" sz="1650" dirty="0"/>
          </a:p>
        </p:txBody>
      </p:sp>
      <p:sp>
        <p:nvSpPr>
          <p:cNvPr id="4" name="Text 2"/>
          <p:cNvSpPr/>
          <p:nvPr/>
        </p:nvSpPr>
        <p:spPr>
          <a:xfrm>
            <a:off x="1238250" y="4242435"/>
            <a:ext cx="16285845" cy="1958340"/>
          </a:xfrm>
          <a:prstGeom prst="rect">
            <a:avLst/>
          </a:prstGeom>
          <a:noFill/>
          <a:ln/>
        </p:spPr>
        <p:txBody>
          <a:bodyPr wrap="square" lIns="25400" tIns="25400" rIns="25400" bIns="25400" rtlCol="0" anchor="t">
            <a:normAutofit fontScale="92500" lnSpcReduction="20000"/>
          </a:bodyPr>
          <a:lstStyle/>
          <a:p>
            <a:pPr marL="0" indent="0" algn="l">
              <a:lnSpc>
                <a:spcPct val="105000"/>
              </a:lnSpc>
              <a:buNone/>
            </a:pPr>
            <a:r>
              <a:rPr lang="en-US" sz="7200" b="1" dirty="0">
                <a:solidFill>
                  <a:srgbClr val="FFFFFF"/>
                </a:solidFill>
                <a:latin typeface="Playfair Display" pitchFamily="34" charset="0"/>
                <a:ea typeface="Playfair Display" pitchFamily="34" charset="-122"/>
                <a:cs typeface="Playfair Display" pitchFamily="34" charset="-120"/>
              </a:rPr>
              <a:t>One fact. One perspective. Endless discussion.</a:t>
            </a:r>
            <a:endParaRPr lang="en-US" sz="7200" dirty="0"/>
          </a:p>
        </p:txBody>
      </p:sp>
      <p:sp>
        <p:nvSpPr>
          <p:cNvPr id="5" name="Text 3"/>
          <p:cNvSpPr/>
          <p:nvPr/>
        </p:nvSpPr>
        <p:spPr>
          <a:xfrm>
            <a:off x="1238250" y="6448425"/>
            <a:ext cx="17392650" cy="365760"/>
          </a:xfrm>
          <a:prstGeom prst="rect">
            <a:avLst/>
          </a:prstGeom>
          <a:noFill/>
          <a:ln/>
        </p:spPr>
        <p:txBody>
          <a:bodyPr wrap="square" lIns="25400" tIns="25400" rIns="25400" bIns="25400" rtlCol="0" anchor="t">
            <a:normAutofit lnSpcReduction="10000"/>
          </a:bodyPr>
          <a:lstStyle/>
          <a:p>
            <a:pPr marL="0" indent="0" algn="l">
              <a:buNone/>
            </a:pPr>
            <a:r>
              <a:rPr lang="en-US" sz="2250" dirty="0">
                <a:solidFill>
                  <a:srgbClr val="DFE4F0"/>
                </a:solidFill>
                <a:latin typeface="Helvetica" pitchFamily="34" charset="0"/>
                <a:ea typeface="Helvetica" pitchFamily="34" charset="-122"/>
                <a:cs typeface="Helvetica" pitchFamily="34" charset="-120"/>
              </a:rPr>
              <a:t>Thanks for a great lesson. See you in the next issue.</a:t>
            </a:r>
            <a:endParaRPr lang="en-US" sz="2250" dirty="0"/>
          </a:p>
        </p:txBody>
      </p:sp>
      <p:sp>
        <p:nvSpPr>
          <p:cNvPr id="6" name="Text 4"/>
          <p:cNvSpPr/>
          <p:nvPr/>
        </p:nvSpPr>
        <p:spPr>
          <a:xfrm>
            <a:off x="1238250" y="9025890"/>
            <a:ext cx="2310813" cy="251460"/>
          </a:xfrm>
          <a:prstGeom prst="rect">
            <a:avLst/>
          </a:prstGeom>
          <a:noFill/>
          <a:ln/>
        </p:spPr>
        <p:txBody>
          <a:bodyPr wrap="square" lIns="25400" tIns="25400" rIns="25400" bIns="25400" rtlCol="0" anchor="t">
            <a:normAutofit lnSpcReduction="10000"/>
          </a:bodyPr>
          <a:lstStyle/>
          <a:p>
            <a:pPr marL="0" indent="0" algn="l">
              <a:buNone/>
            </a:pPr>
            <a:r>
              <a:rPr lang="en-US" sz="1425" kern="0" spc="75" dirty="0">
                <a:solidFill>
                  <a:srgbClr val="9AA6C6"/>
                </a:solidFill>
                <a:latin typeface="Helvetica" pitchFamily="34" charset="0"/>
                <a:ea typeface="Helvetica" pitchFamily="34" charset="-122"/>
                <a:cs typeface="Helvetica" pitchFamily="34" charset="-120"/>
              </a:rPr>
              <a:t>perspectiveenglish.com</a:t>
            </a:r>
            <a:endParaRPr lang="en-US" sz="1425" dirty="0"/>
          </a:p>
        </p:txBody>
      </p:sp>
      <p:sp>
        <p:nvSpPr>
          <p:cNvPr id="7" name="Text 5"/>
          <p:cNvSpPr/>
          <p:nvPr/>
        </p:nvSpPr>
        <p:spPr>
          <a:xfrm>
            <a:off x="12777431" y="9025890"/>
            <a:ext cx="4699552" cy="251460"/>
          </a:xfrm>
          <a:prstGeom prst="rect">
            <a:avLst/>
          </a:prstGeom>
          <a:noFill/>
          <a:ln/>
        </p:spPr>
        <p:txBody>
          <a:bodyPr wrap="square" lIns="25400" tIns="25400" rIns="25400" bIns="25400" rtlCol="0" anchor="t">
            <a:normAutofit lnSpcReduction="10000"/>
          </a:bodyPr>
          <a:lstStyle/>
          <a:p>
            <a:pPr marL="0" indent="0" algn="l">
              <a:buNone/>
            </a:pPr>
            <a:r>
              <a:rPr lang="en-US" sz="1425" kern="0" spc="75" dirty="0">
                <a:solidFill>
                  <a:srgbClr val="9AA6C6"/>
                </a:solidFill>
                <a:latin typeface="Helvetica" pitchFamily="34" charset="0"/>
                <a:ea typeface="Helvetica" pitchFamily="34" charset="-122"/>
                <a:cs typeface="Helvetica" pitchFamily="34" charset="-120"/>
              </a:rPr>
              <a:t>© 2026 Perspective English. All rights reserved.</a:t>
            </a:r>
            <a:endParaRPr lang="en-US" sz="1425"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670406" y="723900"/>
            <a:ext cx="2826830"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003 · FOOD WASTE</a:t>
            </a:r>
            <a:endParaRPr lang="en-US" sz="1200" dirty="0"/>
          </a:p>
        </p:txBody>
      </p:sp>
      <p:sp>
        <p:nvSpPr>
          <p:cNvPr id="5" name="Text 3"/>
          <p:cNvSpPr/>
          <p:nvPr/>
        </p:nvSpPr>
        <p:spPr>
          <a:xfrm>
            <a:off x="1047750" y="1626870"/>
            <a:ext cx="17811750"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LESSON OVERVIEW</a:t>
            </a:r>
            <a:endParaRPr lang="en-US" sz="1500" dirty="0"/>
          </a:p>
        </p:txBody>
      </p:sp>
      <p:sp>
        <p:nvSpPr>
          <p:cNvPr id="6" name="Text 4"/>
          <p:cNvSpPr/>
          <p:nvPr/>
        </p:nvSpPr>
        <p:spPr>
          <a:xfrm>
            <a:off x="1047750" y="1962150"/>
            <a:ext cx="17811750" cy="800100"/>
          </a:xfrm>
          <a:prstGeom prst="rect">
            <a:avLst/>
          </a:prstGeom>
          <a:noFill/>
          <a:ln/>
        </p:spPr>
        <p:txBody>
          <a:bodyPr wrap="square" lIns="25400" tIns="25400" rIns="25400" bIns="25400" rtlCol="0" anchor="t">
            <a:normAutofit/>
          </a:bodyPr>
          <a:lstStyle/>
          <a:p>
            <a:pPr marL="0" indent="0" algn="l">
              <a:buNone/>
            </a:pPr>
            <a:r>
              <a:rPr lang="en-US" sz="4500" b="1" dirty="0">
                <a:solidFill>
                  <a:srgbClr val="1A2A5E"/>
                </a:solidFill>
                <a:latin typeface="Playfair Display" pitchFamily="34" charset="0"/>
                <a:ea typeface="Playfair Display" pitchFamily="34" charset="-122"/>
                <a:cs typeface="Playfair Display" pitchFamily="34" charset="-120"/>
              </a:rPr>
              <a:t>What we’ll do today</a:t>
            </a:r>
            <a:endParaRPr lang="en-US" sz="4500" dirty="0"/>
          </a:p>
        </p:txBody>
      </p:sp>
      <p:sp>
        <p:nvSpPr>
          <p:cNvPr id="7" name="Text 5"/>
          <p:cNvSpPr/>
          <p:nvPr/>
        </p:nvSpPr>
        <p:spPr>
          <a:xfrm>
            <a:off x="1047750" y="3257550"/>
            <a:ext cx="515422" cy="457200"/>
          </a:xfrm>
          <a:prstGeom prst="rect">
            <a:avLst/>
          </a:prstGeom>
          <a:noFill/>
          <a:ln/>
        </p:spPr>
        <p:txBody>
          <a:bodyPr wrap="none" lIns="25400" tIns="25400" rIns="25400" bIns="25400" rtlCol="0" anchor="t">
            <a:normAutofit fontScale="92500" lnSpcReduction="20000"/>
          </a:bodyPr>
          <a:lstStyle/>
          <a:p>
            <a:pPr marL="0" indent="0" algn="l">
              <a:lnSpc>
                <a:spcPct val="100000"/>
              </a:lnSpc>
              <a:buNone/>
            </a:pPr>
            <a:r>
              <a:rPr lang="en-US" sz="3300" b="1" dirty="0">
                <a:solidFill>
                  <a:srgbClr val="D9B877"/>
                </a:solidFill>
                <a:latin typeface="Playfair Display" pitchFamily="34" charset="0"/>
                <a:ea typeface="Playfair Display" pitchFamily="34" charset="-122"/>
                <a:cs typeface="Playfair Display" pitchFamily="34" charset="-120"/>
              </a:rPr>
              <a:t>01</a:t>
            </a:r>
            <a:endParaRPr lang="en-US" sz="3300" dirty="0"/>
          </a:p>
        </p:txBody>
      </p:sp>
      <p:sp>
        <p:nvSpPr>
          <p:cNvPr id="8" name="Text 6"/>
          <p:cNvSpPr/>
          <p:nvPr/>
        </p:nvSpPr>
        <p:spPr>
          <a:xfrm>
            <a:off x="1715572" y="3257550"/>
            <a:ext cx="3715583" cy="365760"/>
          </a:xfrm>
          <a:prstGeom prst="rect">
            <a:avLst/>
          </a:prstGeom>
          <a:noFill/>
          <a:ln/>
        </p:spPr>
        <p:txBody>
          <a:bodyPr wrap="square" lIns="25400" tIns="25400" rIns="25400" bIns="25400" rtlCol="0" anchor="t">
            <a:normAutofit lnSpcReduction="10000"/>
          </a:bodyPr>
          <a:lstStyle/>
          <a:p>
            <a:pPr marL="0" indent="0" algn="l">
              <a:buNone/>
            </a:pPr>
            <a:r>
              <a:rPr lang="en-US" sz="2250" b="1" dirty="0">
                <a:solidFill>
                  <a:srgbClr val="1A2A5E"/>
                </a:solidFill>
                <a:latin typeface="Helvetica" pitchFamily="34" charset="0"/>
                <a:ea typeface="Helvetica" pitchFamily="34" charset="-122"/>
                <a:cs typeface="Helvetica" pitchFamily="34" charset="-120"/>
              </a:rPr>
              <a:t>Warm-up &amp; vocabulary</a:t>
            </a:r>
            <a:endParaRPr lang="en-US" sz="2250" dirty="0"/>
          </a:p>
        </p:txBody>
      </p:sp>
      <p:sp>
        <p:nvSpPr>
          <p:cNvPr id="9" name="Text 7"/>
          <p:cNvSpPr/>
          <p:nvPr/>
        </p:nvSpPr>
        <p:spPr>
          <a:xfrm>
            <a:off x="1715572" y="3623310"/>
            <a:ext cx="3715583" cy="281940"/>
          </a:xfrm>
          <a:prstGeom prst="rect">
            <a:avLst/>
          </a:prstGeom>
          <a:noFill/>
          <a:ln/>
        </p:spPr>
        <p:txBody>
          <a:bodyPr wrap="square" lIns="25400" tIns="25400" rIns="25400" bIns="25400" rtlCol="0" anchor="t">
            <a:normAutofit lnSpcReduction="10000"/>
          </a:bodyPr>
          <a:lstStyle/>
          <a:p>
            <a:pPr marL="0" indent="0" algn="l">
              <a:buNone/>
            </a:pPr>
            <a:r>
              <a:rPr lang="en-US" sz="1650" dirty="0">
                <a:solidFill>
                  <a:srgbClr val="555555"/>
                </a:solidFill>
                <a:latin typeface="Helvetica" pitchFamily="34" charset="0"/>
                <a:ea typeface="Helvetica" pitchFamily="34" charset="-122"/>
                <a:cs typeface="Helvetica" pitchFamily="34" charset="-120"/>
              </a:rPr>
              <a:t>Get talking and learn five key words.</a:t>
            </a:r>
            <a:endParaRPr lang="en-US" sz="1650" dirty="0"/>
          </a:p>
        </p:txBody>
      </p:sp>
      <p:sp>
        <p:nvSpPr>
          <p:cNvPr id="10" name="Text 8"/>
          <p:cNvSpPr/>
          <p:nvPr/>
        </p:nvSpPr>
        <p:spPr>
          <a:xfrm>
            <a:off x="9477375" y="3257550"/>
            <a:ext cx="578287" cy="457200"/>
          </a:xfrm>
          <a:prstGeom prst="rect">
            <a:avLst/>
          </a:prstGeom>
          <a:noFill/>
          <a:ln/>
        </p:spPr>
        <p:txBody>
          <a:bodyPr wrap="none" lIns="25400" tIns="25400" rIns="25400" bIns="25400" rtlCol="0" anchor="t">
            <a:normAutofit fontScale="92500" lnSpcReduction="20000"/>
          </a:bodyPr>
          <a:lstStyle/>
          <a:p>
            <a:pPr marL="0" indent="0" algn="l">
              <a:lnSpc>
                <a:spcPct val="100000"/>
              </a:lnSpc>
              <a:buNone/>
            </a:pPr>
            <a:r>
              <a:rPr lang="en-US" sz="3300" b="1" dirty="0">
                <a:solidFill>
                  <a:srgbClr val="D9B877"/>
                </a:solidFill>
                <a:latin typeface="Playfair Display" pitchFamily="34" charset="0"/>
                <a:ea typeface="Playfair Display" pitchFamily="34" charset="-122"/>
                <a:cs typeface="Playfair Display" pitchFamily="34" charset="-120"/>
              </a:rPr>
              <a:t>02</a:t>
            </a:r>
            <a:endParaRPr lang="en-US" sz="3300" dirty="0"/>
          </a:p>
        </p:txBody>
      </p:sp>
      <p:sp>
        <p:nvSpPr>
          <p:cNvPr id="11" name="Text 9"/>
          <p:cNvSpPr/>
          <p:nvPr/>
        </p:nvSpPr>
        <p:spPr>
          <a:xfrm>
            <a:off x="10208062" y="3257550"/>
            <a:ext cx="3177695" cy="365760"/>
          </a:xfrm>
          <a:prstGeom prst="rect">
            <a:avLst/>
          </a:prstGeom>
          <a:noFill/>
          <a:ln/>
        </p:spPr>
        <p:txBody>
          <a:bodyPr wrap="square" lIns="25400" tIns="25400" rIns="25400" bIns="25400" rtlCol="0" anchor="t">
            <a:normAutofit lnSpcReduction="10000"/>
          </a:bodyPr>
          <a:lstStyle/>
          <a:p>
            <a:pPr marL="0" indent="0" algn="l">
              <a:buNone/>
            </a:pPr>
            <a:r>
              <a:rPr lang="en-US" sz="2250" b="1" dirty="0">
                <a:solidFill>
                  <a:srgbClr val="1A2A5E"/>
                </a:solidFill>
                <a:latin typeface="Helvetica" pitchFamily="34" charset="0"/>
                <a:ea typeface="Helvetica" pitchFamily="34" charset="-122"/>
                <a:cs typeface="Helvetica" pitchFamily="34" charset="-120"/>
              </a:rPr>
              <a:t>Read &amp; listen</a:t>
            </a:r>
            <a:endParaRPr lang="en-US" sz="2250" dirty="0"/>
          </a:p>
        </p:txBody>
      </p:sp>
      <p:sp>
        <p:nvSpPr>
          <p:cNvPr id="12" name="Text 10"/>
          <p:cNvSpPr/>
          <p:nvPr/>
        </p:nvSpPr>
        <p:spPr>
          <a:xfrm>
            <a:off x="10208062" y="3623310"/>
            <a:ext cx="3177695" cy="281940"/>
          </a:xfrm>
          <a:prstGeom prst="rect">
            <a:avLst/>
          </a:prstGeom>
          <a:noFill/>
          <a:ln/>
        </p:spPr>
        <p:txBody>
          <a:bodyPr wrap="square" lIns="25400" tIns="25400" rIns="25400" bIns="25400" rtlCol="0" anchor="t">
            <a:normAutofit lnSpcReduction="10000"/>
          </a:bodyPr>
          <a:lstStyle/>
          <a:p>
            <a:pPr marL="0" indent="0" algn="l">
              <a:buNone/>
            </a:pPr>
            <a:r>
              <a:rPr lang="en-US" sz="1650" dirty="0">
                <a:solidFill>
                  <a:srgbClr val="555555"/>
                </a:solidFill>
                <a:latin typeface="Helvetica" pitchFamily="34" charset="0"/>
                <a:ea typeface="Helvetica" pitchFamily="34" charset="-122"/>
                <a:cs typeface="Helvetica" pitchFamily="34" charset="-120"/>
              </a:rPr>
              <a:t>The article, with optional audio.</a:t>
            </a:r>
            <a:endParaRPr lang="en-US" sz="1650" dirty="0"/>
          </a:p>
        </p:txBody>
      </p:sp>
      <p:sp>
        <p:nvSpPr>
          <p:cNvPr id="13" name="Text 11"/>
          <p:cNvSpPr/>
          <p:nvPr/>
        </p:nvSpPr>
        <p:spPr>
          <a:xfrm>
            <a:off x="1047750" y="4152900"/>
            <a:ext cx="562451" cy="457200"/>
          </a:xfrm>
          <a:prstGeom prst="rect">
            <a:avLst/>
          </a:prstGeom>
          <a:noFill/>
          <a:ln/>
        </p:spPr>
        <p:txBody>
          <a:bodyPr wrap="none" lIns="25400" tIns="25400" rIns="25400" bIns="25400" rtlCol="0" anchor="t">
            <a:normAutofit fontScale="92500" lnSpcReduction="20000"/>
          </a:bodyPr>
          <a:lstStyle/>
          <a:p>
            <a:pPr marL="0" indent="0" algn="l">
              <a:lnSpc>
                <a:spcPct val="100000"/>
              </a:lnSpc>
              <a:buNone/>
            </a:pPr>
            <a:r>
              <a:rPr lang="en-US" sz="3300" b="1" dirty="0">
                <a:solidFill>
                  <a:srgbClr val="D9B877"/>
                </a:solidFill>
                <a:latin typeface="Playfair Display" pitchFamily="34" charset="0"/>
                <a:ea typeface="Playfair Display" pitchFamily="34" charset="-122"/>
                <a:cs typeface="Playfair Display" pitchFamily="34" charset="-120"/>
              </a:rPr>
              <a:t>03</a:t>
            </a:r>
            <a:endParaRPr lang="en-US" sz="3300" dirty="0"/>
          </a:p>
        </p:txBody>
      </p:sp>
      <p:sp>
        <p:nvSpPr>
          <p:cNvPr id="14" name="Text 12"/>
          <p:cNvSpPr/>
          <p:nvPr/>
        </p:nvSpPr>
        <p:spPr>
          <a:xfrm>
            <a:off x="1762601" y="4152900"/>
            <a:ext cx="3985117" cy="365760"/>
          </a:xfrm>
          <a:prstGeom prst="rect">
            <a:avLst/>
          </a:prstGeom>
          <a:noFill/>
          <a:ln/>
        </p:spPr>
        <p:txBody>
          <a:bodyPr wrap="square" lIns="25400" tIns="25400" rIns="25400" bIns="25400" rtlCol="0" anchor="t">
            <a:normAutofit lnSpcReduction="10000"/>
          </a:bodyPr>
          <a:lstStyle/>
          <a:p>
            <a:pPr marL="0" indent="0" algn="l">
              <a:buNone/>
            </a:pPr>
            <a:r>
              <a:rPr lang="en-US" sz="2250" b="1" dirty="0">
                <a:solidFill>
                  <a:srgbClr val="1A2A5E"/>
                </a:solidFill>
                <a:latin typeface="Helvetica" pitchFamily="34" charset="0"/>
                <a:ea typeface="Helvetica" pitchFamily="34" charset="-122"/>
                <a:cs typeface="Helvetica" pitchFamily="34" charset="-120"/>
              </a:rPr>
              <a:t>Check &amp; discuss</a:t>
            </a:r>
            <a:endParaRPr lang="en-US" sz="2250" dirty="0"/>
          </a:p>
        </p:txBody>
      </p:sp>
      <p:sp>
        <p:nvSpPr>
          <p:cNvPr id="15" name="Text 13"/>
          <p:cNvSpPr/>
          <p:nvPr/>
        </p:nvSpPr>
        <p:spPr>
          <a:xfrm>
            <a:off x="1762601" y="4518660"/>
            <a:ext cx="3985117" cy="281940"/>
          </a:xfrm>
          <a:prstGeom prst="rect">
            <a:avLst/>
          </a:prstGeom>
          <a:noFill/>
          <a:ln/>
        </p:spPr>
        <p:txBody>
          <a:bodyPr wrap="square" lIns="25400" tIns="25400" rIns="25400" bIns="25400" rtlCol="0" anchor="t">
            <a:normAutofit lnSpcReduction="10000"/>
          </a:bodyPr>
          <a:lstStyle/>
          <a:p>
            <a:pPr marL="0" indent="0" algn="l">
              <a:buNone/>
            </a:pPr>
            <a:r>
              <a:rPr lang="en-US" sz="1650" dirty="0">
                <a:solidFill>
                  <a:srgbClr val="555555"/>
                </a:solidFill>
                <a:latin typeface="Helvetica" pitchFamily="34" charset="0"/>
                <a:ea typeface="Helvetica" pitchFamily="34" charset="-122"/>
                <a:cs typeface="Helvetica" pitchFamily="34" charset="-120"/>
              </a:rPr>
              <a:t>Comprehension, then open discussion.</a:t>
            </a:r>
            <a:endParaRPr lang="en-US" sz="1650" dirty="0"/>
          </a:p>
        </p:txBody>
      </p:sp>
      <p:sp>
        <p:nvSpPr>
          <p:cNvPr id="16" name="Text 14"/>
          <p:cNvSpPr/>
          <p:nvPr/>
        </p:nvSpPr>
        <p:spPr>
          <a:xfrm>
            <a:off x="9477375" y="4152900"/>
            <a:ext cx="574119" cy="457200"/>
          </a:xfrm>
          <a:prstGeom prst="rect">
            <a:avLst/>
          </a:prstGeom>
          <a:noFill/>
          <a:ln/>
        </p:spPr>
        <p:txBody>
          <a:bodyPr wrap="none" lIns="25400" tIns="25400" rIns="25400" bIns="25400" rtlCol="0" anchor="t">
            <a:normAutofit fontScale="92500" lnSpcReduction="20000"/>
          </a:bodyPr>
          <a:lstStyle/>
          <a:p>
            <a:pPr marL="0" indent="0" algn="l">
              <a:lnSpc>
                <a:spcPct val="100000"/>
              </a:lnSpc>
              <a:buNone/>
            </a:pPr>
            <a:r>
              <a:rPr lang="en-US" sz="3300" b="1" dirty="0">
                <a:solidFill>
                  <a:srgbClr val="D9B877"/>
                </a:solidFill>
                <a:latin typeface="Playfair Display" pitchFamily="34" charset="0"/>
                <a:ea typeface="Playfair Display" pitchFamily="34" charset="-122"/>
                <a:cs typeface="Playfair Display" pitchFamily="34" charset="-120"/>
              </a:rPr>
              <a:t>04</a:t>
            </a:r>
            <a:endParaRPr lang="en-US" sz="3300" dirty="0"/>
          </a:p>
        </p:txBody>
      </p:sp>
      <p:sp>
        <p:nvSpPr>
          <p:cNvPr id="17" name="Text 15"/>
          <p:cNvSpPr/>
          <p:nvPr/>
        </p:nvSpPr>
        <p:spPr>
          <a:xfrm>
            <a:off x="10203895" y="4152900"/>
            <a:ext cx="3626525" cy="365760"/>
          </a:xfrm>
          <a:prstGeom prst="rect">
            <a:avLst/>
          </a:prstGeom>
          <a:noFill/>
          <a:ln/>
        </p:spPr>
        <p:txBody>
          <a:bodyPr wrap="square" lIns="25400" tIns="25400" rIns="25400" bIns="25400" rtlCol="0" anchor="t">
            <a:normAutofit lnSpcReduction="10000"/>
          </a:bodyPr>
          <a:lstStyle/>
          <a:p>
            <a:pPr marL="0" indent="0" algn="l">
              <a:buNone/>
            </a:pPr>
            <a:r>
              <a:rPr lang="en-US" sz="2250" b="1" dirty="0">
                <a:solidFill>
                  <a:srgbClr val="1A2A5E"/>
                </a:solidFill>
                <a:latin typeface="Helvetica" pitchFamily="34" charset="0"/>
                <a:ea typeface="Helvetica" pitchFamily="34" charset="-122"/>
                <a:cs typeface="Helvetica" pitchFamily="34" charset="-120"/>
              </a:rPr>
              <a:t>Think &amp; write</a:t>
            </a:r>
            <a:endParaRPr lang="en-US" sz="2250" dirty="0"/>
          </a:p>
        </p:txBody>
      </p:sp>
      <p:sp>
        <p:nvSpPr>
          <p:cNvPr id="18" name="Text 16"/>
          <p:cNvSpPr/>
          <p:nvPr/>
        </p:nvSpPr>
        <p:spPr>
          <a:xfrm>
            <a:off x="10203895" y="4518660"/>
            <a:ext cx="3626525" cy="281940"/>
          </a:xfrm>
          <a:prstGeom prst="rect">
            <a:avLst/>
          </a:prstGeom>
          <a:noFill/>
          <a:ln/>
        </p:spPr>
        <p:txBody>
          <a:bodyPr wrap="square" lIns="25400" tIns="25400" rIns="25400" bIns="25400" rtlCol="0" anchor="t">
            <a:normAutofit lnSpcReduction="10000"/>
          </a:bodyPr>
          <a:lstStyle/>
          <a:p>
            <a:pPr marL="0" indent="0" algn="l">
              <a:buNone/>
            </a:pPr>
            <a:r>
              <a:rPr lang="en-US" sz="1650" dirty="0">
                <a:solidFill>
                  <a:srgbClr val="555555"/>
                </a:solidFill>
                <a:latin typeface="Helvetica" pitchFamily="34" charset="0"/>
                <a:ea typeface="Helvetica" pitchFamily="34" charset="-122"/>
                <a:cs typeface="Helvetica" pitchFamily="34" charset="-120"/>
              </a:rPr>
              <a:t>Rank ideas and share your opinion.</a:t>
            </a:r>
            <a:endParaRPr lang="en-US" sz="1650" dirty="0"/>
          </a:p>
        </p:txBody>
      </p:sp>
      <p:sp>
        <p:nvSpPr>
          <p:cNvPr id="19" name="Text 17"/>
          <p:cNvSpPr/>
          <p:nvPr/>
        </p:nvSpPr>
        <p:spPr>
          <a:xfrm>
            <a:off x="1047750" y="9429750"/>
            <a:ext cx="197658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
        <p:nvSpPr>
          <p:cNvPr id="20" name="Text 18"/>
          <p:cNvSpPr/>
          <p:nvPr/>
        </p:nvSpPr>
        <p:spPr>
          <a:xfrm>
            <a:off x="16116062" y="9429750"/>
            <a:ext cx="1200388"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45–60 minutes</a:t>
            </a:r>
            <a:endParaRPr lang="en-US" sz="1275"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AF9F6"/>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670406" y="723900"/>
            <a:ext cx="2826830"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003 · FOOD WASTE</a:t>
            </a:r>
            <a:endParaRPr lang="en-US" sz="1200" dirty="0"/>
          </a:p>
        </p:txBody>
      </p:sp>
      <p:sp>
        <p:nvSpPr>
          <p:cNvPr id="5" name="Text 3"/>
          <p:cNvSpPr/>
          <p:nvPr/>
        </p:nvSpPr>
        <p:spPr>
          <a:xfrm>
            <a:off x="1047750" y="1626870"/>
            <a:ext cx="17811750"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WARM-UP</a:t>
            </a:r>
            <a:endParaRPr lang="en-US" sz="1500" dirty="0"/>
          </a:p>
        </p:txBody>
      </p:sp>
      <p:sp>
        <p:nvSpPr>
          <p:cNvPr id="6" name="Text 4"/>
          <p:cNvSpPr/>
          <p:nvPr/>
        </p:nvSpPr>
        <p:spPr>
          <a:xfrm>
            <a:off x="1047750" y="1962150"/>
            <a:ext cx="17811750" cy="800100"/>
          </a:xfrm>
          <a:prstGeom prst="rect">
            <a:avLst/>
          </a:prstGeom>
          <a:noFill/>
          <a:ln/>
        </p:spPr>
        <p:txBody>
          <a:bodyPr wrap="square" lIns="25400" tIns="25400" rIns="25400" bIns="25400" rtlCol="0" anchor="t">
            <a:normAutofit/>
          </a:bodyPr>
          <a:lstStyle/>
          <a:p>
            <a:pPr marL="0" indent="0" algn="l">
              <a:buNone/>
            </a:pPr>
            <a:r>
              <a:rPr lang="en-US" sz="4500" b="1" dirty="0">
                <a:solidFill>
                  <a:srgbClr val="1A2A5E"/>
                </a:solidFill>
                <a:latin typeface="Playfair Display" pitchFamily="34" charset="0"/>
                <a:ea typeface="Playfair Display" pitchFamily="34" charset="-122"/>
                <a:cs typeface="Playfair Display" pitchFamily="34" charset="-120"/>
              </a:rPr>
              <a:t>Talk with a partner</a:t>
            </a:r>
            <a:endParaRPr lang="en-US" sz="4500" dirty="0"/>
          </a:p>
        </p:txBody>
      </p:sp>
      <p:sp>
        <p:nvSpPr>
          <p:cNvPr id="7" name="Text 5"/>
          <p:cNvSpPr/>
          <p:nvPr/>
        </p:nvSpPr>
        <p:spPr>
          <a:xfrm>
            <a:off x="1047750" y="3390900"/>
            <a:ext cx="342305" cy="655320"/>
          </a:xfrm>
          <a:prstGeom prst="rect">
            <a:avLst/>
          </a:prstGeom>
          <a:noFill/>
          <a:ln/>
        </p:spPr>
        <p:txBody>
          <a:bodyPr wrap="square" lIns="25400" tIns="25400" rIns="25400" bIns="25400" rtlCol="0" anchor="t">
            <a:normAutofit fontScale="92500" lnSpcReduction="20000"/>
          </a:bodyPr>
          <a:lstStyle/>
          <a:p>
            <a:pPr marL="0" indent="0" algn="l">
              <a:lnSpc>
                <a:spcPct val="90000"/>
              </a:lnSpc>
              <a:buNone/>
            </a:pPr>
            <a:r>
              <a:rPr lang="en-US" sz="5400" b="1" dirty="0">
                <a:solidFill>
                  <a:srgbClr val="D9B877"/>
                </a:solidFill>
                <a:latin typeface="Playfair Display" pitchFamily="34" charset="0"/>
                <a:ea typeface="Playfair Display" pitchFamily="34" charset="-122"/>
                <a:cs typeface="Playfair Display" pitchFamily="34" charset="-120"/>
              </a:rPr>
              <a:t>1</a:t>
            </a:r>
            <a:endParaRPr lang="en-US" sz="5400" dirty="0"/>
          </a:p>
        </p:txBody>
      </p:sp>
      <p:sp>
        <p:nvSpPr>
          <p:cNvPr id="8" name="Text 6"/>
          <p:cNvSpPr/>
          <p:nvPr/>
        </p:nvSpPr>
        <p:spPr>
          <a:xfrm>
            <a:off x="1637705" y="3448050"/>
            <a:ext cx="13069503" cy="552450"/>
          </a:xfrm>
          <a:prstGeom prst="rect">
            <a:avLst/>
          </a:prstGeom>
          <a:noFill/>
          <a:ln/>
        </p:spPr>
        <p:txBody>
          <a:bodyPr wrap="square" lIns="25400" tIns="25400" rIns="25400" bIns="25400" rtlCol="0" anchor="t">
            <a:normAutofit fontScale="92500" lnSpcReduction="10000"/>
          </a:bodyPr>
          <a:lstStyle/>
          <a:p>
            <a:pPr marL="0" indent="0" algn="l">
              <a:lnSpc>
                <a:spcPct val="135000"/>
              </a:lnSpc>
              <a:buNone/>
            </a:pPr>
            <a:r>
              <a:rPr lang="en-US" sz="3000" dirty="0">
                <a:solidFill>
                  <a:srgbClr val="1A1A1A"/>
                </a:solidFill>
                <a:latin typeface="Helvetica" pitchFamily="34" charset="0"/>
                <a:ea typeface="Helvetica" pitchFamily="34" charset="-122"/>
                <a:cs typeface="Helvetica" pitchFamily="34" charset="-120"/>
              </a:rPr>
              <a:t>How much food do you think your household throws away each week?</a:t>
            </a:r>
            <a:endParaRPr lang="en-US" sz="3000" dirty="0"/>
          </a:p>
        </p:txBody>
      </p:sp>
      <p:sp>
        <p:nvSpPr>
          <p:cNvPr id="9" name="Text 7"/>
          <p:cNvSpPr/>
          <p:nvPr/>
        </p:nvSpPr>
        <p:spPr>
          <a:xfrm>
            <a:off x="1047750" y="4427220"/>
            <a:ext cx="445175" cy="655320"/>
          </a:xfrm>
          <a:prstGeom prst="rect">
            <a:avLst/>
          </a:prstGeom>
          <a:noFill/>
          <a:ln/>
        </p:spPr>
        <p:txBody>
          <a:bodyPr wrap="square" lIns="25400" tIns="25400" rIns="25400" bIns="25400" rtlCol="0" anchor="t">
            <a:normAutofit fontScale="92500" lnSpcReduction="20000"/>
          </a:bodyPr>
          <a:lstStyle/>
          <a:p>
            <a:pPr marL="0" indent="0" algn="l">
              <a:lnSpc>
                <a:spcPct val="90000"/>
              </a:lnSpc>
              <a:buNone/>
            </a:pPr>
            <a:r>
              <a:rPr lang="en-US" sz="5400" b="1" dirty="0">
                <a:solidFill>
                  <a:srgbClr val="D9B877"/>
                </a:solidFill>
                <a:latin typeface="Playfair Display" pitchFamily="34" charset="0"/>
                <a:ea typeface="Playfair Display" pitchFamily="34" charset="-122"/>
                <a:cs typeface="Playfair Display" pitchFamily="34" charset="-120"/>
              </a:rPr>
              <a:t>2</a:t>
            </a:r>
            <a:endParaRPr lang="en-US" sz="5400" dirty="0"/>
          </a:p>
        </p:txBody>
      </p:sp>
      <p:sp>
        <p:nvSpPr>
          <p:cNvPr id="10" name="Text 8"/>
          <p:cNvSpPr/>
          <p:nvPr/>
        </p:nvSpPr>
        <p:spPr>
          <a:xfrm>
            <a:off x="1740575" y="4484370"/>
            <a:ext cx="10297025" cy="552450"/>
          </a:xfrm>
          <a:prstGeom prst="rect">
            <a:avLst/>
          </a:prstGeom>
          <a:noFill/>
          <a:ln/>
        </p:spPr>
        <p:txBody>
          <a:bodyPr wrap="square" lIns="25400" tIns="25400" rIns="25400" bIns="25400" rtlCol="0" anchor="t">
            <a:normAutofit fontScale="92500" lnSpcReduction="10000"/>
          </a:bodyPr>
          <a:lstStyle/>
          <a:p>
            <a:pPr marL="0" indent="0" algn="l">
              <a:lnSpc>
                <a:spcPct val="135000"/>
              </a:lnSpc>
              <a:buNone/>
            </a:pPr>
            <a:r>
              <a:rPr lang="en-US" sz="3000" dirty="0">
                <a:solidFill>
                  <a:srgbClr val="1A1A1A"/>
                </a:solidFill>
                <a:latin typeface="Helvetica" pitchFamily="34" charset="0"/>
                <a:ea typeface="Helvetica" pitchFamily="34" charset="-122"/>
                <a:cs typeface="Helvetica" pitchFamily="34" charset="-120"/>
              </a:rPr>
              <a:t>Whose job is it to reduce the amount of food we waste?</a:t>
            </a:r>
            <a:endParaRPr lang="en-US" sz="3000" dirty="0"/>
          </a:p>
        </p:txBody>
      </p:sp>
      <p:sp>
        <p:nvSpPr>
          <p:cNvPr id="11" name="Text 9"/>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670406" y="723900"/>
            <a:ext cx="2826830"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003 · FOOD WASTE</a:t>
            </a:r>
            <a:endParaRPr lang="en-US" sz="1200" dirty="0"/>
          </a:p>
        </p:txBody>
      </p:sp>
      <p:sp>
        <p:nvSpPr>
          <p:cNvPr id="5" name="Text 3"/>
          <p:cNvSpPr/>
          <p:nvPr/>
        </p:nvSpPr>
        <p:spPr>
          <a:xfrm>
            <a:off x="1047750" y="4068604"/>
            <a:ext cx="8539163"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BEFORE YOU READ</a:t>
            </a:r>
            <a:endParaRPr lang="en-US" sz="1500" dirty="0"/>
          </a:p>
        </p:txBody>
      </p:sp>
      <p:sp>
        <p:nvSpPr>
          <p:cNvPr id="6" name="Text 4"/>
          <p:cNvSpPr/>
          <p:nvPr/>
        </p:nvSpPr>
        <p:spPr>
          <a:xfrm>
            <a:off x="1047750" y="4403884"/>
            <a:ext cx="8539163" cy="598170"/>
          </a:xfrm>
          <a:prstGeom prst="rect">
            <a:avLst/>
          </a:prstGeom>
          <a:noFill/>
          <a:ln/>
        </p:spPr>
        <p:txBody>
          <a:bodyPr wrap="square" lIns="25400" tIns="25400" rIns="25400" bIns="25400" rtlCol="0" anchor="t">
            <a:normAutofit fontScale="92500" lnSpcReduction="20000"/>
          </a:bodyPr>
          <a:lstStyle/>
          <a:p>
            <a:pPr marL="0" indent="0" algn="l">
              <a:lnSpc>
                <a:spcPct val="105000"/>
              </a:lnSpc>
              <a:buNone/>
            </a:pPr>
            <a:r>
              <a:rPr lang="en-US" sz="4200" b="1" dirty="0">
                <a:solidFill>
                  <a:srgbClr val="1A2A5E"/>
                </a:solidFill>
                <a:latin typeface="Playfair Display" pitchFamily="34" charset="0"/>
                <a:ea typeface="Playfair Display" pitchFamily="34" charset="-122"/>
                <a:cs typeface="Playfair Display" pitchFamily="34" charset="-120"/>
              </a:rPr>
              <a:t>Look and predict</a:t>
            </a:r>
            <a:endParaRPr lang="en-US" sz="4200" dirty="0"/>
          </a:p>
        </p:txBody>
      </p:sp>
      <p:sp>
        <p:nvSpPr>
          <p:cNvPr id="7" name="Text 5"/>
          <p:cNvSpPr/>
          <p:nvPr/>
        </p:nvSpPr>
        <p:spPr>
          <a:xfrm>
            <a:off x="1047750" y="5287804"/>
            <a:ext cx="8539163" cy="452438"/>
          </a:xfrm>
          <a:prstGeom prst="rect">
            <a:avLst/>
          </a:prstGeom>
          <a:noFill/>
          <a:ln/>
        </p:spPr>
        <p:txBody>
          <a:bodyPr wrap="square" lIns="25400" tIns="25400" rIns="25400" bIns="25400" rtlCol="0" anchor="t">
            <a:normAutofit fontScale="92500" lnSpcReduction="10000"/>
          </a:bodyPr>
          <a:lstStyle/>
          <a:p>
            <a:pPr marL="0" indent="0" algn="l">
              <a:lnSpc>
                <a:spcPct val="145000"/>
              </a:lnSpc>
              <a:buNone/>
            </a:pPr>
            <a:r>
              <a:rPr lang="en-US" sz="2250" dirty="0">
                <a:solidFill>
                  <a:srgbClr val="333333"/>
                </a:solidFill>
                <a:latin typeface="Helvetica" pitchFamily="34" charset="0"/>
                <a:ea typeface="Helvetica" pitchFamily="34" charset="-122"/>
                <a:cs typeface="Helvetica" pitchFamily="34" charset="-120"/>
              </a:rPr>
              <a:t>The article is called </a:t>
            </a:r>
            <a:r>
              <a:rPr lang="en-US" sz="2250" b="1" dirty="0">
                <a:solidFill>
                  <a:srgbClr val="1A2A5E"/>
                </a:solidFill>
                <a:latin typeface="Helvetica" pitchFamily="34" charset="0"/>
                <a:ea typeface="Helvetica" pitchFamily="34" charset="-122"/>
                <a:cs typeface="Helvetica" pitchFamily="34" charset="-120"/>
              </a:rPr>
              <a:t>“Food Waste.”</a:t>
            </a:r>
            <a:endParaRPr lang="en-US" sz="2250" dirty="0"/>
          </a:p>
        </p:txBody>
      </p:sp>
      <p:sp>
        <p:nvSpPr>
          <p:cNvPr id="8" name="Text 6"/>
          <p:cNvSpPr/>
          <p:nvPr/>
        </p:nvSpPr>
        <p:spPr>
          <a:xfrm>
            <a:off x="1047750" y="5892641"/>
            <a:ext cx="7995761" cy="866775"/>
          </a:xfrm>
          <a:prstGeom prst="rect">
            <a:avLst/>
          </a:prstGeom>
          <a:noFill/>
          <a:ln/>
        </p:spPr>
        <p:txBody>
          <a:bodyPr wrap="square" lIns="25400" tIns="25400" rIns="25400" bIns="25400" rtlCol="0" anchor="t">
            <a:normAutofit fontScale="92500" lnSpcReduction="20000"/>
          </a:bodyPr>
          <a:lstStyle/>
          <a:p>
            <a:pPr marL="0" indent="0" algn="l">
              <a:lnSpc>
                <a:spcPct val="145000"/>
              </a:lnSpc>
              <a:buNone/>
            </a:pPr>
            <a:r>
              <a:rPr lang="en-US" sz="2250" dirty="0">
                <a:solidFill>
                  <a:srgbClr val="333333"/>
                </a:solidFill>
                <a:latin typeface="Helvetica" pitchFamily="34" charset="0"/>
                <a:ea typeface="Helvetica" pitchFamily="34" charset="-122"/>
                <a:cs typeface="Helvetica" pitchFamily="34" charset="-120"/>
              </a:rPr>
              <a:t>Looking at the photo and title, what problem do you think it describes? What might be the causes?</a:t>
            </a:r>
            <a:endParaRPr lang="en-US" sz="2250" dirty="0"/>
          </a:p>
        </p:txBody>
      </p:sp>
      <p:sp>
        <p:nvSpPr>
          <p:cNvPr id="9" name="Shape 7"/>
          <p:cNvSpPr/>
          <p:nvPr/>
        </p:nvSpPr>
        <p:spPr>
          <a:xfrm>
            <a:off x="9477375" y="2571750"/>
            <a:ext cx="7762875" cy="5334000"/>
          </a:xfrm>
          <a:prstGeom prst="rect">
            <a:avLst/>
          </a:prstGeom>
          <a:ln w="7620">
            <a:solidFill>
              <a:srgbClr val="D8D6D0"/>
            </a:solidFill>
            <a:prstDash val="solid"/>
          </a:ln>
        </p:spPr>
        <p:txBody>
          <a:bodyPr/>
          <a:lstStyle/>
          <a:p>
            <a:endParaRPr lang="en-US"/>
          </a:p>
        </p:txBody>
      </p:sp>
      <p:pic>
        <p:nvPicPr>
          <p:cNvPr id="10" name="Image 0" descr="preencoded.png"/>
          <p:cNvPicPr>
            <a:picLocks noChangeAspect="1"/>
          </p:cNvPicPr>
          <p:nvPr/>
        </p:nvPicPr>
        <p:blipFill>
          <a:blip r:embed="rId3"/>
          <a:srcRect l="1524" r="1524"/>
          <a:stretch/>
        </p:blipFill>
        <p:spPr>
          <a:xfrm>
            <a:off x="9484995" y="2579370"/>
            <a:ext cx="7747635" cy="5318760"/>
          </a:xfrm>
          <a:prstGeom prst="rect">
            <a:avLst/>
          </a:prstGeom>
        </p:spPr>
      </p:pic>
      <p:sp>
        <p:nvSpPr>
          <p:cNvPr id="11" name="Text 8"/>
          <p:cNvSpPr/>
          <p:nvPr/>
        </p:nvSpPr>
        <p:spPr>
          <a:xfrm>
            <a:off x="9477375" y="8020050"/>
            <a:ext cx="8539163" cy="236220"/>
          </a:xfrm>
          <a:prstGeom prst="rect">
            <a:avLst/>
          </a:prstGeom>
          <a:noFill/>
          <a:ln/>
        </p:spPr>
        <p:txBody>
          <a:bodyPr wrap="square" lIns="25400" tIns="25400" rIns="25400" bIns="25400" rtlCol="0" anchor="t">
            <a:normAutofit lnSpcReduction="10000"/>
          </a:bodyPr>
          <a:lstStyle/>
          <a:p>
            <a:pPr marL="0" indent="0" algn="l">
              <a:buNone/>
            </a:pPr>
            <a:r>
              <a:rPr lang="en-US" sz="1350" i="1" dirty="0">
                <a:solidFill>
                  <a:srgbClr val="666666"/>
                </a:solidFill>
                <a:latin typeface="Helvetica" pitchFamily="34" charset="0"/>
                <a:ea typeface="Helvetica" pitchFamily="34" charset="-122"/>
                <a:cs typeface="Helvetica" pitchFamily="34" charset="-120"/>
              </a:rPr>
              <a:t>Perfectly good food is discarded daily while millions still experience hunger worldwide.</a:t>
            </a:r>
            <a:endParaRPr lang="en-US" sz="1350" dirty="0"/>
          </a:p>
        </p:txBody>
      </p:sp>
      <p:sp>
        <p:nvSpPr>
          <p:cNvPr id="12" name="Text 9"/>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670406" y="723900"/>
            <a:ext cx="2826830"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003 · FOOD WASTE</a:t>
            </a:r>
            <a:endParaRPr lang="en-US" sz="1200" dirty="0"/>
          </a:p>
        </p:txBody>
      </p:sp>
      <p:sp>
        <p:nvSpPr>
          <p:cNvPr id="5" name="Text 3"/>
          <p:cNvSpPr/>
          <p:nvPr/>
        </p:nvSpPr>
        <p:spPr>
          <a:xfrm>
            <a:off x="1047750" y="1550670"/>
            <a:ext cx="17811750"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VOCABULARY</a:t>
            </a:r>
            <a:endParaRPr lang="en-US" sz="1500" dirty="0"/>
          </a:p>
        </p:txBody>
      </p:sp>
      <p:sp>
        <p:nvSpPr>
          <p:cNvPr id="6" name="Text 4"/>
          <p:cNvSpPr/>
          <p:nvPr/>
        </p:nvSpPr>
        <p:spPr>
          <a:xfrm>
            <a:off x="1047750" y="1866900"/>
            <a:ext cx="17811750" cy="723900"/>
          </a:xfrm>
          <a:prstGeom prst="rect">
            <a:avLst/>
          </a:prstGeom>
          <a:noFill/>
          <a:ln/>
        </p:spPr>
        <p:txBody>
          <a:bodyPr wrap="square" lIns="25400" tIns="25400" rIns="25400" bIns="25400" rtlCol="0" anchor="t">
            <a:normAutofit/>
          </a:bodyPr>
          <a:lstStyle/>
          <a:p>
            <a:pPr marL="0" indent="0" algn="l">
              <a:buNone/>
            </a:pPr>
            <a:r>
              <a:rPr lang="en-US" sz="4050" b="1" dirty="0">
                <a:solidFill>
                  <a:srgbClr val="1A2A5E"/>
                </a:solidFill>
                <a:latin typeface="Playfair Display" pitchFamily="34" charset="0"/>
                <a:ea typeface="Playfair Display" pitchFamily="34" charset="-122"/>
                <a:cs typeface="Playfair Display" pitchFamily="34" charset="-120"/>
              </a:rPr>
              <a:t>Match the words to their meanings</a:t>
            </a:r>
            <a:endParaRPr lang="en-US" sz="4050" dirty="0"/>
          </a:p>
        </p:txBody>
      </p:sp>
      <p:sp>
        <p:nvSpPr>
          <p:cNvPr id="7" name="Text 5"/>
          <p:cNvSpPr/>
          <p:nvPr/>
        </p:nvSpPr>
        <p:spPr>
          <a:xfrm>
            <a:off x="1047750" y="2971800"/>
            <a:ext cx="400050" cy="441960"/>
          </a:xfrm>
          <a:prstGeom prst="rect">
            <a:avLst/>
          </a:prstGeom>
          <a:noFill/>
          <a:ln/>
        </p:spPr>
        <p:txBody>
          <a:bodyPr wrap="square" lIns="25400" tIns="25400" rIns="25400" bIns="25400" rtlCol="0" anchor="t">
            <a:normAutofit/>
          </a:bodyPr>
          <a:lstStyle/>
          <a:p>
            <a:pPr marL="0" indent="0" algn="l">
              <a:buNone/>
            </a:pPr>
            <a:r>
              <a:rPr lang="en-US" sz="2400" b="1" dirty="0">
                <a:solidFill>
                  <a:srgbClr val="D9B877"/>
                </a:solidFill>
                <a:latin typeface="Playfair Display" pitchFamily="34" charset="0"/>
                <a:ea typeface="Playfair Display" pitchFamily="34" charset="-122"/>
                <a:cs typeface="Playfair Display" pitchFamily="34" charset="-120"/>
              </a:rPr>
              <a:t>1</a:t>
            </a:r>
            <a:endParaRPr lang="en-US" sz="2400" dirty="0"/>
          </a:p>
        </p:txBody>
      </p:sp>
      <p:sp>
        <p:nvSpPr>
          <p:cNvPr id="8" name="Text 6"/>
          <p:cNvSpPr/>
          <p:nvPr/>
        </p:nvSpPr>
        <p:spPr>
          <a:xfrm>
            <a:off x="1524000" y="3025140"/>
            <a:ext cx="1677055" cy="381000"/>
          </a:xfrm>
          <a:prstGeom prst="rect">
            <a:avLst/>
          </a:prstGeom>
          <a:noFill/>
          <a:ln/>
        </p:spPr>
        <p:txBody>
          <a:bodyPr wrap="square" lIns="25400" tIns="25400" rIns="25400" bIns="25400" rtlCol="0" anchor="t">
            <a:normAutofit lnSpcReduction="10000"/>
          </a:bodyPr>
          <a:lstStyle/>
          <a:p>
            <a:pPr marL="0" indent="0" algn="l">
              <a:buNone/>
            </a:pPr>
            <a:r>
              <a:rPr lang="en-US" sz="2400" b="1" dirty="0">
                <a:solidFill>
                  <a:srgbClr val="1A2A5E"/>
                </a:solidFill>
                <a:latin typeface="Helvetica" pitchFamily="34" charset="0"/>
                <a:ea typeface="Helvetica" pitchFamily="34" charset="-122"/>
                <a:cs typeface="Helvetica" pitchFamily="34" charset="-120"/>
              </a:rPr>
              <a:t>perishable</a:t>
            </a:r>
            <a:endParaRPr lang="en-US" sz="2400" dirty="0"/>
          </a:p>
        </p:txBody>
      </p:sp>
      <p:sp>
        <p:nvSpPr>
          <p:cNvPr id="9" name="Text 7"/>
          <p:cNvSpPr/>
          <p:nvPr/>
        </p:nvSpPr>
        <p:spPr>
          <a:xfrm>
            <a:off x="1047750" y="3566160"/>
            <a:ext cx="400050" cy="441960"/>
          </a:xfrm>
          <a:prstGeom prst="rect">
            <a:avLst/>
          </a:prstGeom>
          <a:noFill/>
          <a:ln/>
        </p:spPr>
        <p:txBody>
          <a:bodyPr wrap="square" lIns="25400" tIns="25400" rIns="25400" bIns="25400" rtlCol="0" anchor="t">
            <a:normAutofit/>
          </a:bodyPr>
          <a:lstStyle/>
          <a:p>
            <a:pPr marL="0" indent="0" algn="l">
              <a:buNone/>
            </a:pPr>
            <a:r>
              <a:rPr lang="en-US" sz="2400" b="1" dirty="0">
                <a:solidFill>
                  <a:srgbClr val="D9B877"/>
                </a:solidFill>
                <a:latin typeface="Playfair Display" pitchFamily="34" charset="0"/>
                <a:ea typeface="Playfair Display" pitchFamily="34" charset="-122"/>
                <a:cs typeface="Playfair Display" pitchFamily="34" charset="-120"/>
              </a:rPr>
              <a:t>2</a:t>
            </a:r>
            <a:endParaRPr lang="en-US" sz="2400" dirty="0"/>
          </a:p>
        </p:txBody>
      </p:sp>
      <p:sp>
        <p:nvSpPr>
          <p:cNvPr id="10" name="Text 8"/>
          <p:cNvSpPr/>
          <p:nvPr/>
        </p:nvSpPr>
        <p:spPr>
          <a:xfrm>
            <a:off x="1524000" y="3619500"/>
            <a:ext cx="1160502" cy="381000"/>
          </a:xfrm>
          <a:prstGeom prst="rect">
            <a:avLst/>
          </a:prstGeom>
          <a:noFill/>
          <a:ln/>
        </p:spPr>
        <p:txBody>
          <a:bodyPr wrap="square" lIns="25400" tIns="25400" rIns="25400" bIns="25400" rtlCol="0" anchor="t">
            <a:normAutofit lnSpcReduction="10000"/>
          </a:bodyPr>
          <a:lstStyle/>
          <a:p>
            <a:pPr marL="0" indent="0" algn="l">
              <a:buNone/>
            </a:pPr>
            <a:r>
              <a:rPr lang="en-US" sz="2400" b="1" dirty="0">
                <a:solidFill>
                  <a:srgbClr val="1A2A5E"/>
                </a:solidFill>
                <a:latin typeface="Helvetica" pitchFamily="34" charset="0"/>
                <a:ea typeface="Helvetica" pitchFamily="34" charset="-122"/>
                <a:cs typeface="Helvetica" pitchFamily="34" charset="-120"/>
              </a:rPr>
              <a:t>discard</a:t>
            </a:r>
            <a:endParaRPr lang="en-US" sz="2400" dirty="0"/>
          </a:p>
        </p:txBody>
      </p:sp>
      <p:sp>
        <p:nvSpPr>
          <p:cNvPr id="11" name="Text 9"/>
          <p:cNvSpPr/>
          <p:nvPr/>
        </p:nvSpPr>
        <p:spPr>
          <a:xfrm>
            <a:off x="1047750" y="4160520"/>
            <a:ext cx="400050" cy="441960"/>
          </a:xfrm>
          <a:prstGeom prst="rect">
            <a:avLst/>
          </a:prstGeom>
          <a:noFill/>
          <a:ln/>
        </p:spPr>
        <p:txBody>
          <a:bodyPr wrap="square" lIns="25400" tIns="25400" rIns="25400" bIns="25400" rtlCol="0" anchor="t">
            <a:normAutofit/>
          </a:bodyPr>
          <a:lstStyle/>
          <a:p>
            <a:pPr marL="0" indent="0" algn="l">
              <a:buNone/>
            </a:pPr>
            <a:r>
              <a:rPr lang="en-US" sz="2400" b="1" dirty="0">
                <a:solidFill>
                  <a:srgbClr val="D9B877"/>
                </a:solidFill>
                <a:latin typeface="Playfair Display" pitchFamily="34" charset="0"/>
                <a:ea typeface="Playfair Display" pitchFamily="34" charset="-122"/>
                <a:cs typeface="Playfair Display" pitchFamily="34" charset="-120"/>
              </a:rPr>
              <a:t>3</a:t>
            </a:r>
            <a:endParaRPr lang="en-US" sz="2400" dirty="0"/>
          </a:p>
        </p:txBody>
      </p:sp>
      <p:sp>
        <p:nvSpPr>
          <p:cNvPr id="12" name="Text 10"/>
          <p:cNvSpPr/>
          <p:nvPr/>
        </p:nvSpPr>
        <p:spPr>
          <a:xfrm>
            <a:off x="1524000" y="4213860"/>
            <a:ext cx="1177171" cy="381000"/>
          </a:xfrm>
          <a:prstGeom prst="rect">
            <a:avLst/>
          </a:prstGeom>
          <a:noFill/>
          <a:ln/>
        </p:spPr>
        <p:txBody>
          <a:bodyPr wrap="square" lIns="25400" tIns="25400" rIns="25400" bIns="25400" rtlCol="0" anchor="t">
            <a:normAutofit lnSpcReduction="10000"/>
          </a:bodyPr>
          <a:lstStyle/>
          <a:p>
            <a:pPr marL="0" indent="0" algn="l">
              <a:buNone/>
            </a:pPr>
            <a:r>
              <a:rPr lang="en-US" sz="2400" b="1" dirty="0">
                <a:solidFill>
                  <a:srgbClr val="1A2A5E"/>
                </a:solidFill>
                <a:latin typeface="Helvetica" pitchFamily="34" charset="0"/>
                <a:ea typeface="Helvetica" pitchFamily="34" charset="-122"/>
                <a:cs typeface="Helvetica" pitchFamily="34" charset="-120"/>
              </a:rPr>
              <a:t>surplus</a:t>
            </a:r>
            <a:endParaRPr lang="en-US" sz="2400" dirty="0"/>
          </a:p>
        </p:txBody>
      </p:sp>
      <p:sp>
        <p:nvSpPr>
          <p:cNvPr id="13" name="Text 11"/>
          <p:cNvSpPr/>
          <p:nvPr/>
        </p:nvSpPr>
        <p:spPr>
          <a:xfrm>
            <a:off x="1047750" y="4754880"/>
            <a:ext cx="400050" cy="441960"/>
          </a:xfrm>
          <a:prstGeom prst="rect">
            <a:avLst/>
          </a:prstGeom>
          <a:noFill/>
          <a:ln/>
        </p:spPr>
        <p:txBody>
          <a:bodyPr wrap="square" lIns="25400" tIns="25400" rIns="25400" bIns="25400" rtlCol="0" anchor="t">
            <a:normAutofit/>
          </a:bodyPr>
          <a:lstStyle/>
          <a:p>
            <a:pPr marL="0" indent="0" algn="l">
              <a:buNone/>
            </a:pPr>
            <a:r>
              <a:rPr lang="en-US" sz="2400" b="1" dirty="0">
                <a:solidFill>
                  <a:srgbClr val="D9B877"/>
                </a:solidFill>
                <a:latin typeface="Playfair Display" pitchFamily="34" charset="0"/>
                <a:ea typeface="Playfair Display" pitchFamily="34" charset="-122"/>
                <a:cs typeface="Playfair Display" pitchFamily="34" charset="-120"/>
              </a:rPr>
              <a:t>4</a:t>
            </a:r>
            <a:endParaRPr lang="en-US" sz="2400" dirty="0"/>
          </a:p>
        </p:txBody>
      </p:sp>
      <p:sp>
        <p:nvSpPr>
          <p:cNvPr id="14" name="Text 12"/>
          <p:cNvSpPr/>
          <p:nvPr/>
        </p:nvSpPr>
        <p:spPr>
          <a:xfrm>
            <a:off x="1524000" y="4808220"/>
            <a:ext cx="1397175" cy="381000"/>
          </a:xfrm>
          <a:prstGeom prst="rect">
            <a:avLst/>
          </a:prstGeom>
          <a:noFill/>
          <a:ln/>
        </p:spPr>
        <p:txBody>
          <a:bodyPr wrap="square" lIns="25400" tIns="25400" rIns="25400" bIns="25400" rtlCol="0" anchor="t">
            <a:normAutofit lnSpcReduction="10000"/>
          </a:bodyPr>
          <a:lstStyle/>
          <a:p>
            <a:pPr marL="0" indent="0" algn="l">
              <a:buNone/>
            </a:pPr>
            <a:r>
              <a:rPr lang="en-US" sz="2400" b="1" dirty="0">
                <a:solidFill>
                  <a:srgbClr val="1A2A5E"/>
                </a:solidFill>
                <a:latin typeface="Helvetica" pitchFamily="34" charset="0"/>
                <a:ea typeface="Helvetica" pitchFamily="34" charset="-122"/>
                <a:cs typeface="Helvetica" pitchFamily="34" charset="-120"/>
              </a:rPr>
              <a:t>compost</a:t>
            </a:r>
            <a:endParaRPr lang="en-US" sz="2400" dirty="0"/>
          </a:p>
        </p:txBody>
      </p:sp>
      <p:sp>
        <p:nvSpPr>
          <p:cNvPr id="15" name="Text 13"/>
          <p:cNvSpPr/>
          <p:nvPr/>
        </p:nvSpPr>
        <p:spPr>
          <a:xfrm>
            <a:off x="1047750" y="5349240"/>
            <a:ext cx="400050" cy="441960"/>
          </a:xfrm>
          <a:prstGeom prst="rect">
            <a:avLst/>
          </a:prstGeom>
          <a:noFill/>
          <a:ln/>
        </p:spPr>
        <p:txBody>
          <a:bodyPr wrap="square" lIns="25400" tIns="25400" rIns="25400" bIns="25400" rtlCol="0" anchor="t">
            <a:normAutofit/>
          </a:bodyPr>
          <a:lstStyle/>
          <a:p>
            <a:pPr marL="0" indent="0" algn="l">
              <a:buNone/>
            </a:pPr>
            <a:r>
              <a:rPr lang="en-US" sz="2400" b="1" dirty="0">
                <a:solidFill>
                  <a:srgbClr val="D9B877"/>
                </a:solidFill>
                <a:latin typeface="Playfair Display" pitchFamily="34" charset="0"/>
                <a:ea typeface="Playfair Display" pitchFamily="34" charset="-122"/>
                <a:cs typeface="Playfair Display" pitchFamily="34" charset="-120"/>
              </a:rPr>
              <a:t>5</a:t>
            </a:r>
            <a:endParaRPr lang="en-US" sz="2400" dirty="0"/>
          </a:p>
        </p:txBody>
      </p:sp>
      <p:sp>
        <p:nvSpPr>
          <p:cNvPr id="16" name="Text 14"/>
          <p:cNvSpPr/>
          <p:nvPr/>
        </p:nvSpPr>
        <p:spPr>
          <a:xfrm>
            <a:off x="1524000" y="5402580"/>
            <a:ext cx="957024" cy="381000"/>
          </a:xfrm>
          <a:prstGeom prst="rect">
            <a:avLst/>
          </a:prstGeom>
          <a:noFill/>
          <a:ln/>
        </p:spPr>
        <p:txBody>
          <a:bodyPr wrap="square" lIns="25400" tIns="25400" rIns="25400" bIns="25400" rtlCol="0" anchor="t">
            <a:normAutofit lnSpcReduction="10000"/>
          </a:bodyPr>
          <a:lstStyle/>
          <a:p>
            <a:pPr marL="0" indent="0" algn="l">
              <a:buNone/>
            </a:pPr>
            <a:r>
              <a:rPr lang="en-US" sz="2400" b="1" dirty="0">
                <a:solidFill>
                  <a:srgbClr val="1A2A5E"/>
                </a:solidFill>
                <a:latin typeface="Helvetica" pitchFamily="34" charset="0"/>
                <a:ea typeface="Helvetica" pitchFamily="34" charset="-122"/>
                <a:cs typeface="Helvetica" pitchFamily="34" charset="-120"/>
              </a:rPr>
              <a:t>edible</a:t>
            </a:r>
            <a:endParaRPr lang="en-US" sz="2400" dirty="0"/>
          </a:p>
        </p:txBody>
      </p:sp>
      <p:sp>
        <p:nvSpPr>
          <p:cNvPr id="17" name="Text 15"/>
          <p:cNvSpPr/>
          <p:nvPr/>
        </p:nvSpPr>
        <p:spPr>
          <a:xfrm>
            <a:off x="7924800" y="2971800"/>
            <a:ext cx="400050" cy="388620"/>
          </a:xfrm>
          <a:prstGeom prst="rect">
            <a:avLst/>
          </a:prstGeom>
          <a:noFill/>
          <a:ln/>
        </p:spPr>
        <p:txBody>
          <a:bodyPr wrap="square" lIns="25400" tIns="25400" rIns="25400" bIns="25400" rtlCol="0" anchor="t">
            <a:normAutofit/>
          </a:bodyPr>
          <a:lstStyle/>
          <a:p>
            <a:pPr marL="0" indent="0" algn="l">
              <a:buNone/>
            </a:pPr>
            <a:r>
              <a:rPr lang="en-US" sz="1950" b="1" dirty="0">
                <a:solidFill>
                  <a:srgbClr val="BF842C"/>
                </a:solidFill>
                <a:latin typeface="Helvetica" pitchFamily="34" charset="0"/>
                <a:ea typeface="Helvetica" pitchFamily="34" charset="-122"/>
                <a:cs typeface="Helvetica" pitchFamily="34" charset="-120"/>
              </a:rPr>
              <a:t>A</a:t>
            </a:r>
            <a:endParaRPr lang="en-US" sz="1950" dirty="0"/>
          </a:p>
        </p:txBody>
      </p:sp>
      <p:sp>
        <p:nvSpPr>
          <p:cNvPr id="18" name="Text 16"/>
          <p:cNvSpPr/>
          <p:nvPr/>
        </p:nvSpPr>
        <p:spPr>
          <a:xfrm>
            <a:off x="8401050" y="2953276"/>
            <a:ext cx="2579299" cy="372428"/>
          </a:xfrm>
          <a:prstGeom prst="rect">
            <a:avLst/>
          </a:prstGeom>
          <a:noFill/>
          <a:ln/>
        </p:spPr>
        <p:txBody>
          <a:bodyPr wrap="square" lIns="25400" tIns="25400" rIns="25400" bIns="25400" rtlCol="0" anchor="t">
            <a:normAutofit fontScale="92500" lnSpcReduction="20000"/>
          </a:bodyPr>
          <a:lstStyle/>
          <a:p>
            <a:pPr marL="0" indent="0" algn="l">
              <a:lnSpc>
                <a:spcPct val="130000"/>
              </a:lnSpc>
              <a:buNone/>
            </a:pPr>
            <a:r>
              <a:rPr lang="en-US" sz="2025" dirty="0">
                <a:solidFill>
                  <a:srgbClr val="222222"/>
                </a:solidFill>
                <a:latin typeface="Helvetica" pitchFamily="34" charset="0"/>
                <a:ea typeface="Helvetica" pitchFamily="34" charset="-122"/>
                <a:cs typeface="Helvetica" pitchFamily="34" charset="-120"/>
              </a:rPr>
              <a:t>more than is needed</a:t>
            </a:r>
            <a:endParaRPr lang="en-US" sz="2025" dirty="0"/>
          </a:p>
        </p:txBody>
      </p:sp>
      <p:sp>
        <p:nvSpPr>
          <p:cNvPr id="19" name="Text 17"/>
          <p:cNvSpPr/>
          <p:nvPr/>
        </p:nvSpPr>
        <p:spPr>
          <a:xfrm>
            <a:off x="7924800" y="3519488"/>
            <a:ext cx="400050" cy="388620"/>
          </a:xfrm>
          <a:prstGeom prst="rect">
            <a:avLst/>
          </a:prstGeom>
          <a:noFill/>
          <a:ln/>
        </p:spPr>
        <p:txBody>
          <a:bodyPr wrap="square" lIns="25400" tIns="25400" rIns="25400" bIns="25400" rtlCol="0" anchor="t">
            <a:normAutofit/>
          </a:bodyPr>
          <a:lstStyle/>
          <a:p>
            <a:pPr marL="0" indent="0" algn="l">
              <a:buNone/>
            </a:pPr>
            <a:r>
              <a:rPr lang="en-US" sz="1950" b="1" dirty="0">
                <a:solidFill>
                  <a:srgbClr val="BF842C"/>
                </a:solidFill>
                <a:latin typeface="Helvetica" pitchFamily="34" charset="0"/>
                <a:ea typeface="Helvetica" pitchFamily="34" charset="-122"/>
                <a:cs typeface="Helvetica" pitchFamily="34" charset="-120"/>
              </a:rPr>
              <a:t>B</a:t>
            </a:r>
            <a:endParaRPr lang="en-US" sz="1950" dirty="0"/>
          </a:p>
        </p:txBody>
      </p:sp>
      <p:sp>
        <p:nvSpPr>
          <p:cNvPr id="20" name="Text 18"/>
          <p:cNvSpPr/>
          <p:nvPr/>
        </p:nvSpPr>
        <p:spPr>
          <a:xfrm>
            <a:off x="8401050" y="3486626"/>
            <a:ext cx="2359271" cy="372428"/>
          </a:xfrm>
          <a:prstGeom prst="rect">
            <a:avLst/>
          </a:prstGeom>
          <a:noFill/>
          <a:ln/>
        </p:spPr>
        <p:txBody>
          <a:bodyPr wrap="square" lIns="25400" tIns="25400" rIns="25400" bIns="25400" rtlCol="0" anchor="t">
            <a:normAutofit fontScale="92500" lnSpcReduction="20000"/>
          </a:bodyPr>
          <a:lstStyle/>
          <a:p>
            <a:pPr marL="0" indent="0" algn="l">
              <a:lnSpc>
                <a:spcPct val="130000"/>
              </a:lnSpc>
              <a:buNone/>
            </a:pPr>
            <a:r>
              <a:rPr lang="en-US" sz="2025" dirty="0">
                <a:solidFill>
                  <a:srgbClr val="222222"/>
                </a:solidFill>
                <a:latin typeface="Helvetica" pitchFamily="34" charset="0"/>
                <a:ea typeface="Helvetica" pitchFamily="34" charset="-122"/>
                <a:cs typeface="Helvetica" pitchFamily="34" charset="-120"/>
              </a:rPr>
              <a:t>safe or good to eat</a:t>
            </a:r>
            <a:endParaRPr lang="en-US" sz="2025" dirty="0"/>
          </a:p>
        </p:txBody>
      </p:sp>
      <p:sp>
        <p:nvSpPr>
          <p:cNvPr id="21" name="Text 19"/>
          <p:cNvSpPr/>
          <p:nvPr/>
        </p:nvSpPr>
        <p:spPr>
          <a:xfrm>
            <a:off x="7924800" y="4067175"/>
            <a:ext cx="400050" cy="388620"/>
          </a:xfrm>
          <a:prstGeom prst="rect">
            <a:avLst/>
          </a:prstGeom>
          <a:noFill/>
          <a:ln/>
        </p:spPr>
        <p:txBody>
          <a:bodyPr wrap="square" lIns="25400" tIns="25400" rIns="25400" bIns="25400" rtlCol="0" anchor="t">
            <a:normAutofit/>
          </a:bodyPr>
          <a:lstStyle/>
          <a:p>
            <a:pPr marL="0" indent="0" algn="l">
              <a:buNone/>
            </a:pPr>
            <a:r>
              <a:rPr lang="en-US" sz="1950" b="1" dirty="0">
                <a:solidFill>
                  <a:srgbClr val="BF842C"/>
                </a:solidFill>
                <a:latin typeface="Helvetica" pitchFamily="34" charset="0"/>
                <a:ea typeface="Helvetica" pitchFamily="34" charset="-122"/>
                <a:cs typeface="Helvetica" pitchFamily="34" charset="-120"/>
              </a:rPr>
              <a:t>C</a:t>
            </a:r>
            <a:endParaRPr lang="en-US" sz="1950" dirty="0"/>
          </a:p>
        </p:txBody>
      </p:sp>
      <p:sp>
        <p:nvSpPr>
          <p:cNvPr id="22" name="Text 20"/>
          <p:cNvSpPr/>
          <p:nvPr/>
        </p:nvSpPr>
        <p:spPr>
          <a:xfrm>
            <a:off x="8401050" y="4062174"/>
            <a:ext cx="3569423" cy="372428"/>
          </a:xfrm>
          <a:prstGeom prst="rect">
            <a:avLst/>
          </a:prstGeom>
          <a:noFill/>
          <a:ln/>
        </p:spPr>
        <p:txBody>
          <a:bodyPr wrap="square" lIns="25400" tIns="25400" rIns="25400" bIns="25400" rtlCol="0" anchor="t">
            <a:normAutofit fontScale="92500" lnSpcReduction="20000"/>
          </a:bodyPr>
          <a:lstStyle/>
          <a:p>
            <a:pPr marL="0" indent="0" algn="l">
              <a:lnSpc>
                <a:spcPct val="130000"/>
              </a:lnSpc>
              <a:buNone/>
            </a:pPr>
            <a:r>
              <a:rPr lang="en-US" sz="2025" dirty="0">
                <a:solidFill>
                  <a:srgbClr val="222222"/>
                </a:solidFill>
                <a:latin typeface="Helvetica" pitchFamily="34" charset="0"/>
                <a:ea typeface="Helvetica" pitchFamily="34" charset="-122"/>
                <a:cs typeface="Helvetica" pitchFamily="34" charset="-120"/>
              </a:rPr>
              <a:t>likely to go bad or rot quickly</a:t>
            </a:r>
            <a:endParaRPr lang="en-US" sz="2025" dirty="0"/>
          </a:p>
        </p:txBody>
      </p:sp>
      <p:sp>
        <p:nvSpPr>
          <p:cNvPr id="23" name="Text 21"/>
          <p:cNvSpPr/>
          <p:nvPr/>
        </p:nvSpPr>
        <p:spPr>
          <a:xfrm>
            <a:off x="7924800" y="4614863"/>
            <a:ext cx="400050" cy="388620"/>
          </a:xfrm>
          <a:prstGeom prst="rect">
            <a:avLst/>
          </a:prstGeom>
          <a:noFill/>
          <a:ln/>
        </p:spPr>
        <p:txBody>
          <a:bodyPr wrap="square" lIns="25400" tIns="25400" rIns="25400" bIns="25400" rtlCol="0" anchor="t">
            <a:normAutofit/>
          </a:bodyPr>
          <a:lstStyle/>
          <a:p>
            <a:pPr marL="0" indent="0" algn="l">
              <a:buNone/>
            </a:pPr>
            <a:r>
              <a:rPr lang="en-US" sz="1950" b="1" dirty="0">
                <a:solidFill>
                  <a:srgbClr val="BF842C"/>
                </a:solidFill>
                <a:latin typeface="Helvetica" pitchFamily="34" charset="0"/>
                <a:ea typeface="Helvetica" pitchFamily="34" charset="-122"/>
                <a:cs typeface="Helvetica" pitchFamily="34" charset="-120"/>
              </a:rPr>
              <a:t>D</a:t>
            </a:r>
            <a:endParaRPr lang="en-US" sz="1950" dirty="0"/>
          </a:p>
        </p:txBody>
      </p:sp>
      <p:sp>
        <p:nvSpPr>
          <p:cNvPr id="24" name="Text 22"/>
          <p:cNvSpPr/>
          <p:nvPr/>
        </p:nvSpPr>
        <p:spPr>
          <a:xfrm>
            <a:off x="8401050" y="4594860"/>
            <a:ext cx="5441620" cy="372428"/>
          </a:xfrm>
          <a:prstGeom prst="rect">
            <a:avLst/>
          </a:prstGeom>
          <a:noFill/>
          <a:ln/>
        </p:spPr>
        <p:txBody>
          <a:bodyPr wrap="square" lIns="25400" tIns="25400" rIns="25400" bIns="25400" rtlCol="0" anchor="t">
            <a:normAutofit fontScale="92500" lnSpcReduction="20000"/>
          </a:bodyPr>
          <a:lstStyle/>
          <a:p>
            <a:pPr marL="0" indent="0" algn="l">
              <a:lnSpc>
                <a:spcPct val="130000"/>
              </a:lnSpc>
              <a:buNone/>
            </a:pPr>
            <a:r>
              <a:rPr lang="en-US" sz="2025" dirty="0">
                <a:solidFill>
                  <a:srgbClr val="222222"/>
                </a:solidFill>
                <a:latin typeface="Helvetica" pitchFamily="34" charset="0"/>
                <a:ea typeface="Helvetica" pitchFamily="34" charset="-122"/>
                <a:cs typeface="Helvetica" pitchFamily="34" charset="-120"/>
              </a:rPr>
              <a:t>decayed food and plants used to enrich soil</a:t>
            </a:r>
            <a:endParaRPr lang="en-US" sz="2025" dirty="0"/>
          </a:p>
        </p:txBody>
      </p:sp>
      <p:sp>
        <p:nvSpPr>
          <p:cNvPr id="25" name="Text 23"/>
          <p:cNvSpPr/>
          <p:nvPr/>
        </p:nvSpPr>
        <p:spPr>
          <a:xfrm>
            <a:off x="7924800" y="5162550"/>
            <a:ext cx="400050" cy="388620"/>
          </a:xfrm>
          <a:prstGeom prst="rect">
            <a:avLst/>
          </a:prstGeom>
          <a:noFill/>
          <a:ln/>
        </p:spPr>
        <p:txBody>
          <a:bodyPr wrap="square" lIns="25400" tIns="25400" rIns="25400" bIns="25400" rtlCol="0" anchor="t">
            <a:normAutofit/>
          </a:bodyPr>
          <a:lstStyle/>
          <a:p>
            <a:pPr marL="0" indent="0" algn="l">
              <a:buNone/>
            </a:pPr>
            <a:r>
              <a:rPr lang="en-US" sz="1950" b="1" dirty="0">
                <a:solidFill>
                  <a:srgbClr val="BF842C"/>
                </a:solidFill>
                <a:latin typeface="Helvetica" pitchFamily="34" charset="0"/>
                <a:ea typeface="Helvetica" pitchFamily="34" charset="-122"/>
                <a:cs typeface="Helvetica" pitchFamily="34" charset="-120"/>
              </a:rPr>
              <a:t>E</a:t>
            </a:r>
            <a:endParaRPr lang="en-US" sz="1950" dirty="0"/>
          </a:p>
        </p:txBody>
      </p:sp>
      <p:sp>
        <p:nvSpPr>
          <p:cNvPr id="26" name="Text 24"/>
          <p:cNvSpPr/>
          <p:nvPr/>
        </p:nvSpPr>
        <p:spPr>
          <a:xfrm>
            <a:off x="8401050" y="5127546"/>
            <a:ext cx="5598259" cy="372428"/>
          </a:xfrm>
          <a:prstGeom prst="rect">
            <a:avLst/>
          </a:prstGeom>
          <a:noFill/>
          <a:ln/>
        </p:spPr>
        <p:txBody>
          <a:bodyPr wrap="square" lIns="25400" tIns="25400" rIns="25400" bIns="25400" rtlCol="0" anchor="t">
            <a:normAutofit fontScale="92500" lnSpcReduction="20000"/>
          </a:bodyPr>
          <a:lstStyle/>
          <a:p>
            <a:pPr marL="0" indent="0" algn="l">
              <a:lnSpc>
                <a:spcPct val="130000"/>
              </a:lnSpc>
              <a:buNone/>
            </a:pPr>
            <a:r>
              <a:rPr lang="en-US" sz="2025" dirty="0">
                <a:solidFill>
                  <a:srgbClr val="222222"/>
                </a:solidFill>
                <a:latin typeface="Helvetica" pitchFamily="34" charset="0"/>
                <a:ea typeface="Helvetica" pitchFamily="34" charset="-122"/>
                <a:cs typeface="Helvetica" pitchFamily="34" charset="-120"/>
              </a:rPr>
              <a:t>to throw away something you no longer want</a:t>
            </a:r>
            <a:endParaRPr lang="en-US" sz="2025" dirty="0"/>
          </a:p>
        </p:txBody>
      </p:sp>
      <p:sp>
        <p:nvSpPr>
          <p:cNvPr id="27" name="Text 25"/>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AF9F6"/>
        </a:solidFill>
        <a:effectLst/>
      </p:bgPr>
    </p:bg>
    <p:spTree>
      <p:nvGrpSpPr>
        <p:cNvPr id="1" name=""/>
        <p:cNvGrpSpPr/>
        <p:nvPr/>
      </p:nvGrpSpPr>
      <p:grpSpPr>
        <a:xfrm>
          <a:off x="0" y="0"/>
          <a:ext cx="0" cy="0"/>
          <a:chOff x="0" y="0"/>
          <a:chExt cx="0" cy="0"/>
        </a:xfrm>
      </p:grpSpPr>
      <p:sp>
        <p:nvSpPr>
          <p:cNvPr id="2" name="Shape 0"/>
          <p:cNvSpPr/>
          <p:nvPr/>
        </p:nvSpPr>
        <p:spPr>
          <a:xfrm>
            <a:off x="1047750" y="114681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670406" y="723900"/>
            <a:ext cx="2826830"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003 · FOOD WASTE</a:t>
            </a:r>
            <a:endParaRPr lang="en-US" sz="1200" dirty="0"/>
          </a:p>
        </p:txBody>
      </p:sp>
      <p:sp>
        <p:nvSpPr>
          <p:cNvPr id="5" name="Text 3"/>
          <p:cNvSpPr/>
          <p:nvPr/>
        </p:nvSpPr>
        <p:spPr>
          <a:xfrm>
            <a:off x="1047750" y="1722120"/>
            <a:ext cx="1889879"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VOCABULARY</a:t>
            </a:r>
            <a:endParaRPr lang="en-US" sz="1500" dirty="0"/>
          </a:p>
        </p:txBody>
      </p:sp>
      <p:sp>
        <p:nvSpPr>
          <p:cNvPr id="6" name="Shape 4"/>
          <p:cNvSpPr/>
          <p:nvPr/>
        </p:nvSpPr>
        <p:spPr>
          <a:xfrm>
            <a:off x="2975372" y="1626870"/>
            <a:ext cx="1601272" cy="388620"/>
          </a:xfrm>
          <a:prstGeom prst="rect">
            <a:avLst/>
          </a:prstGeom>
          <a:solidFill>
            <a:srgbClr val="1A2A5E"/>
          </a:solidFill>
          <a:ln/>
        </p:spPr>
        <p:txBody>
          <a:bodyPr/>
          <a:lstStyle/>
          <a:p>
            <a:endParaRPr lang="en-US"/>
          </a:p>
        </p:txBody>
      </p:sp>
      <p:sp>
        <p:nvSpPr>
          <p:cNvPr id="7" name="Text 5"/>
          <p:cNvSpPr/>
          <p:nvPr/>
        </p:nvSpPr>
        <p:spPr>
          <a:xfrm>
            <a:off x="3146822" y="1684020"/>
            <a:ext cx="1334572" cy="312420"/>
          </a:xfrm>
          <a:prstGeom prst="rect">
            <a:avLst/>
          </a:prstGeom>
          <a:noFill/>
          <a:ln/>
        </p:spPr>
        <p:txBody>
          <a:bodyPr wrap="square" lIns="25400" tIns="25400" rIns="25400" bIns="25400" rtlCol="0" anchor="t">
            <a:normAutofit/>
          </a:bodyPr>
          <a:lstStyle/>
          <a:p>
            <a:pPr marL="0" indent="0" algn="l">
              <a:buNone/>
            </a:pPr>
            <a:r>
              <a:rPr lang="en-US" sz="1500" b="1" kern="0" spc="225" dirty="0">
                <a:solidFill>
                  <a:srgbClr val="FFFFFF"/>
                </a:solidFill>
                <a:latin typeface="Helvetica" pitchFamily="34" charset="0"/>
                <a:ea typeface="Helvetica" pitchFamily="34" charset="-122"/>
                <a:cs typeface="Helvetica" pitchFamily="34" charset="-120"/>
              </a:rPr>
              <a:t>ANSWERS</a:t>
            </a:r>
            <a:endParaRPr lang="en-US" sz="1500" dirty="0"/>
          </a:p>
        </p:txBody>
      </p:sp>
      <p:sp>
        <p:nvSpPr>
          <p:cNvPr id="8" name="Text 6"/>
          <p:cNvSpPr/>
          <p:nvPr/>
        </p:nvSpPr>
        <p:spPr>
          <a:xfrm>
            <a:off x="1047750" y="2148840"/>
            <a:ext cx="17811750" cy="754380"/>
          </a:xfrm>
          <a:prstGeom prst="rect">
            <a:avLst/>
          </a:prstGeom>
          <a:noFill/>
          <a:ln/>
        </p:spPr>
        <p:txBody>
          <a:bodyPr wrap="square" lIns="25400" tIns="25400" rIns="25400" bIns="25400" rtlCol="0" anchor="t">
            <a:normAutofit/>
          </a:bodyPr>
          <a:lstStyle/>
          <a:p>
            <a:pPr marL="0" indent="0" algn="l">
              <a:buNone/>
            </a:pPr>
            <a:r>
              <a:rPr lang="en-US" sz="4200" b="1" dirty="0">
                <a:solidFill>
                  <a:srgbClr val="1A2A5E"/>
                </a:solidFill>
                <a:latin typeface="Playfair Display" pitchFamily="34" charset="0"/>
                <a:ea typeface="Playfair Display" pitchFamily="34" charset="-122"/>
                <a:cs typeface="Playfair Display" pitchFamily="34" charset="-120"/>
              </a:rPr>
              <a:t>How did you do?</a:t>
            </a:r>
            <a:endParaRPr lang="en-US" sz="4200" dirty="0"/>
          </a:p>
        </p:txBody>
      </p:sp>
      <p:sp>
        <p:nvSpPr>
          <p:cNvPr id="9" name="Shape 7"/>
          <p:cNvSpPr/>
          <p:nvPr/>
        </p:nvSpPr>
        <p:spPr>
          <a:xfrm>
            <a:off x="1047750" y="3436620"/>
            <a:ext cx="2930247" cy="960120"/>
          </a:xfrm>
          <a:prstGeom prst="rect">
            <a:avLst/>
          </a:prstGeom>
          <a:ln w="15240">
            <a:solidFill>
              <a:srgbClr val="1A2A5E"/>
            </a:solidFill>
            <a:prstDash val="solid"/>
          </a:ln>
        </p:spPr>
        <p:txBody>
          <a:bodyPr/>
          <a:lstStyle/>
          <a:p>
            <a:endParaRPr lang="en-US"/>
          </a:p>
        </p:txBody>
      </p:sp>
      <p:sp>
        <p:nvSpPr>
          <p:cNvPr id="10" name="Text 8"/>
          <p:cNvSpPr/>
          <p:nvPr/>
        </p:nvSpPr>
        <p:spPr>
          <a:xfrm>
            <a:off x="1386840" y="3661410"/>
            <a:ext cx="2339975" cy="548640"/>
          </a:xfrm>
          <a:prstGeom prst="rect">
            <a:avLst/>
          </a:prstGeom>
          <a:noFill/>
          <a:ln/>
        </p:spPr>
        <p:txBody>
          <a:bodyPr wrap="square" lIns="25400" tIns="25400" rIns="25400" bIns="25400" rtlCol="0" anchor="t">
            <a:normAutofit/>
          </a:bodyPr>
          <a:lstStyle/>
          <a:p>
            <a:pPr marL="0" indent="0" algn="l">
              <a:buNone/>
            </a:pPr>
            <a:r>
              <a:rPr lang="en-US" sz="3000" b="1" dirty="0">
                <a:solidFill>
                  <a:srgbClr val="D9B877"/>
                </a:solidFill>
                <a:latin typeface="Playfair Display" pitchFamily="34" charset="0"/>
                <a:ea typeface="Playfair Display" pitchFamily="34" charset="-122"/>
                <a:cs typeface="Playfair Display" pitchFamily="34" charset="-120"/>
              </a:rPr>
              <a:t>1–C </a:t>
            </a:r>
            <a:r>
              <a:rPr lang="en-US" sz="2250" b="1" dirty="0">
                <a:solidFill>
                  <a:srgbClr val="1A2A5E"/>
                </a:solidFill>
                <a:latin typeface="Helvetica" pitchFamily="34" charset="0"/>
                <a:ea typeface="Helvetica" pitchFamily="34" charset="-122"/>
                <a:cs typeface="Helvetica" pitchFamily="34" charset="-120"/>
              </a:rPr>
              <a:t>perishable</a:t>
            </a:r>
            <a:endParaRPr lang="en-US" sz="1200" dirty="0"/>
          </a:p>
        </p:txBody>
      </p:sp>
      <p:sp>
        <p:nvSpPr>
          <p:cNvPr id="11" name="Shape 9"/>
          <p:cNvSpPr/>
          <p:nvPr/>
        </p:nvSpPr>
        <p:spPr>
          <a:xfrm>
            <a:off x="4225647" y="3436620"/>
            <a:ext cx="2857500" cy="960120"/>
          </a:xfrm>
          <a:prstGeom prst="rect">
            <a:avLst/>
          </a:prstGeom>
          <a:ln w="15240">
            <a:solidFill>
              <a:srgbClr val="1A2A5E"/>
            </a:solidFill>
            <a:prstDash val="solid"/>
          </a:ln>
        </p:spPr>
        <p:txBody>
          <a:bodyPr/>
          <a:lstStyle/>
          <a:p>
            <a:endParaRPr lang="en-US"/>
          </a:p>
        </p:txBody>
      </p:sp>
      <p:sp>
        <p:nvSpPr>
          <p:cNvPr id="12" name="Text 10"/>
          <p:cNvSpPr/>
          <p:nvPr/>
        </p:nvSpPr>
        <p:spPr>
          <a:xfrm>
            <a:off x="4564737" y="3661410"/>
            <a:ext cx="2265045" cy="548640"/>
          </a:xfrm>
          <a:prstGeom prst="rect">
            <a:avLst/>
          </a:prstGeom>
          <a:noFill/>
          <a:ln/>
        </p:spPr>
        <p:txBody>
          <a:bodyPr wrap="square" lIns="25400" tIns="25400" rIns="25400" bIns="25400" rtlCol="0" anchor="t">
            <a:normAutofit/>
          </a:bodyPr>
          <a:lstStyle/>
          <a:p>
            <a:pPr marL="0" indent="0" algn="l">
              <a:buNone/>
            </a:pPr>
            <a:r>
              <a:rPr lang="en-US" sz="3000" b="1" dirty="0">
                <a:solidFill>
                  <a:srgbClr val="D9B877"/>
                </a:solidFill>
                <a:latin typeface="Playfair Display" pitchFamily="34" charset="0"/>
                <a:ea typeface="Playfair Display" pitchFamily="34" charset="-122"/>
                <a:cs typeface="Playfair Display" pitchFamily="34" charset="-120"/>
              </a:rPr>
              <a:t>2–E </a:t>
            </a:r>
            <a:r>
              <a:rPr lang="en-US" sz="2250" b="1" dirty="0">
                <a:solidFill>
                  <a:srgbClr val="1A2A5E"/>
                </a:solidFill>
                <a:latin typeface="Helvetica" pitchFamily="34" charset="0"/>
                <a:ea typeface="Helvetica" pitchFamily="34" charset="-122"/>
                <a:cs typeface="Helvetica" pitchFamily="34" charset="-120"/>
              </a:rPr>
              <a:t>discard</a:t>
            </a:r>
            <a:endParaRPr lang="en-US" sz="1200" dirty="0"/>
          </a:p>
        </p:txBody>
      </p:sp>
      <p:sp>
        <p:nvSpPr>
          <p:cNvPr id="13" name="Shape 11"/>
          <p:cNvSpPr/>
          <p:nvPr/>
        </p:nvSpPr>
        <p:spPr>
          <a:xfrm>
            <a:off x="7330797" y="3436620"/>
            <a:ext cx="2857500" cy="960120"/>
          </a:xfrm>
          <a:prstGeom prst="rect">
            <a:avLst/>
          </a:prstGeom>
          <a:ln w="15240">
            <a:solidFill>
              <a:srgbClr val="1A2A5E"/>
            </a:solidFill>
            <a:prstDash val="solid"/>
          </a:ln>
        </p:spPr>
        <p:txBody>
          <a:bodyPr/>
          <a:lstStyle/>
          <a:p>
            <a:endParaRPr lang="en-US"/>
          </a:p>
        </p:txBody>
      </p:sp>
      <p:sp>
        <p:nvSpPr>
          <p:cNvPr id="14" name="Text 12"/>
          <p:cNvSpPr/>
          <p:nvPr/>
        </p:nvSpPr>
        <p:spPr>
          <a:xfrm>
            <a:off x="7669887" y="3661410"/>
            <a:ext cx="2265045" cy="548640"/>
          </a:xfrm>
          <a:prstGeom prst="rect">
            <a:avLst/>
          </a:prstGeom>
          <a:noFill/>
          <a:ln/>
        </p:spPr>
        <p:txBody>
          <a:bodyPr wrap="square" lIns="25400" tIns="25400" rIns="25400" bIns="25400" rtlCol="0" anchor="t">
            <a:normAutofit/>
          </a:bodyPr>
          <a:lstStyle/>
          <a:p>
            <a:pPr marL="0" indent="0" algn="l">
              <a:buNone/>
            </a:pPr>
            <a:r>
              <a:rPr lang="en-US" sz="3000" b="1" dirty="0">
                <a:solidFill>
                  <a:srgbClr val="D9B877"/>
                </a:solidFill>
                <a:latin typeface="Playfair Display" pitchFamily="34" charset="0"/>
                <a:ea typeface="Playfair Display" pitchFamily="34" charset="-122"/>
                <a:cs typeface="Playfair Display" pitchFamily="34" charset="-120"/>
              </a:rPr>
              <a:t>3–A </a:t>
            </a:r>
            <a:r>
              <a:rPr lang="en-US" sz="2250" b="1" dirty="0">
                <a:solidFill>
                  <a:srgbClr val="1A2A5E"/>
                </a:solidFill>
                <a:latin typeface="Helvetica" pitchFamily="34" charset="0"/>
                <a:ea typeface="Helvetica" pitchFamily="34" charset="-122"/>
                <a:cs typeface="Helvetica" pitchFamily="34" charset="-120"/>
              </a:rPr>
              <a:t>surplus</a:t>
            </a:r>
            <a:endParaRPr lang="en-US" sz="1200" dirty="0"/>
          </a:p>
        </p:txBody>
      </p:sp>
      <p:sp>
        <p:nvSpPr>
          <p:cNvPr id="15" name="Shape 13"/>
          <p:cNvSpPr/>
          <p:nvPr/>
        </p:nvSpPr>
        <p:spPr>
          <a:xfrm>
            <a:off x="10435948" y="3436620"/>
            <a:ext cx="2857500" cy="960120"/>
          </a:xfrm>
          <a:prstGeom prst="rect">
            <a:avLst/>
          </a:prstGeom>
          <a:ln w="15240">
            <a:solidFill>
              <a:srgbClr val="1A2A5E"/>
            </a:solidFill>
            <a:prstDash val="solid"/>
          </a:ln>
        </p:spPr>
        <p:txBody>
          <a:bodyPr/>
          <a:lstStyle/>
          <a:p>
            <a:endParaRPr lang="en-US"/>
          </a:p>
        </p:txBody>
      </p:sp>
      <p:sp>
        <p:nvSpPr>
          <p:cNvPr id="16" name="Text 14"/>
          <p:cNvSpPr/>
          <p:nvPr/>
        </p:nvSpPr>
        <p:spPr>
          <a:xfrm>
            <a:off x="10775038" y="3661410"/>
            <a:ext cx="2265045" cy="548640"/>
          </a:xfrm>
          <a:prstGeom prst="rect">
            <a:avLst/>
          </a:prstGeom>
          <a:noFill/>
          <a:ln/>
        </p:spPr>
        <p:txBody>
          <a:bodyPr wrap="square" lIns="25400" tIns="25400" rIns="25400" bIns="25400" rtlCol="0" anchor="t">
            <a:normAutofit/>
          </a:bodyPr>
          <a:lstStyle/>
          <a:p>
            <a:pPr marL="0" indent="0" algn="l">
              <a:buNone/>
            </a:pPr>
            <a:r>
              <a:rPr lang="en-US" sz="3000" b="1" dirty="0">
                <a:solidFill>
                  <a:srgbClr val="D9B877"/>
                </a:solidFill>
                <a:latin typeface="Playfair Display" pitchFamily="34" charset="0"/>
                <a:ea typeface="Playfair Display" pitchFamily="34" charset="-122"/>
                <a:cs typeface="Playfair Display" pitchFamily="34" charset="-120"/>
              </a:rPr>
              <a:t>4–D </a:t>
            </a:r>
            <a:r>
              <a:rPr lang="en-US" sz="2250" b="1" dirty="0">
                <a:solidFill>
                  <a:srgbClr val="1A2A5E"/>
                </a:solidFill>
                <a:latin typeface="Helvetica" pitchFamily="34" charset="0"/>
                <a:ea typeface="Helvetica" pitchFamily="34" charset="-122"/>
                <a:cs typeface="Helvetica" pitchFamily="34" charset="-120"/>
              </a:rPr>
              <a:t>compost</a:t>
            </a:r>
            <a:endParaRPr lang="en-US" sz="1200" dirty="0"/>
          </a:p>
        </p:txBody>
      </p:sp>
      <p:sp>
        <p:nvSpPr>
          <p:cNvPr id="17" name="Shape 15"/>
          <p:cNvSpPr/>
          <p:nvPr/>
        </p:nvSpPr>
        <p:spPr>
          <a:xfrm>
            <a:off x="13541098" y="3436620"/>
            <a:ext cx="2857500" cy="960120"/>
          </a:xfrm>
          <a:prstGeom prst="rect">
            <a:avLst/>
          </a:prstGeom>
          <a:ln w="15240">
            <a:solidFill>
              <a:srgbClr val="1A2A5E"/>
            </a:solidFill>
            <a:prstDash val="solid"/>
          </a:ln>
        </p:spPr>
        <p:txBody>
          <a:bodyPr/>
          <a:lstStyle/>
          <a:p>
            <a:endParaRPr lang="en-US"/>
          </a:p>
        </p:txBody>
      </p:sp>
      <p:sp>
        <p:nvSpPr>
          <p:cNvPr id="18" name="Text 16"/>
          <p:cNvSpPr/>
          <p:nvPr/>
        </p:nvSpPr>
        <p:spPr>
          <a:xfrm>
            <a:off x="13880188" y="3661410"/>
            <a:ext cx="2265045" cy="548640"/>
          </a:xfrm>
          <a:prstGeom prst="rect">
            <a:avLst/>
          </a:prstGeom>
          <a:noFill/>
          <a:ln/>
        </p:spPr>
        <p:txBody>
          <a:bodyPr wrap="square" lIns="25400" tIns="25400" rIns="25400" bIns="25400" rtlCol="0" anchor="t">
            <a:normAutofit/>
          </a:bodyPr>
          <a:lstStyle/>
          <a:p>
            <a:pPr marL="0" indent="0" algn="l">
              <a:buNone/>
            </a:pPr>
            <a:r>
              <a:rPr lang="en-US" sz="3000" b="1" dirty="0">
                <a:solidFill>
                  <a:srgbClr val="D9B877"/>
                </a:solidFill>
                <a:latin typeface="Playfair Display" pitchFamily="34" charset="0"/>
                <a:ea typeface="Playfair Display" pitchFamily="34" charset="-122"/>
                <a:cs typeface="Playfair Display" pitchFamily="34" charset="-120"/>
              </a:rPr>
              <a:t>5–B </a:t>
            </a:r>
            <a:r>
              <a:rPr lang="en-US" sz="2250" b="1" dirty="0">
                <a:solidFill>
                  <a:srgbClr val="1A2A5E"/>
                </a:solidFill>
                <a:latin typeface="Helvetica" pitchFamily="34" charset="0"/>
                <a:ea typeface="Helvetica" pitchFamily="34" charset="-122"/>
                <a:cs typeface="Helvetica" pitchFamily="34" charset="-120"/>
              </a:rPr>
              <a:t>edible</a:t>
            </a:r>
            <a:endParaRPr lang="en-US" sz="1200" dirty="0"/>
          </a:p>
        </p:txBody>
      </p:sp>
      <p:sp>
        <p:nvSpPr>
          <p:cNvPr id="19" name="Text 17"/>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8">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1047750" y="1032510"/>
            <a:ext cx="16192500" cy="22860"/>
          </a:xfrm>
          <a:prstGeom prst="rect">
            <a:avLst/>
          </a:prstGeom>
          <a:solidFill>
            <a:srgbClr val="1A2A5E"/>
          </a:solidFill>
          <a:ln/>
        </p:spPr>
        <p:txBody>
          <a:bodyPr/>
          <a:lstStyle/>
          <a:p>
            <a:endParaRPr lang="en-US"/>
          </a:p>
        </p:txBody>
      </p:sp>
      <p:sp>
        <p:nvSpPr>
          <p:cNvPr id="3" name="Text 1"/>
          <p:cNvSpPr/>
          <p:nvPr/>
        </p:nvSpPr>
        <p:spPr>
          <a:xfrm>
            <a:off x="1047750" y="571500"/>
            <a:ext cx="3771900" cy="365760"/>
          </a:xfrm>
          <a:prstGeom prst="rect">
            <a:avLst/>
          </a:prstGeom>
          <a:noFill/>
          <a:ln/>
        </p:spPr>
        <p:txBody>
          <a:bodyPr wrap="none" lIns="25400" tIns="25400" rIns="25400" bIns="25400" rtlCol="0" anchor="t">
            <a:normAutofit/>
          </a:bodyPr>
          <a:lstStyle/>
          <a:p>
            <a:pPr marL="0" indent="0" algn="l">
              <a:buNone/>
            </a:pPr>
            <a:r>
              <a:rPr lang="en-US" sz="1950" b="1" kern="0" spc="38" dirty="0">
                <a:solidFill>
                  <a:srgbClr val="1A2A5E"/>
                </a:solidFill>
                <a:latin typeface="Playfair Display" pitchFamily="34" charset="0"/>
                <a:ea typeface="Playfair Display" pitchFamily="34" charset="-122"/>
                <a:cs typeface="Playfair Display" pitchFamily="34" charset="-120"/>
              </a:rPr>
              <a:t>PERSPECTIVE</a:t>
            </a:r>
            <a:endParaRPr lang="en-US" sz="1950" dirty="0"/>
          </a:p>
        </p:txBody>
      </p:sp>
      <p:sp>
        <p:nvSpPr>
          <p:cNvPr id="4" name="Text 2"/>
          <p:cNvSpPr/>
          <p:nvPr/>
        </p:nvSpPr>
        <p:spPr>
          <a:xfrm>
            <a:off x="14670406" y="628650"/>
            <a:ext cx="2826830"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003 · FOOD WASTE</a:t>
            </a:r>
            <a:endParaRPr lang="en-US" sz="1200" dirty="0"/>
          </a:p>
        </p:txBody>
      </p:sp>
      <p:sp>
        <p:nvSpPr>
          <p:cNvPr id="5" name="Text 3"/>
          <p:cNvSpPr/>
          <p:nvPr/>
        </p:nvSpPr>
        <p:spPr>
          <a:xfrm>
            <a:off x="1047750" y="1264920"/>
            <a:ext cx="17811750" cy="236220"/>
          </a:xfrm>
          <a:prstGeom prst="rect">
            <a:avLst/>
          </a:prstGeom>
          <a:noFill/>
          <a:ln/>
        </p:spPr>
        <p:txBody>
          <a:bodyPr wrap="square" lIns="25400" tIns="25400" rIns="25400" bIns="25400" rtlCol="0" anchor="t">
            <a:normAutofit lnSpcReduction="10000"/>
          </a:bodyPr>
          <a:lstStyle/>
          <a:p>
            <a:pPr marL="0" indent="0" algn="l">
              <a:buNone/>
            </a:pPr>
            <a:r>
              <a:rPr lang="en-US" sz="1350" b="1" kern="0" spc="300" dirty="0">
                <a:solidFill>
                  <a:srgbClr val="BF842C"/>
                </a:solidFill>
                <a:latin typeface="Helvetica" pitchFamily="34" charset="0"/>
                <a:ea typeface="Helvetica" pitchFamily="34" charset="-122"/>
                <a:cs typeface="Helvetica" pitchFamily="34" charset="-120"/>
              </a:rPr>
              <a:t>THE ARTICLE</a:t>
            </a:r>
            <a:endParaRPr lang="en-US" sz="1350" dirty="0"/>
          </a:p>
        </p:txBody>
      </p:sp>
      <p:sp>
        <p:nvSpPr>
          <p:cNvPr id="6" name="Text 4"/>
          <p:cNvSpPr/>
          <p:nvPr/>
        </p:nvSpPr>
        <p:spPr>
          <a:xfrm>
            <a:off x="1047750" y="1520190"/>
            <a:ext cx="17811750" cy="678180"/>
          </a:xfrm>
          <a:prstGeom prst="rect">
            <a:avLst/>
          </a:prstGeom>
          <a:noFill/>
          <a:ln/>
        </p:spPr>
        <p:txBody>
          <a:bodyPr wrap="square" lIns="25400" tIns="25400" rIns="25400" bIns="25400" rtlCol="0" anchor="t">
            <a:normAutofit/>
          </a:bodyPr>
          <a:lstStyle/>
          <a:p>
            <a:pPr marL="0" indent="0" algn="l">
              <a:buNone/>
            </a:pPr>
            <a:r>
              <a:rPr lang="en-US" sz="3750" b="1" dirty="0">
                <a:solidFill>
                  <a:srgbClr val="1A2A5E"/>
                </a:solidFill>
                <a:latin typeface="Playfair Display" pitchFamily="34" charset="0"/>
                <a:ea typeface="Playfair Display" pitchFamily="34" charset="-122"/>
                <a:cs typeface="Playfair Display" pitchFamily="34" charset="-120"/>
              </a:rPr>
              <a:t>Food Waste</a:t>
            </a:r>
            <a:endParaRPr lang="en-US" sz="3750" dirty="0"/>
          </a:p>
        </p:txBody>
      </p:sp>
      <p:sp>
        <p:nvSpPr>
          <p:cNvPr id="7" name="Text 5"/>
          <p:cNvSpPr/>
          <p:nvPr/>
        </p:nvSpPr>
        <p:spPr>
          <a:xfrm>
            <a:off x="1047750" y="2236470"/>
            <a:ext cx="17811750" cy="335280"/>
          </a:xfrm>
          <a:prstGeom prst="rect">
            <a:avLst/>
          </a:prstGeom>
          <a:noFill/>
          <a:ln/>
        </p:spPr>
        <p:txBody>
          <a:bodyPr wrap="square" lIns="25400" tIns="25400" rIns="25400" bIns="25400" rtlCol="0" anchor="t">
            <a:normAutofit lnSpcReduction="10000"/>
          </a:bodyPr>
          <a:lstStyle/>
          <a:p>
            <a:pPr marL="0" indent="0" algn="l">
              <a:buNone/>
            </a:pPr>
            <a:r>
              <a:rPr lang="en-US" sz="2025" b="1" dirty="0">
                <a:solidFill>
                  <a:srgbClr val="1A2A5E"/>
                </a:solidFill>
                <a:latin typeface="Helvetica" pitchFamily="34" charset="0"/>
                <a:ea typeface="Helvetica" pitchFamily="34" charset="-122"/>
                <a:cs typeface="Helvetica" pitchFamily="34" charset="-120"/>
              </a:rPr>
              <a:t>Why do we throw so much away?</a:t>
            </a:r>
            <a:endParaRPr lang="en-US" sz="2025" dirty="0"/>
          </a:p>
        </p:txBody>
      </p:sp>
      <p:sp>
        <p:nvSpPr>
          <p:cNvPr id="8" name="Shape 6"/>
          <p:cNvSpPr/>
          <p:nvPr/>
        </p:nvSpPr>
        <p:spPr>
          <a:xfrm>
            <a:off x="1047750" y="2667000"/>
            <a:ext cx="609600" cy="38100"/>
          </a:xfrm>
          <a:prstGeom prst="rect">
            <a:avLst/>
          </a:prstGeom>
          <a:solidFill>
            <a:srgbClr val="D9B877"/>
          </a:solidFill>
          <a:ln/>
        </p:spPr>
        <p:txBody>
          <a:bodyPr/>
          <a:lstStyle/>
          <a:p>
            <a:endParaRPr lang="en-US"/>
          </a:p>
        </p:txBody>
      </p:sp>
      <p:sp>
        <p:nvSpPr>
          <p:cNvPr id="9" name="Text 7"/>
          <p:cNvSpPr/>
          <p:nvPr/>
        </p:nvSpPr>
        <p:spPr>
          <a:xfrm>
            <a:off x="1047750" y="2819400"/>
            <a:ext cx="17811750" cy="281940"/>
          </a:xfrm>
          <a:prstGeom prst="rect">
            <a:avLst/>
          </a:prstGeom>
          <a:noFill/>
          <a:ln/>
        </p:spPr>
        <p:txBody>
          <a:bodyPr wrap="square" lIns="25400" tIns="25400" rIns="25400" bIns="25400" rtlCol="0" anchor="t">
            <a:normAutofit lnSpcReduction="10000"/>
          </a:bodyPr>
          <a:lstStyle/>
          <a:p>
            <a:pPr marL="0" indent="0" algn="l">
              <a:buNone/>
            </a:pPr>
            <a:r>
              <a:rPr lang="en-US" sz="1650" i="1" dirty="0">
                <a:solidFill>
                  <a:srgbClr val="555555"/>
                </a:solidFill>
                <a:latin typeface="Helvetica" pitchFamily="34" charset="0"/>
                <a:ea typeface="Helvetica" pitchFamily="34" charset="-122"/>
                <a:cs typeface="Helvetica" pitchFamily="34" charset="-120"/>
              </a:rPr>
              <a:t>A third of the world’s food is never eaten — and the cost is far greater than it seems.</a:t>
            </a:r>
            <a:endParaRPr lang="en-US" sz="1650" dirty="0"/>
          </a:p>
        </p:txBody>
      </p:sp>
      <p:sp>
        <p:nvSpPr>
          <p:cNvPr id="10" name="Text 8"/>
          <p:cNvSpPr/>
          <p:nvPr/>
        </p:nvSpPr>
        <p:spPr>
          <a:xfrm>
            <a:off x="1039863" y="3328543"/>
            <a:ext cx="8074247" cy="1588294"/>
          </a:xfrm>
          <a:prstGeom prst="rect">
            <a:avLst/>
          </a:prstGeom>
          <a:noFill/>
          <a:ln/>
        </p:spPr>
        <p:txBody>
          <a:bodyPr wrap="square" lIns="25400" tIns="25400" rIns="25400" bIns="25400" rtlCol="0" anchor="t">
            <a:noAutofit/>
          </a:bodyPr>
          <a:lstStyle/>
          <a:p>
            <a:pPr marL="0" indent="0" algn="l">
              <a:lnSpc>
                <a:spcPct val="148000"/>
              </a:lnSpc>
              <a:buNone/>
            </a:pPr>
            <a:r>
              <a:rPr lang="en-US" sz="1650" dirty="0">
                <a:solidFill>
                  <a:srgbClr val="222222"/>
                </a:solidFill>
                <a:latin typeface="Helvetica" pitchFamily="34" charset="0"/>
                <a:ea typeface="Helvetica" pitchFamily="34" charset="-122"/>
                <a:cs typeface="Helvetica" pitchFamily="34" charset="-120"/>
              </a:rPr>
              <a:t>Every evening, in kitchens and restaurants around the world, a quiet waste takes place. Perfectly good bread, bruised fruit, and half-eaten meals are scraped into the bin without a second thought. It feels harmless — but multiplied across billions of homes, it becomes one of the planet’s largest and most overlooked problems. Roughly a third of all the food grown for people is never eaten.</a:t>
            </a:r>
            <a:endParaRPr lang="en-US" sz="1650" dirty="0"/>
          </a:p>
        </p:txBody>
      </p:sp>
      <p:sp>
        <p:nvSpPr>
          <p:cNvPr id="11" name="Text 9"/>
          <p:cNvSpPr/>
          <p:nvPr/>
        </p:nvSpPr>
        <p:spPr>
          <a:xfrm>
            <a:off x="1047750" y="5604748"/>
            <a:ext cx="8074247" cy="1588294"/>
          </a:xfrm>
          <a:prstGeom prst="rect">
            <a:avLst/>
          </a:prstGeom>
          <a:noFill/>
          <a:ln/>
        </p:spPr>
        <p:txBody>
          <a:bodyPr wrap="square" lIns="25400" tIns="25400" rIns="25400" bIns="25400" rtlCol="0" anchor="t">
            <a:noAutofit/>
          </a:bodyPr>
          <a:lstStyle/>
          <a:p>
            <a:pPr marL="0" indent="0" algn="l">
              <a:lnSpc>
                <a:spcPct val="148000"/>
              </a:lnSpc>
              <a:buNone/>
            </a:pPr>
            <a:r>
              <a:rPr lang="en-US" sz="1650" dirty="0">
                <a:solidFill>
                  <a:srgbClr val="222222"/>
                </a:solidFill>
                <a:latin typeface="Helvetica" pitchFamily="34" charset="0"/>
                <a:ea typeface="Helvetica" pitchFamily="34" charset="-122"/>
                <a:cs typeface="Helvetica" pitchFamily="34" charset="-120"/>
              </a:rPr>
              <a:t>The scale is hard to picture. About 1.3 billion tonnes of food are lost or thrown away every year, while hundreds of millions of people go hungry. Some is lost on farms or in transport, especially </a:t>
            </a:r>
            <a:r>
              <a:rPr lang="en-US" sz="1650" b="1" dirty="0">
                <a:solidFill>
                  <a:srgbClr val="1A2A5E"/>
                </a:solidFill>
                <a:latin typeface="Helvetica" pitchFamily="34" charset="0"/>
                <a:ea typeface="Helvetica" pitchFamily="34" charset="-122"/>
                <a:cs typeface="Helvetica" pitchFamily="34" charset="-120"/>
              </a:rPr>
              <a:t>perishable </a:t>
            </a:r>
            <a:r>
              <a:rPr lang="en-US" sz="1650" dirty="0">
                <a:solidFill>
                  <a:srgbClr val="222222"/>
                </a:solidFill>
                <a:latin typeface="Helvetica" pitchFamily="34" charset="0"/>
                <a:ea typeface="Helvetica" pitchFamily="34" charset="-122"/>
                <a:cs typeface="Helvetica" pitchFamily="34" charset="-120"/>
              </a:rPr>
              <a:t>items like milk and vegetables that spoil quickly. But in wealthier countries, most waste happens at home, where families routinely </a:t>
            </a:r>
            <a:r>
              <a:rPr lang="en-US" sz="1650" b="1" dirty="0">
                <a:solidFill>
                  <a:srgbClr val="1A2A5E"/>
                </a:solidFill>
                <a:latin typeface="Helvetica" pitchFamily="34" charset="0"/>
                <a:ea typeface="Helvetica" pitchFamily="34" charset="-122"/>
                <a:cs typeface="Helvetica" pitchFamily="34" charset="-120"/>
              </a:rPr>
              <a:t>discard </a:t>
            </a:r>
            <a:r>
              <a:rPr lang="en-US" sz="1650" dirty="0">
                <a:solidFill>
                  <a:srgbClr val="222222"/>
                </a:solidFill>
                <a:latin typeface="Helvetica" pitchFamily="34" charset="0"/>
                <a:ea typeface="Helvetica" pitchFamily="34" charset="-122"/>
                <a:cs typeface="Helvetica" pitchFamily="34" charset="-120"/>
              </a:rPr>
              <a:t>food they simply forgot to eat.</a:t>
            </a:r>
            <a:endParaRPr lang="en-US" sz="1650" dirty="0"/>
          </a:p>
        </p:txBody>
      </p:sp>
      <p:sp>
        <p:nvSpPr>
          <p:cNvPr id="12" name="Text 10"/>
          <p:cNvSpPr/>
          <p:nvPr/>
        </p:nvSpPr>
        <p:spPr>
          <a:xfrm>
            <a:off x="9401175" y="3272790"/>
            <a:ext cx="8074247" cy="1588294"/>
          </a:xfrm>
          <a:prstGeom prst="rect">
            <a:avLst/>
          </a:prstGeom>
          <a:noFill/>
          <a:ln/>
        </p:spPr>
        <p:txBody>
          <a:bodyPr wrap="square" lIns="25400" tIns="25400" rIns="25400" bIns="25400" rtlCol="0" anchor="t">
            <a:noAutofit/>
          </a:bodyPr>
          <a:lstStyle/>
          <a:p>
            <a:pPr marL="0" indent="0" algn="l">
              <a:lnSpc>
                <a:spcPct val="148000"/>
              </a:lnSpc>
              <a:buNone/>
            </a:pPr>
            <a:r>
              <a:rPr lang="en-US" sz="1650" dirty="0">
                <a:solidFill>
                  <a:srgbClr val="222222"/>
                </a:solidFill>
                <a:latin typeface="Helvetica" pitchFamily="34" charset="0"/>
                <a:ea typeface="Helvetica" pitchFamily="34" charset="-122"/>
                <a:cs typeface="Helvetica" pitchFamily="34" charset="-120"/>
              </a:rPr>
              <a:t>The costs reach far beyond the dinner table. When food rots in a landfill it releases methane, a gas far more powerful than carbon dioxide. If food waste were a country, it would be the third-largest source of greenhouse gases on Earth. It also throws away the water, land, and fuel used to grow it — a single wasted apple represents about 125 litres of water.</a:t>
            </a:r>
            <a:endParaRPr lang="en-US" sz="1650" dirty="0"/>
          </a:p>
        </p:txBody>
      </p:sp>
      <p:sp>
        <p:nvSpPr>
          <p:cNvPr id="13" name="Text 11"/>
          <p:cNvSpPr/>
          <p:nvPr/>
        </p:nvSpPr>
        <p:spPr>
          <a:xfrm>
            <a:off x="9401174" y="5610598"/>
            <a:ext cx="8074247" cy="1278255"/>
          </a:xfrm>
          <a:prstGeom prst="rect">
            <a:avLst/>
          </a:prstGeom>
          <a:noFill/>
          <a:ln/>
        </p:spPr>
        <p:txBody>
          <a:bodyPr wrap="square" lIns="25400" tIns="25400" rIns="25400" bIns="25400" rtlCol="0" anchor="t">
            <a:noAutofit/>
          </a:bodyPr>
          <a:lstStyle/>
          <a:p>
            <a:pPr marL="0" indent="0" algn="l">
              <a:lnSpc>
                <a:spcPct val="148000"/>
              </a:lnSpc>
              <a:buNone/>
            </a:pPr>
            <a:r>
              <a:rPr lang="en-US" sz="1650" dirty="0">
                <a:solidFill>
                  <a:srgbClr val="222222"/>
                </a:solidFill>
                <a:latin typeface="Helvetica" pitchFamily="34" charset="0"/>
                <a:ea typeface="Helvetica" pitchFamily="34" charset="-122"/>
                <a:cs typeface="Helvetica" pitchFamily="34" charset="-120"/>
              </a:rPr>
              <a:t>Yet this is a problem almost anyone can help solve. Some shops now sell </a:t>
            </a:r>
            <a:r>
              <a:rPr lang="en-US" sz="1650" b="1" dirty="0">
                <a:solidFill>
                  <a:srgbClr val="1A2A5E"/>
                </a:solidFill>
                <a:latin typeface="Helvetica" pitchFamily="34" charset="0"/>
                <a:ea typeface="Helvetica" pitchFamily="34" charset="-122"/>
                <a:cs typeface="Helvetica" pitchFamily="34" charset="-120"/>
              </a:rPr>
              <a:t>surplus </a:t>
            </a:r>
            <a:r>
              <a:rPr lang="en-US" sz="1650" dirty="0">
                <a:solidFill>
                  <a:srgbClr val="222222"/>
                </a:solidFill>
                <a:latin typeface="Helvetica" pitchFamily="34" charset="0"/>
                <a:ea typeface="Helvetica" pitchFamily="34" charset="-122"/>
                <a:cs typeface="Helvetica" pitchFamily="34" charset="-120"/>
              </a:rPr>
              <a:t>stock cheaply instead of binning it. Restaurants donate leftovers, and many families turn scraps into </a:t>
            </a:r>
            <a:r>
              <a:rPr lang="en-US" sz="1650" b="1" dirty="0">
                <a:solidFill>
                  <a:srgbClr val="1A2A5E"/>
                </a:solidFill>
                <a:latin typeface="Helvetica" pitchFamily="34" charset="0"/>
                <a:ea typeface="Helvetica" pitchFamily="34" charset="-122"/>
                <a:cs typeface="Helvetica" pitchFamily="34" charset="-120"/>
              </a:rPr>
              <a:t>compost </a:t>
            </a:r>
            <a:r>
              <a:rPr lang="en-US" sz="1650" dirty="0">
                <a:solidFill>
                  <a:srgbClr val="222222"/>
                </a:solidFill>
                <a:latin typeface="Helvetica" pitchFamily="34" charset="0"/>
                <a:ea typeface="Helvetica" pitchFamily="34" charset="-122"/>
                <a:cs typeface="Helvetica" pitchFamily="34" charset="-120"/>
              </a:rPr>
              <a:t>that feeds a garden rather than a dump. Others simply plan meals and remember that a slightly ugly vegetable is still perfectly </a:t>
            </a:r>
            <a:r>
              <a:rPr lang="en-US" sz="1650" b="1" dirty="0">
                <a:solidFill>
                  <a:srgbClr val="1A2A5E"/>
                </a:solidFill>
                <a:latin typeface="Helvetica" pitchFamily="34" charset="0"/>
                <a:ea typeface="Helvetica" pitchFamily="34" charset="-122"/>
                <a:cs typeface="Helvetica" pitchFamily="34" charset="-120"/>
              </a:rPr>
              <a:t>edible</a:t>
            </a:r>
            <a:r>
              <a:rPr lang="en-US" sz="1650" dirty="0">
                <a:solidFill>
                  <a:srgbClr val="222222"/>
                </a:solidFill>
                <a:latin typeface="Helvetica" pitchFamily="34" charset="0"/>
                <a:ea typeface="Helvetica" pitchFamily="34" charset="-122"/>
                <a:cs typeface="Helvetica" pitchFamily="34" charset="-120"/>
              </a:rPr>
              <a:t>.</a:t>
            </a:r>
            <a:endParaRPr lang="en-US" sz="1650" dirty="0"/>
          </a:p>
        </p:txBody>
      </p:sp>
      <p:sp>
        <p:nvSpPr>
          <p:cNvPr id="14" name="Shape 12"/>
          <p:cNvSpPr/>
          <p:nvPr/>
        </p:nvSpPr>
        <p:spPr>
          <a:xfrm>
            <a:off x="1047750" y="8006246"/>
            <a:ext cx="45720" cy="842010"/>
          </a:xfrm>
          <a:prstGeom prst="rect">
            <a:avLst/>
          </a:prstGeom>
          <a:solidFill>
            <a:srgbClr val="D9B877"/>
          </a:solidFill>
          <a:ln/>
        </p:spPr>
        <p:txBody>
          <a:bodyPr/>
          <a:lstStyle/>
          <a:p>
            <a:endParaRPr lang="en-US"/>
          </a:p>
        </p:txBody>
      </p:sp>
      <p:sp>
        <p:nvSpPr>
          <p:cNvPr id="15" name="Text 13"/>
          <p:cNvSpPr/>
          <p:nvPr/>
        </p:nvSpPr>
        <p:spPr>
          <a:xfrm>
            <a:off x="1360170" y="8006246"/>
            <a:ext cx="13422630" cy="880110"/>
          </a:xfrm>
          <a:prstGeom prst="rect">
            <a:avLst/>
          </a:prstGeom>
          <a:noFill/>
          <a:ln/>
        </p:spPr>
        <p:txBody>
          <a:bodyPr wrap="square" lIns="25400" tIns="25400" rIns="25400" bIns="25400" rtlCol="0" anchor="t">
            <a:normAutofit/>
          </a:bodyPr>
          <a:lstStyle/>
          <a:p>
            <a:pPr marL="0" indent="0" algn="l">
              <a:lnSpc>
                <a:spcPct val="130000"/>
              </a:lnSpc>
              <a:buNone/>
            </a:pPr>
            <a:r>
              <a:rPr lang="en-US" sz="2550" b="1" i="1" dirty="0">
                <a:solidFill>
                  <a:srgbClr val="1A2A5E"/>
                </a:solidFill>
                <a:latin typeface="Playfair Display" pitchFamily="34" charset="0"/>
                <a:ea typeface="Playfair Display" pitchFamily="34" charset="-122"/>
                <a:cs typeface="Playfair Display" pitchFamily="34" charset="-120"/>
              </a:rPr>
              <a:t>If a third of our food is wasted, how much could change if each of us wasted just a little less?</a:t>
            </a:r>
            <a:endParaRPr lang="en-US" sz="2550" dirty="0"/>
          </a:p>
        </p:txBody>
      </p:sp>
      <p:sp>
        <p:nvSpPr>
          <p:cNvPr id="16" name="Text 14"/>
          <p:cNvSpPr/>
          <p:nvPr/>
        </p:nvSpPr>
        <p:spPr>
          <a:xfrm>
            <a:off x="1047750" y="952500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pic>
        <p:nvPicPr>
          <p:cNvPr id="17" name="issue003-audio">
            <a:hlinkClick r:id="" action="ppaction://media"/>
            <a:extLst>
              <a:ext uri="{FF2B5EF4-FFF2-40B4-BE49-F238E27FC236}">
                <a16:creationId xmlns:a16="http://schemas.microsoft.com/office/drawing/2014/main" id="{B12BE2CF-49A7-856F-D023-0DD6BA16434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62094" y="1421987"/>
            <a:ext cx="487362" cy="487363"/>
          </a:xfrm>
          <a:prstGeom prst="rect">
            <a:avLst/>
          </a:prstGeom>
        </p:spPr>
      </p:pic>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1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1047750" y="110109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20040"/>
          </a:xfrm>
          <a:prstGeom prst="rect">
            <a:avLst/>
          </a:prstGeom>
          <a:noFill/>
          <a:ln/>
        </p:spPr>
        <p:txBody>
          <a:bodyPr wrap="none" lIns="25400" tIns="25400" rIns="25400" bIns="25400" rtlCol="0" anchor="t">
            <a:normAutofit lnSpcReduction="10000"/>
          </a:bodyPr>
          <a:lstStyle/>
          <a:p>
            <a:pPr marL="0" indent="0" algn="l">
              <a:buNone/>
            </a:pPr>
            <a:r>
              <a:rPr lang="en-US" sz="1950" b="1" kern="0" spc="38" dirty="0">
                <a:solidFill>
                  <a:srgbClr val="1A2A5E"/>
                </a:solidFill>
                <a:latin typeface="Georgia" pitchFamily="34" charset="0"/>
                <a:ea typeface="Georgia" pitchFamily="34" charset="-122"/>
                <a:cs typeface="Georgia" pitchFamily="34" charset="-120"/>
              </a:rPr>
              <a:t>PERSPECTIVE</a:t>
            </a:r>
            <a:endParaRPr lang="en-US" sz="1950" dirty="0"/>
          </a:p>
        </p:txBody>
      </p:sp>
      <p:sp>
        <p:nvSpPr>
          <p:cNvPr id="4" name="Text 2"/>
          <p:cNvSpPr/>
          <p:nvPr/>
        </p:nvSpPr>
        <p:spPr>
          <a:xfrm>
            <a:off x="14670406" y="701040"/>
            <a:ext cx="2826830"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003 · FOOD WASTE</a:t>
            </a:r>
            <a:endParaRPr lang="en-US" sz="1200" dirty="0"/>
          </a:p>
        </p:txBody>
      </p:sp>
      <p:sp>
        <p:nvSpPr>
          <p:cNvPr id="5" name="Text 3"/>
          <p:cNvSpPr/>
          <p:nvPr/>
        </p:nvSpPr>
        <p:spPr>
          <a:xfrm>
            <a:off x="1047750" y="1504950"/>
            <a:ext cx="17811750"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COMPREHENSION</a:t>
            </a:r>
            <a:endParaRPr lang="en-US" sz="1500" dirty="0"/>
          </a:p>
        </p:txBody>
      </p:sp>
      <p:sp>
        <p:nvSpPr>
          <p:cNvPr id="6" name="Text 4"/>
          <p:cNvSpPr/>
          <p:nvPr/>
        </p:nvSpPr>
        <p:spPr>
          <a:xfrm>
            <a:off x="1047750" y="1821180"/>
            <a:ext cx="17811750" cy="624840"/>
          </a:xfrm>
          <a:prstGeom prst="rect">
            <a:avLst/>
          </a:prstGeom>
          <a:noFill/>
          <a:ln/>
        </p:spPr>
        <p:txBody>
          <a:bodyPr wrap="square" lIns="25400" tIns="25400" rIns="25400" bIns="25400" rtlCol="0" anchor="t">
            <a:normAutofit lnSpcReduction="10000"/>
          </a:bodyPr>
          <a:lstStyle/>
          <a:p>
            <a:pPr marL="0" indent="0" algn="l">
              <a:buNone/>
            </a:pPr>
            <a:r>
              <a:rPr lang="en-US" sz="4050" b="1" dirty="0">
                <a:solidFill>
                  <a:srgbClr val="1A2A5E"/>
                </a:solidFill>
                <a:latin typeface="Georgia" pitchFamily="34" charset="0"/>
                <a:ea typeface="Georgia" pitchFamily="34" charset="-122"/>
                <a:cs typeface="Georgia" pitchFamily="34" charset="-120"/>
              </a:rPr>
              <a:t>True or False?</a:t>
            </a:r>
            <a:endParaRPr lang="en-US" sz="4050" dirty="0"/>
          </a:p>
        </p:txBody>
      </p:sp>
      <p:sp>
        <p:nvSpPr>
          <p:cNvPr id="7" name="Shape 5"/>
          <p:cNvSpPr/>
          <p:nvPr/>
        </p:nvSpPr>
        <p:spPr>
          <a:xfrm>
            <a:off x="1047750" y="3402330"/>
            <a:ext cx="14763750" cy="9525"/>
          </a:xfrm>
          <a:prstGeom prst="rect">
            <a:avLst/>
          </a:prstGeom>
          <a:solidFill>
            <a:srgbClr val="E3E1DB"/>
          </a:solidFill>
          <a:ln/>
        </p:spPr>
        <p:txBody>
          <a:bodyPr/>
          <a:lstStyle/>
          <a:p>
            <a:endParaRPr lang="en-US"/>
          </a:p>
        </p:txBody>
      </p:sp>
      <p:sp>
        <p:nvSpPr>
          <p:cNvPr id="8" name="Text 6"/>
          <p:cNvSpPr/>
          <p:nvPr/>
        </p:nvSpPr>
        <p:spPr>
          <a:xfrm>
            <a:off x="1047750" y="2846070"/>
            <a:ext cx="457200" cy="403860"/>
          </a:xfrm>
          <a:prstGeom prst="rect">
            <a:avLst/>
          </a:prstGeom>
          <a:noFill/>
          <a:ln/>
        </p:spPr>
        <p:txBody>
          <a:bodyPr wrap="square" lIns="25400" tIns="25400" rIns="25400" bIns="25400" rtlCol="0" anchor="t">
            <a:normAutofit lnSpcReduction="10000"/>
          </a:bodyPr>
          <a:lstStyle/>
          <a:p>
            <a:pPr marL="0" indent="0" algn="l">
              <a:buNone/>
            </a:pPr>
            <a:r>
              <a:rPr lang="en-US" sz="2550" b="1" dirty="0">
                <a:solidFill>
                  <a:srgbClr val="D9B877"/>
                </a:solidFill>
                <a:latin typeface="Georgia" pitchFamily="34" charset="0"/>
                <a:ea typeface="Georgia" pitchFamily="34" charset="-122"/>
                <a:cs typeface="Georgia" pitchFamily="34" charset="-120"/>
              </a:rPr>
              <a:t>1</a:t>
            </a:r>
            <a:endParaRPr lang="en-US" sz="2550" dirty="0"/>
          </a:p>
        </p:txBody>
      </p:sp>
      <p:sp>
        <p:nvSpPr>
          <p:cNvPr id="9" name="Text 7"/>
          <p:cNvSpPr/>
          <p:nvPr/>
        </p:nvSpPr>
        <p:spPr>
          <a:xfrm>
            <a:off x="1676400" y="2868930"/>
            <a:ext cx="14380761" cy="358140"/>
          </a:xfrm>
          <a:prstGeom prst="rect">
            <a:avLst/>
          </a:prstGeom>
          <a:noFill/>
          <a:ln/>
        </p:spPr>
        <p:txBody>
          <a:bodyPr wrap="square" lIns="25400" tIns="25400" rIns="25400" bIns="25400" rtlCol="0" anchor="t">
            <a:normAutofit lnSpcReduction="10000"/>
          </a:bodyPr>
          <a:lstStyle/>
          <a:p>
            <a:pPr marL="0" indent="0" algn="l">
              <a:buNone/>
            </a:pPr>
            <a:r>
              <a:rPr lang="en-US" sz="2175" dirty="0">
                <a:solidFill>
                  <a:srgbClr val="1A1A1A"/>
                </a:solidFill>
                <a:latin typeface="Helvetica" pitchFamily="34" charset="0"/>
                <a:ea typeface="Helvetica" pitchFamily="34" charset="-122"/>
                <a:cs typeface="Helvetica" pitchFamily="34" charset="-120"/>
              </a:rPr>
              <a:t>About a third of the food grown for people is never eaten.</a:t>
            </a:r>
            <a:endParaRPr lang="en-US" sz="2175" dirty="0"/>
          </a:p>
        </p:txBody>
      </p:sp>
      <p:sp>
        <p:nvSpPr>
          <p:cNvPr id="10" name="Text 8"/>
          <p:cNvSpPr/>
          <p:nvPr/>
        </p:nvSpPr>
        <p:spPr>
          <a:xfrm>
            <a:off x="14997469" y="2853690"/>
            <a:ext cx="890230" cy="388620"/>
          </a:xfrm>
          <a:prstGeom prst="rect">
            <a:avLst/>
          </a:prstGeom>
          <a:noFill/>
          <a:ln/>
        </p:spPr>
        <p:txBody>
          <a:bodyPr wrap="square" lIns="25400" tIns="25400" rIns="25400" bIns="25400" rtlCol="0" anchor="t">
            <a:normAutofit/>
          </a:bodyPr>
          <a:lstStyle/>
          <a:p>
            <a:pPr marL="0" indent="0" algn="l">
              <a:buNone/>
            </a:pPr>
            <a:r>
              <a:rPr lang="en-US" sz="1950" b="1" kern="0" spc="600" dirty="0">
                <a:solidFill>
                  <a:srgbClr val="1A2A5E"/>
                </a:solidFill>
                <a:latin typeface="Helvetica" pitchFamily="34" charset="0"/>
                <a:ea typeface="Helvetica" pitchFamily="34" charset="-122"/>
                <a:cs typeface="Helvetica" pitchFamily="34" charset="-120"/>
              </a:rPr>
              <a:t>T F</a:t>
            </a:r>
            <a:endParaRPr lang="en-US" sz="1950" dirty="0"/>
          </a:p>
        </p:txBody>
      </p:sp>
      <p:sp>
        <p:nvSpPr>
          <p:cNvPr id="11" name="Shape 9"/>
          <p:cNvSpPr/>
          <p:nvPr/>
        </p:nvSpPr>
        <p:spPr>
          <a:xfrm>
            <a:off x="1047750" y="4175760"/>
            <a:ext cx="14763750" cy="9525"/>
          </a:xfrm>
          <a:prstGeom prst="rect">
            <a:avLst/>
          </a:prstGeom>
          <a:solidFill>
            <a:srgbClr val="E3E1DB"/>
          </a:solidFill>
          <a:ln/>
        </p:spPr>
        <p:txBody>
          <a:bodyPr/>
          <a:lstStyle/>
          <a:p>
            <a:endParaRPr lang="en-US"/>
          </a:p>
        </p:txBody>
      </p:sp>
      <p:sp>
        <p:nvSpPr>
          <p:cNvPr id="12" name="Text 10"/>
          <p:cNvSpPr/>
          <p:nvPr/>
        </p:nvSpPr>
        <p:spPr>
          <a:xfrm>
            <a:off x="1047750" y="3619500"/>
            <a:ext cx="457200" cy="403860"/>
          </a:xfrm>
          <a:prstGeom prst="rect">
            <a:avLst/>
          </a:prstGeom>
          <a:noFill/>
          <a:ln/>
        </p:spPr>
        <p:txBody>
          <a:bodyPr wrap="square" lIns="25400" tIns="25400" rIns="25400" bIns="25400" rtlCol="0" anchor="t">
            <a:normAutofit lnSpcReduction="10000"/>
          </a:bodyPr>
          <a:lstStyle/>
          <a:p>
            <a:pPr marL="0" indent="0" algn="l">
              <a:buNone/>
            </a:pPr>
            <a:r>
              <a:rPr lang="en-US" sz="2550" b="1" dirty="0">
                <a:solidFill>
                  <a:srgbClr val="D9B877"/>
                </a:solidFill>
                <a:latin typeface="Georgia" pitchFamily="34" charset="0"/>
                <a:ea typeface="Georgia" pitchFamily="34" charset="-122"/>
                <a:cs typeface="Georgia" pitchFamily="34" charset="-120"/>
              </a:rPr>
              <a:t>2</a:t>
            </a:r>
            <a:endParaRPr lang="en-US" sz="2550" dirty="0"/>
          </a:p>
        </p:txBody>
      </p:sp>
      <p:sp>
        <p:nvSpPr>
          <p:cNvPr id="13" name="Text 11"/>
          <p:cNvSpPr/>
          <p:nvPr/>
        </p:nvSpPr>
        <p:spPr>
          <a:xfrm>
            <a:off x="1676400" y="3642360"/>
            <a:ext cx="14380761" cy="358140"/>
          </a:xfrm>
          <a:prstGeom prst="rect">
            <a:avLst/>
          </a:prstGeom>
          <a:noFill/>
          <a:ln/>
        </p:spPr>
        <p:txBody>
          <a:bodyPr wrap="square" lIns="25400" tIns="25400" rIns="25400" bIns="25400" rtlCol="0" anchor="t">
            <a:normAutofit lnSpcReduction="10000"/>
          </a:bodyPr>
          <a:lstStyle/>
          <a:p>
            <a:pPr marL="0" indent="0" algn="l">
              <a:buNone/>
            </a:pPr>
            <a:r>
              <a:rPr lang="en-US" sz="2175" dirty="0">
                <a:solidFill>
                  <a:srgbClr val="1A1A1A"/>
                </a:solidFill>
                <a:latin typeface="Helvetica" pitchFamily="34" charset="0"/>
                <a:ea typeface="Helvetica" pitchFamily="34" charset="-122"/>
                <a:cs typeface="Helvetica" pitchFamily="34" charset="-120"/>
              </a:rPr>
              <a:t>Food rotting in a landfill releases methane.</a:t>
            </a:r>
            <a:endParaRPr lang="en-US" sz="2175" dirty="0"/>
          </a:p>
        </p:txBody>
      </p:sp>
      <p:sp>
        <p:nvSpPr>
          <p:cNvPr id="14" name="Text 12"/>
          <p:cNvSpPr/>
          <p:nvPr/>
        </p:nvSpPr>
        <p:spPr>
          <a:xfrm>
            <a:off x="14997469" y="3627120"/>
            <a:ext cx="890230" cy="388620"/>
          </a:xfrm>
          <a:prstGeom prst="rect">
            <a:avLst/>
          </a:prstGeom>
          <a:noFill/>
          <a:ln/>
        </p:spPr>
        <p:txBody>
          <a:bodyPr wrap="square" lIns="25400" tIns="25400" rIns="25400" bIns="25400" rtlCol="0" anchor="t">
            <a:normAutofit/>
          </a:bodyPr>
          <a:lstStyle/>
          <a:p>
            <a:pPr marL="0" indent="0" algn="l">
              <a:buNone/>
            </a:pPr>
            <a:r>
              <a:rPr lang="en-US" sz="1950" b="1" kern="0" spc="600" dirty="0">
                <a:solidFill>
                  <a:srgbClr val="1A2A5E"/>
                </a:solidFill>
                <a:latin typeface="Helvetica" pitchFamily="34" charset="0"/>
                <a:ea typeface="Helvetica" pitchFamily="34" charset="-122"/>
                <a:cs typeface="Helvetica" pitchFamily="34" charset="-120"/>
              </a:rPr>
              <a:t>T F</a:t>
            </a:r>
            <a:endParaRPr lang="en-US" sz="1950" dirty="0"/>
          </a:p>
        </p:txBody>
      </p:sp>
      <p:sp>
        <p:nvSpPr>
          <p:cNvPr id="15" name="Shape 13"/>
          <p:cNvSpPr/>
          <p:nvPr/>
        </p:nvSpPr>
        <p:spPr>
          <a:xfrm>
            <a:off x="1047750" y="4949190"/>
            <a:ext cx="14763750" cy="9525"/>
          </a:xfrm>
          <a:prstGeom prst="rect">
            <a:avLst/>
          </a:prstGeom>
          <a:solidFill>
            <a:srgbClr val="E3E1DB"/>
          </a:solidFill>
          <a:ln/>
        </p:spPr>
        <p:txBody>
          <a:bodyPr/>
          <a:lstStyle/>
          <a:p>
            <a:endParaRPr lang="en-US"/>
          </a:p>
        </p:txBody>
      </p:sp>
      <p:sp>
        <p:nvSpPr>
          <p:cNvPr id="16" name="Text 14"/>
          <p:cNvSpPr/>
          <p:nvPr/>
        </p:nvSpPr>
        <p:spPr>
          <a:xfrm>
            <a:off x="1047750" y="4392930"/>
            <a:ext cx="457200" cy="403860"/>
          </a:xfrm>
          <a:prstGeom prst="rect">
            <a:avLst/>
          </a:prstGeom>
          <a:noFill/>
          <a:ln/>
        </p:spPr>
        <p:txBody>
          <a:bodyPr wrap="square" lIns="25400" tIns="25400" rIns="25400" bIns="25400" rtlCol="0" anchor="t">
            <a:normAutofit lnSpcReduction="10000"/>
          </a:bodyPr>
          <a:lstStyle/>
          <a:p>
            <a:pPr marL="0" indent="0" algn="l">
              <a:buNone/>
            </a:pPr>
            <a:r>
              <a:rPr lang="en-US" sz="2550" b="1" dirty="0">
                <a:solidFill>
                  <a:srgbClr val="D9B877"/>
                </a:solidFill>
                <a:latin typeface="Georgia" pitchFamily="34" charset="0"/>
                <a:ea typeface="Georgia" pitchFamily="34" charset="-122"/>
                <a:cs typeface="Georgia" pitchFamily="34" charset="-120"/>
              </a:rPr>
              <a:t>3</a:t>
            </a:r>
            <a:endParaRPr lang="en-US" sz="2550" dirty="0"/>
          </a:p>
        </p:txBody>
      </p:sp>
      <p:sp>
        <p:nvSpPr>
          <p:cNvPr id="17" name="Text 15"/>
          <p:cNvSpPr/>
          <p:nvPr/>
        </p:nvSpPr>
        <p:spPr>
          <a:xfrm>
            <a:off x="1676400" y="4415790"/>
            <a:ext cx="14380761" cy="358140"/>
          </a:xfrm>
          <a:prstGeom prst="rect">
            <a:avLst/>
          </a:prstGeom>
          <a:noFill/>
          <a:ln/>
        </p:spPr>
        <p:txBody>
          <a:bodyPr wrap="square" lIns="25400" tIns="25400" rIns="25400" bIns="25400" rtlCol="0" anchor="t">
            <a:normAutofit lnSpcReduction="10000"/>
          </a:bodyPr>
          <a:lstStyle/>
          <a:p>
            <a:pPr marL="0" indent="0" algn="l">
              <a:buNone/>
            </a:pPr>
            <a:r>
              <a:rPr lang="en-US" sz="2175" dirty="0">
                <a:solidFill>
                  <a:srgbClr val="1A1A1A"/>
                </a:solidFill>
                <a:latin typeface="Helvetica" pitchFamily="34" charset="0"/>
                <a:ea typeface="Helvetica" pitchFamily="34" charset="-122"/>
                <a:cs typeface="Helvetica" pitchFamily="34" charset="-120"/>
              </a:rPr>
              <a:t>In wealthier countries, most food waste happens on farms.</a:t>
            </a:r>
            <a:endParaRPr lang="en-US" sz="2175" dirty="0"/>
          </a:p>
        </p:txBody>
      </p:sp>
      <p:sp>
        <p:nvSpPr>
          <p:cNvPr id="18" name="Text 16"/>
          <p:cNvSpPr/>
          <p:nvPr/>
        </p:nvSpPr>
        <p:spPr>
          <a:xfrm>
            <a:off x="14997469" y="4400550"/>
            <a:ext cx="890230" cy="388620"/>
          </a:xfrm>
          <a:prstGeom prst="rect">
            <a:avLst/>
          </a:prstGeom>
          <a:noFill/>
          <a:ln/>
        </p:spPr>
        <p:txBody>
          <a:bodyPr wrap="square" lIns="25400" tIns="25400" rIns="25400" bIns="25400" rtlCol="0" anchor="t">
            <a:normAutofit/>
          </a:bodyPr>
          <a:lstStyle/>
          <a:p>
            <a:pPr marL="0" indent="0" algn="l">
              <a:buNone/>
            </a:pPr>
            <a:r>
              <a:rPr lang="en-US" sz="1950" b="1" kern="0" spc="600" dirty="0">
                <a:solidFill>
                  <a:srgbClr val="1A2A5E"/>
                </a:solidFill>
                <a:latin typeface="Helvetica" pitchFamily="34" charset="0"/>
                <a:ea typeface="Helvetica" pitchFamily="34" charset="-122"/>
                <a:cs typeface="Helvetica" pitchFamily="34" charset="-120"/>
              </a:rPr>
              <a:t>T F</a:t>
            </a:r>
            <a:endParaRPr lang="en-US" sz="1950" dirty="0"/>
          </a:p>
        </p:txBody>
      </p:sp>
      <p:sp>
        <p:nvSpPr>
          <p:cNvPr id="19" name="Shape 17"/>
          <p:cNvSpPr/>
          <p:nvPr/>
        </p:nvSpPr>
        <p:spPr>
          <a:xfrm>
            <a:off x="1047750" y="5722620"/>
            <a:ext cx="14763750" cy="9525"/>
          </a:xfrm>
          <a:prstGeom prst="rect">
            <a:avLst/>
          </a:prstGeom>
          <a:solidFill>
            <a:srgbClr val="E3E1DB"/>
          </a:solidFill>
          <a:ln/>
        </p:spPr>
        <p:txBody>
          <a:bodyPr/>
          <a:lstStyle/>
          <a:p>
            <a:endParaRPr lang="en-US"/>
          </a:p>
        </p:txBody>
      </p:sp>
      <p:sp>
        <p:nvSpPr>
          <p:cNvPr id="20" name="Text 18"/>
          <p:cNvSpPr/>
          <p:nvPr/>
        </p:nvSpPr>
        <p:spPr>
          <a:xfrm>
            <a:off x="1047750" y="5166360"/>
            <a:ext cx="457200" cy="403860"/>
          </a:xfrm>
          <a:prstGeom prst="rect">
            <a:avLst/>
          </a:prstGeom>
          <a:noFill/>
          <a:ln/>
        </p:spPr>
        <p:txBody>
          <a:bodyPr wrap="square" lIns="25400" tIns="25400" rIns="25400" bIns="25400" rtlCol="0" anchor="t">
            <a:normAutofit lnSpcReduction="10000"/>
          </a:bodyPr>
          <a:lstStyle/>
          <a:p>
            <a:pPr marL="0" indent="0" algn="l">
              <a:buNone/>
            </a:pPr>
            <a:r>
              <a:rPr lang="en-US" sz="2550" b="1" dirty="0">
                <a:solidFill>
                  <a:srgbClr val="D9B877"/>
                </a:solidFill>
                <a:latin typeface="Georgia" pitchFamily="34" charset="0"/>
                <a:ea typeface="Georgia" pitchFamily="34" charset="-122"/>
                <a:cs typeface="Georgia" pitchFamily="34" charset="-120"/>
              </a:rPr>
              <a:t>4</a:t>
            </a:r>
            <a:endParaRPr lang="en-US" sz="2550" dirty="0"/>
          </a:p>
        </p:txBody>
      </p:sp>
      <p:sp>
        <p:nvSpPr>
          <p:cNvPr id="21" name="Text 19"/>
          <p:cNvSpPr/>
          <p:nvPr/>
        </p:nvSpPr>
        <p:spPr>
          <a:xfrm>
            <a:off x="1676400" y="5189220"/>
            <a:ext cx="14380761" cy="358140"/>
          </a:xfrm>
          <a:prstGeom prst="rect">
            <a:avLst/>
          </a:prstGeom>
          <a:noFill/>
          <a:ln/>
        </p:spPr>
        <p:txBody>
          <a:bodyPr wrap="square" lIns="25400" tIns="25400" rIns="25400" bIns="25400" rtlCol="0" anchor="t">
            <a:normAutofit lnSpcReduction="10000"/>
          </a:bodyPr>
          <a:lstStyle/>
          <a:p>
            <a:pPr marL="0" indent="0" algn="l">
              <a:buNone/>
            </a:pPr>
            <a:r>
              <a:rPr lang="en-US" sz="2175" dirty="0">
                <a:solidFill>
                  <a:srgbClr val="1A1A1A"/>
                </a:solidFill>
                <a:latin typeface="Helvetica" pitchFamily="34" charset="0"/>
                <a:ea typeface="Helvetica" pitchFamily="34" charset="-122"/>
                <a:cs typeface="Helvetica" pitchFamily="34" charset="-120"/>
              </a:rPr>
              <a:t>Some shops sell surplus food cheaply instead of binning it.</a:t>
            </a:r>
            <a:endParaRPr lang="en-US" sz="2175" dirty="0"/>
          </a:p>
        </p:txBody>
      </p:sp>
      <p:sp>
        <p:nvSpPr>
          <p:cNvPr id="22" name="Text 20"/>
          <p:cNvSpPr/>
          <p:nvPr/>
        </p:nvSpPr>
        <p:spPr>
          <a:xfrm>
            <a:off x="14997469" y="5173980"/>
            <a:ext cx="890230" cy="388620"/>
          </a:xfrm>
          <a:prstGeom prst="rect">
            <a:avLst/>
          </a:prstGeom>
          <a:noFill/>
          <a:ln/>
        </p:spPr>
        <p:txBody>
          <a:bodyPr wrap="square" lIns="25400" tIns="25400" rIns="25400" bIns="25400" rtlCol="0" anchor="t">
            <a:normAutofit/>
          </a:bodyPr>
          <a:lstStyle/>
          <a:p>
            <a:pPr marL="0" indent="0" algn="l">
              <a:buNone/>
            </a:pPr>
            <a:r>
              <a:rPr lang="en-US" sz="1950" b="1" kern="0" spc="600" dirty="0">
                <a:solidFill>
                  <a:srgbClr val="1A2A5E"/>
                </a:solidFill>
                <a:latin typeface="Helvetica" pitchFamily="34" charset="0"/>
                <a:ea typeface="Helvetica" pitchFamily="34" charset="-122"/>
                <a:cs typeface="Helvetica" pitchFamily="34" charset="-120"/>
              </a:rPr>
              <a:t>T F</a:t>
            </a:r>
            <a:endParaRPr lang="en-US" sz="1950" dirty="0"/>
          </a:p>
        </p:txBody>
      </p:sp>
      <p:sp>
        <p:nvSpPr>
          <p:cNvPr id="23" name="Text 21"/>
          <p:cNvSpPr/>
          <p:nvPr/>
        </p:nvSpPr>
        <p:spPr>
          <a:xfrm>
            <a:off x="1047750" y="5939790"/>
            <a:ext cx="457200" cy="403860"/>
          </a:xfrm>
          <a:prstGeom prst="rect">
            <a:avLst/>
          </a:prstGeom>
          <a:noFill/>
          <a:ln/>
        </p:spPr>
        <p:txBody>
          <a:bodyPr wrap="square" lIns="25400" tIns="25400" rIns="25400" bIns="25400" rtlCol="0" anchor="t">
            <a:normAutofit lnSpcReduction="10000"/>
          </a:bodyPr>
          <a:lstStyle/>
          <a:p>
            <a:pPr marL="0" indent="0" algn="l">
              <a:buNone/>
            </a:pPr>
            <a:r>
              <a:rPr lang="en-US" sz="2550" b="1" dirty="0">
                <a:solidFill>
                  <a:srgbClr val="D9B877"/>
                </a:solidFill>
                <a:latin typeface="Georgia" pitchFamily="34" charset="0"/>
                <a:ea typeface="Georgia" pitchFamily="34" charset="-122"/>
                <a:cs typeface="Georgia" pitchFamily="34" charset="-120"/>
              </a:rPr>
              <a:t>5</a:t>
            </a:r>
            <a:endParaRPr lang="en-US" sz="2550" dirty="0"/>
          </a:p>
        </p:txBody>
      </p:sp>
      <p:sp>
        <p:nvSpPr>
          <p:cNvPr id="24" name="Text 22"/>
          <p:cNvSpPr/>
          <p:nvPr/>
        </p:nvSpPr>
        <p:spPr>
          <a:xfrm>
            <a:off x="1676400" y="5962650"/>
            <a:ext cx="14380761" cy="358140"/>
          </a:xfrm>
          <a:prstGeom prst="rect">
            <a:avLst/>
          </a:prstGeom>
          <a:noFill/>
          <a:ln/>
        </p:spPr>
        <p:txBody>
          <a:bodyPr wrap="square" lIns="25400" tIns="25400" rIns="25400" bIns="25400" rtlCol="0" anchor="t">
            <a:normAutofit lnSpcReduction="10000"/>
          </a:bodyPr>
          <a:lstStyle/>
          <a:p>
            <a:pPr marL="0" indent="0" algn="l">
              <a:buNone/>
            </a:pPr>
            <a:r>
              <a:rPr lang="en-US" sz="2175" dirty="0">
                <a:solidFill>
                  <a:srgbClr val="1A1A1A"/>
                </a:solidFill>
                <a:latin typeface="Helvetica" pitchFamily="34" charset="0"/>
                <a:ea typeface="Helvetica" pitchFamily="34" charset="-122"/>
                <a:cs typeface="Helvetica" pitchFamily="34" charset="-120"/>
              </a:rPr>
              <a:t>Food waste has almost no effect on the climate.</a:t>
            </a:r>
            <a:endParaRPr lang="en-US" sz="2175" dirty="0"/>
          </a:p>
        </p:txBody>
      </p:sp>
      <p:sp>
        <p:nvSpPr>
          <p:cNvPr id="25" name="Text 23"/>
          <p:cNvSpPr/>
          <p:nvPr/>
        </p:nvSpPr>
        <p:spPr>
          <a:xfrm>
            <a:off x="14997469" y="5947410"/>
            <a:ext cx="890230" cy="388620"/>
          </a:xfrm>
          <a:prstGeom prst="rect">
            <a:avLst/>
          </a:prstGeom>
          <a:noFill/>
          <a:ln/>
        </p:spPr>
        <p:txBody>
          <a:bodyPr wrap="square" lIns="25400" tIns="25400" rIns="25400" bIns="25400" rtlCol="0" anchor="t">
            <a:normAutofit/>
          </a:bodyPr>
          <a:lstStyle/>
          <a:p>
            <a:pPr marL="0" indent="0" algn="l">
              <a:buNone/>
            </a:pPr>
            <a:r>
              <a:rPr lang="en-US" sz="1950" b="1" kern="0" spc="600" dirty="0">
                <a:solidFill>
                  <a:srgbClr val="1A2A5E"/>
                </a:solidFill>
                <a:latin typeface="Helvetica" pitchFamily="34" charset="0"/>
                <a:ea typeface="Helvetica" pitchFamily="34" charset="-122"/>
                <a:cs typeface="Helvetica" pitchFamily="34" charset="-120"/>
              </a:rPr>
              <a:t>T F</a:t>
            </a:r>
            <a:endParaRPr lang="en-US" sz="1950" dirty="0"/>
          </a:p>
        </p:txBody>
      </p:sp>
      <p:sp>
        <p:nvSpPr>
          <p:cNvPr id="26" name="Text 24"/>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0"/>
          <p:cNvSpPr/>
          <p:nvPr/>
        </p:nvSpPr>
        <p:spPr>
          <a:xfrm>
            <a:off x="1047750" y="1101090"/>
            <a:ext cx="16192500" cy="22860"/>
          </a:xfrm>
          <a:prstGeom prst="rect">
            <a:avLst/>
          </a:prstGeom>
          <a:solidFill>
            <a:srgbClr val="1A2A5E"/>
          </a:solidFill>
          <a:ln/>
        </p:spPr>
        <p:txBody>
          <a:bodyPr/>
          <a:lstStyle/>
          <a:p>
            <a:endParaRPr lang="en-US"/>
          </a:p>
        </p:txBody>
      </p:sp>
      <p:sp>
        <p:nvSpPr>
          <p:cNvPr id="3" name="Text 1"/>
          <p:cNvSpPr/>
          <p:nvPr/>
        </p:nvSpPr>
        <p:spPr>
          <a:xfrm>
            <a:off x="1047750" y="666750"/>
            <a:ext cx="3771900" cy="320040"/>
          </a:xfrm>
          <a:prstGeom prst="rect">
            <a:avLst/>
          </a:prstGeom>
          <a:noFill/>
          <a:ln/>
        </p:spPr>
        <p:txBody>
          <a:bodyPr wrap="none" lIns="25400" tIns="25400" rIns="25400" bIns="25400" rtlCol="0" anchor="t">
            <a:normAutofit lnSpcReduction="10000"/>
          </a:bodyPr>
          <a:lstStyle/>
          <a:p>
            <a:pPr marL="0" indent="0" algn="l">
              <a:buNone/>
            </a:pPr>
            <a:r>
              <a:rPr lang="en-US" sz="1950" b="1" kern="0" spc="38" dirty="0">
                <a:solidFill>
                  <a:srgbClr val="1A2A5E"/>
                </a:solidFill>
                <a:latin typeface="Georgia" pitchFamily="34" charset="0"/>
                <a:ea typeface="Georgia" pitchFamily="34" charset="-122"/>
                <a:cs typeface="Georgia" pitchFamily="34" charset="-120"/>
              </a:rPr>
              <a:t>PERSPECTIVE</a:t>
            </a:r>
            <a:endParaRPr lang="en-US" sz="1950" dirty="0"/>
          </a:p>
        </p:txBody>
      </p:sp>
      <p:sp>
        <p:nvSpPr>
          <p:cNvPr id="4" name="Text 2"/>
          <p:cNvSpPr/>
          <p:nvPr/>
        </p:nvSpPr>
        <p:spPr>
          <a:xfrm>
            <a:off x="14670406" y="701040"/>
            <a:ext cx="2826830" cy="251460"/>
          </a:xfrm>
          <a:prstGeom prst="rect">
            <a:avLst/>
          </a:prstGeom>
          <a:noFill/>
          <a:ln/>
        </p:spPr>
        <p:txBody>
          <a:bodyPr wrap="square" lIns="25400" tIns="25400" rIns="25400" bIns="25400" rtlCol="0" anchor="t">
            <a:normAutofit/>
          </a:bodyPr>
          <a:lstStyle/>
          <a:p>
            <a:pPr marL="0" indent="0" algn="l">
              <a:buNone/>
            </a:pPr>
            <a:r>
              <a:rPr lang="en-US" sz="1200" b="1" kern="0" spc="150" dirty="0">
                <a:solidFill>
                  <a:srgbClr val="1A2A5E"/>
                </a:solidFill>
                <a:latin typeface="Helvetica" pitchFamily="34" charset="0"/>
                <a:ea typeface="Helvetica" pitchFamily="34" charset="-122"/>
                <a:cs typeface="Helvetica" pitchFamily="34" charset="-120"/>
              </a:rPr>
              <a:t>ISSUE 003 · FOOD WASTE</a:t>
            </a:r>
            <a:endParaRPr lang="en-US" sz="1200" dirty="0"/>
          </a:p>
        </p:txBody>
      </p:sp>
      <p:sp>
        <p:nvSpPr>
          <p:cNvPr id="5" name="Text 3"/>
          <p:cNvSpPr/>
          <p:nvPr/>
        </p:nvSpPr>
        <p:spPr>
          <a:xfrm>
            <a:off x="1047750" y="1638300"/>
            <a:ext cx="2419386" cy="259080"/>
          </a:xfrm>
          <a:prstGeom prst="rect">
            <a:avLst/>
          </a:prstGeom>
          <a:noFill/>
          <a:ln/>
        </p:spPr>
        <p:txBody>
          <a:bodyPr wrap="square" lIns="25400" tIns="25400" rIns="25400" bIns="25400" rtlCol="0" anchor="t">
            <a:normAutofit lnSpcReduction="10000"/>
          </a:bodyPr>
          <a:lstStyle/>
          <a:p>
            <a:pPr marL="0" indent="0" algn="l">
              <a:buNone/>
            </a:pPr>
            <a:r>
              <a:rPr lang="en-US" sz="1500" b="1" kern="0" spc="300" dirty="0">
                <a:solidFill>
                  <a:srgbClr val="BF842C"/>
                </a:solidFill>
                <a:latin typeface="Helvetica" pitchFamily="34" charset="0"/>
                <a:ea typeface="Helvetica" pitchFamily="34" charset="-122"/>
                <a:cs typeface="Helvetica" pitchFamily="34" charset="-120"/>
              </a:rPr>
              <a:t>COMPREHENSION</a:t>
            </a:r>
            <a:endParaRPr lang="en-US" sz="1500" dirty="0"/>
          </a:p>
        </p:txBody>
      </p:sp>
      <p:sp>
        <p:nvSpPr>
          <p:cNvPr id="6" name="Shape 4"/>
          <p:cNvSpPr/>
          <p:nvPr/>
        </p:nvSpPr>
        <p:spPr>
          <a:xfrm>
            <a:off x="3456742" y="1543050"/>
            <a:ext cx="1601272" cy="388620"/>
          </a:xfrm>
          <a:prstGeom prst="rect">
            <a:avLst/>
          </a:prstGeom>
          <a:solidFill>
            <a:srgbClr val="1A2A5E"/>
          </a:solidFill>
          <a:ln/>
        </p:spPr>
        <p:txBody>
          <a:bodyPr/>
          <a:lstStyle/>
          <a:p>
            <a:endParaRPr lang="en-US"/>
          </a:p>
        </p:txBody>
      </p:sp>
      <p:sp>
        <p:nvSpPr>
          <p:cNvPr id="7" name="Text 5"/>
          <p:cNvSpPr/>
          <p:nvPr/>
        </p:nvSpPr>
        <p:spPr>
          <a:xfrm>
            <a:off x="3628192" y="1600200"/>
            <a:ext cx="1334572" cy="312420"/>
          </a:xfrm>
          <a:prstGeom prst="rect">
            <a:avLst/>
          </a:prstGeom>
          <a:noFill/>
          <a:ln/>
        </p:spPr>
        <p:txBody>
          <a:bodyPr wrap="square" lIns="25400" tIns="25400" rIns="25400" bIns="25400" rtlCol="0" anchor="t">
            <a:normAutofit/>
          </a:bodyPr>
          <a:lstStyle/>
          <a:p>
            <a:pPr marL="0" indent="0" algn="l">
              <a:buNone/>
            </a:pPr>
            <a:r>
              <a:rPr lang="en-US" sz="1500" b="1" kern="0" spc="225" dirty="0">
                <a:solidFill>
                  <a:srgbClr val="FFFFFF"/>
                </a:solidFill>
                <a:latin typeface="Helvetica" pitchFamily="34" charset="0"/>
                <a:ea typeface="Helvetica" pitchFamily="34" charset="-122"/>
                <a:cs typeface="Helvetica" pitchFamily="34" charset="-120"/>
              </a:rPr>
              <a:t>ANSWERS</a:t>
            </a:r>
            <a:endParaRPr lang="en-US" sz="1500" dirty="0"/>
          </a:p>
        </p:txBody>
      </p:sp>
      <p:sp>
        <p:nvSpPr>
          <p:cNvPr id="8" name="Text 6"/>
          <p:cNvSpPr/>
          <p:nvPr/>
        </p:nvSpPr>
        <p:spPr>
          <a:xfrm>
            <a:off x="1047750" y="2065020"/>
            <a:ext cx="17811750" cy="601980"/>
          </a:xfrm>
          <a:prstGeom prst="rect">
            <a:avLst/>
          </a:prstGeom>
          <a:noFill/>
          <a:ln/>
        </p:spPr>
        <p:txBody>
          <a:bodyPr wrap="square" lIns="25400" tIns="25400" rIns="25400" bIns="25400" rtlCol="0" anchor="t">
            <a:normAutofit lnSpcReduction="10000"/>
          </a:bodyPr>
          <a:lstStyle/>
          <a:p>
            <a:pPr marL="0" indent="0" algn="l">
              <a:buNone/>
            </a:pPr>
            <a:r>
              <a:rPr lang="en-US" sz="3900" b="1" dirty="0">
                <a:solidFill>
                  <a:srgbClr val="1A2A5E"/>
                </a:solidFill>
                <a:latin typeface="Georgia" pitchFamily="34" charset="0"/>
                <a:ea typeface="Georgia" pitchFamily="34" charset="-122"/>
                <a:cs typeface="Georgia" pitchFamily="34" charset="-120"/>
              </a:rPr>
              <a:t>True or False?</a:t>
            </a:r>
            <a:endParaRPr lang="en-US" sz="3900" dirty="0"/>
          </a:p>
        </p:txBody>
      </p:sp>
      <p:sp>
        <p:nvSpPr>
          <p:cNvPr id="9" name="Text 7"/>
          <p:cNvSpPr/>
          <p:nvPr/>
        </p:nvSpPr>
        <p:spPr>
          <a:xfrm>
            <a:off x="1047750" y="3025140"/>
            <a:ext cx="457200" cy="358140"/>
          </a:xfrm>
          <a:prstGeom prst="rect">
            <a:avLst/>
          </a:prstGeom>
          <a:noFill/>
          <a:ln/>
        </p:spPr>
        <p:txBody>
          <a:bodyPr wrap="square" lIns="25400" tIns="25400" rIns="25400" bIns="25400" rtlCol="0" anchor="t">
            <a:normAutofit fontScale="92500" lnSpcReduction="10000"/>
          </a:bodyPr>
          <a:lstStyle/>
          <a:p>
            <a:pPr marL="0" indent="0" algn="l">
              <a:buNone/>
            </a:pPr>
            <a:r>
              <a:rPr lang="en-US" sz="2250" b="1" dirty="0">
                <a:solidFill>
                  <a:srgbClr val="D9B877"/>
                </a:solidFill>
                <a:latin typeface="Georgia" pitchFamily="34" charset="0"/>
                <a:ea typeface="Georgia" pitchFamily="34" charset="-122"/>
                <a:cs typeface="Georgia" pitchFamily="34" charset="-120"/>
              </a:rPr>
              <a:t>1</a:t>
            </a:r>
            <a:endParaRPr lang="en-US" sz="2250" dirty="0"/>
          </a:p>
        </p:txBody>
      </p:sp>
      <p:sp>
        <p:nvSpPr>
          <p:cNvPr id="10" name="Text 8"/>
          <p:cNvSpPr/>
          <p:nvPr/>
        </p:nvSpPr>
        <p:spPr>
          <a:xfrm>
            <a:off x="1676400" y="3009900"/>
            <a:ext cx="1104900" cy="388620"/>
          </a:xfrm>
          <a:prstGeom prst="rect">
            <a:avLst/>
          </a:prstGeom>
          <a:noFill/>
          <a:ln/>
        </p:spPr>
        <p:txBody>
          <a:bodyPr wrap="none" lIns="25400" tIns="25400" rIns="25400" bIns="25400" rtlCol="0" anchor="t">
            <a:normAutofit/>
          </a:bodyPr>
          <a:lstStyle/>
          <a:p>
            <a:pPr marL="0" indent="0" algn="l">
              <a:buNone/>
            </a:pPr>
            <a:r>
              <a:rPr lang="en-US" sz="1950" b="1" dirty="0">
                <a:solidFill>
                  <a:srgbClr val="1A7A4A"/>
                </a:solidFill>
                <a:latin typeface="Helvetica" pitchFamily="34" charset="0"/>
                <a:ea typeface="Helvetica" pitchFamily="34" charset="-122"/>
                <a:cs typeface="Helvetica" pitchFamily="34" charset="-120"/>
              </a:rPr>
              <a:t>TRUE</a:t>
            </a:r>
            <a:endParaRPr lang="en-US" sz="1950" dirty="0"/>
          </a:p>
        </p:txBody>
      </p:sp>
      <p:sp>
        <p:nvSpPr>
          <p:cNvPr id="11" name="Text 9"/>
          <p:cNvSpPr/>
          <p:nvPr/>
        </p:nvSpPr>
        <p:spPr>
          <a:xfrm>
            <a:off x="2952750" y="3044190"/>
            <a:ext cx="14144625" cy="320040"/>
          </a:xfrm>
          <a:prstGeom prst="rect">
            <a:avLst/>
          </a:prstGeom>
          <a:noFill/>
          <a:ln/>
        </p:spPr>
        <p:txBody>
          <a:bodyPr wrap="square" lIns="25400" tIns="25400" rIns="25400" bIns="25400" rtlCol="0" anchor="t">
            <a:normAutofit lnSpcReduction="10000"/>
          </a:bodyPr>
          <a:lstStyle/>
          <a:p>
            <a:pPr marL="0" indent="0" algn="l">
              <a:buNone/>
            </a:pPr>
            <a:r>
              <a:rPr lang="en-US" sz="1950" dirty="0">
                <a:solidFill>
                  <a:srgbClr val="444444"/>
                </a:solidFill>
                <a:latin typeface="Helvetica" pitchFamily="34" charset="0"/>
                <a:ea typeface="Helvetica" pitchFamily="34" charset="-122"/>
                <a:cs typeface="Helvetica" pitchFamily="34" charset="-120"/>
              </a:rPr>
              <a:t>About a third of the food grown for people is never eaten.</a:t>
            </a:r>
            <a:endParaRPr lang="en-US" sz="1950" dirty="0"/>
          </a:p>
        </p:txBody>
      </p:sp>
      <p:sp>
        <p:nvSpPr>
          <p:cNvPr id="12" name="Text 10"/>
          <p:cNvSpPr/>
          <p:nvPr/>
        </p:nvSpPr>
        <p:spPr>
          <a:xfrm>
            <a:off x="1047750" y="3547110"/>
            <a:ext cx="457200" cy="358140"/>
          </a:xfrm>
          <a:prstGeom prst="rect">
            <a:avLst/>
          </a:prstGeom>
          <a:noFill/>
          <a:ln/>
        </p:spPr>
        <p:txBody>
          <a:bodyPr wrap="square" lIns="25400" tIns="25400" rIns="25400" bIns="25400" rtlCol="0" anchor="t">
            <a:normAutofit fontScale="92500" lnSpcReduction="10000"/>
          </a:bodyPr>
          <a:lstStyle/>
          <a:p>
            <a:pPr marL="0" indent="0" algn="l">
              <a:buNone/>
            </a:pPr>
            <a:r>
              <a:rPr lang="en-US" sz="2250" b="1" dirty="0">
                <a:solidFill>
                  <a:srgbClr val="D9B877"/>
                </a:solidFill>
                <a:latin typeface="Georgia" pitchFamily="34" charset="0"/>
                <a:ea typeface="Georgia" pitchFamily="34" charset="-122"/>
                <a:cs typeface="Georgia" pitchFamily="34" charset="-120"/>
              </a:rPr>
              <a:t>2</a:t>
            </a:r>
            <a:endParaRPr lang="en-US" sz="2250" dirty="0"/>
          </a:p>
        </p:txBody>
      </p:sp>
      <p:sp>
        <p:nvSpPr>
          <p:cNvPr id="13" name="Text 11"/>
          <p:cNvSpPr/>
          <p:nvPr/>
        </p:nvSpPr>
        <p:spPr>
          <a:xfrm>
            <a:off x="1676400" y="3531870"/>
            <a:ext cx="1104900" cy="388620"/>
          </a:xfrm>
          <a:prstGeom prst="rect">
            <a:avLst/>
          </a:prstGeom>
          <a:noFill/>
          <a:ln/>
        </p:spPr>
        <p:txBody>
          <a:bodyPr wrap="none" lIns="25400" tIns="25400" rIns="25400" bIns="25400" rtlCol="0" anchor="t">
            <a:normAutofit/>
          </a:bodyPr>
          <a:lstStyle/>
          <a:p>
            <a:pPr marL="0" indent="0" algn="l">
              <a:buNone/>
            </a:pPr>
            <a:r>
              <a:rPr lang="en-US" sz="1950" b="1" dirty="0">
                <a:solidFill>
                  <a:srgbClr val="1A7A4A"/>
                </a:solidFill>
                <a:latin typeface="Helvetica" pitchFamily="34" charset="0"/>
                <a:ea typeface="Helvetica" pitchFamily="34" charset="-122"/>
                <a:cs typeface="Helvetica" pitchFamily="34" charset="-120"/>
              </a:rPr>
              <a:t>TRUE</a:t>
            </a:r>
            <a:endParaRPr lang="en-US" sz="1950" dirty="0"/>
          </a:p>
        </p:txBody>
      </p:sp>
      <p:sp>
        <p:nvSpPr>
          <p:cNvPr id="14" name="Text 12"/>
          <p:cNvSpPr/>
          <p:nvPr/>
        </p:nvSpPr>
        <p:spPr>
          <a:xfrm>
            <a:off x="2952750" y="3566160"/>
            <a:ext cx="14144625" cy="320040"/>
          </a:xfrm>
          <a:prstGeom prst="rect">
            <a:avLst/>
          </a:prstGeom>
          <a:noFill/>
          <a:ln/>
        </p:spPr>
        <p:txBody>
          <a:bodyPr wrap="square" lIns="25400" tIns="25400" rIns="25400" bIns="25400" rtlCol="0" anchor="t">
            <a:normAutofit lnSpcReduction="10000"/>
          </a:bodyPr>
          <a:lstStyle/>
          <a:p>
            <a:pPr marL="0" indent="0" algn="l">
              <a:buNone/>
            </a:pPr>
            <a:r>
              <a:rPr lang="en-US" sz="1950" dirty="0">
                <a:solidFill>
                  <a:srgbClr val="444444"/>
                </a:solidFill>
                <a:latin typeface="Helvetica" pitchFamily="34" charset="0"/>
                <a:ea typeface="Helvetica" pitchFamily="34" charset="-122"/>
                <a:cs typeface="Helvetica" pitchFamily="34" charset="-120"/>
              </a:rPr>
              <a:t>Food rotting in a landfill releases methane.</a:t>
            </a:r>
            <a:endParaRPr lang="en-US" sz="1950" dirty="0"/>
          </a:p>
        </p:txBody>
      </p:sp>
      <p:sp>
        <p:nvSpPr>
          <p:cNvPr id="15" name="Text 13"/>
          <p:cNvSpPr/>
          <p:nvPr/>
        </p:nvSpPr>
        <p:spPr>
          <a:xfrm>
            <a:off x="1047750" y="4069080"/>
            <a:ext cx="457200" cy="358140"/>
          </a:xfrm>
          <a:prstGeom prst="rect">
            <a:avLst/>
          </a:prstGeom>
          <a:noFill/>
          <a:ln/>
        </p:spPr>
        <p:txBody>
          <a:bodyPr wrap="square" lIns="25400" tIns="25400" rIns="25400" bIns="25400" rtlCol="0" anchor="t">
            <a:normAutofit fontScale="92500" lnSpcReduction="10000"/>
          </a:bodyPr>
          <a:lstStyle/>
          <a:p>
            <a:pPr marL="0" indent="0" algn="l">
              <a:buNone/>
            </a:pPr>
            <a:r>
              <a:rPr lang="en-US" sz="2250" b="1" dirty="0">
                <a:solidFill>
                  <a:srgbClr val="D9B877"/>
                </a:solidFill>
                <a:latin typeface="Georgia" pitchFamily="34" charset="0"/>
                <a:ea typeface="Georgia" pitchFamily="34" charset="-122"/>
                <a:cs typeface="Georgia" pitchFamily="34" charset="-120"/>
              </a:rPr>
              <a:t>3</a:t>
            </a:r>
            <a:endParaRPr lang="en-US" sz="2250" dirty="0"/>
          </a:p>
        </p:txBody>
      </p:sp>
      <p:sp>
        <p:nvSpPr>
          <p:cNvPr id="16" name="Text 14"/>
          <p:cNvSpPr/>
          <p:nvPr/>
        </p:nvSpPr>
        <p:spPr>
          <a:xfrm>
            <a:off x="1676400" y="4053840"/>
            <a:ext cx="1104900" cy="388620"/>
          </a:xfrm>
          <a:prstGeom prst="rect">
            <a:avLst/>
          </a:prstGeom>
          <a:noFill/>
          <a:ln/>
        </p:spPr>
        <p:txBody>
          <a:bodyPr wrap="none" lIns="25400" tIns="25400" rIns="25400" bIns="25400" rtlCol="0" anchor="t">
            <a:normAutofit/>
          </a:bodyPr>
          <a:lstStyle/>
          <a:p>
            <a:pPr marL="0" indent="0" algn="l">
              <a:buNone/>
            </a:pPr>
            <a:r>
              <a:rPr lang="en-US" sz="1950" b="1" dirty="0">
                <a:solidFill>
                  <a:srgbClr val="B0392F"/>
                </a:solidFill>
                <a:latin typeface="Helvetica" pitchFamily="34" charset="0"/>
                <a:ea typeface="Helvetica" pitchFamily="34" charset="-122"/>
                <a:cs typeface="Helvetica" pitchFamily="34" charset="-120"/>
              </a:rPr>
              <a:t>FALSE</a:t>
            </a:r>
            <a:endParaRPr lang="en-US" sz="1950" dirty="0"/>
          </a:p>
        </p:txBody>
      </p:sp>
      <p:sp>
        <p:nvSpPr>
          <p:cNvPr id="17" name="Text 15"/>
          <p:cNvSpPr/>
          <p:nvPr/>
        </p:nvSpPr>
        <p:spPr>
          <a:xfrm>
            <a:off x="2952750" y="4088130"/>
            <a:ext cx="14144625" cy="320040"/>
          </a:xfrm>
          <a:prstGeom prst="rect">
            <a:avLst/>
          </a:prstGeom>
          <a:noFill/>
          <a:ln/>
        </p:spPr>
        <p:txBody>
          <a:bodyPr wrap="square" lIns="25400" tIns="25400" rIns="25400" bIns="25400" rtlCol="0" anchor="t">
            <a:normAutofit lnSpcReduction="10000"/>
          </a:bodyPr>
          <a:lstStyle/>
          <a:p>
            <a:pPr marL="0" indent="0" algn="l">
              <a:buNone/>
            </a:pPr>
            <a:r>
              <a:rPr lang="en-US" sz="1950" dirty="0">
                <a:solidFill>
                  <a:srgbClr val="444444"/>
                </a:solidFill>
                <a:latin typeface="Helvetica" pitchFamily="34" charset="0"/>
                <a:ea typeface="Helvetica" pitchFamily="34" charset="-122"/>
                <a:cs typeface="Helvetica" pitchFamily="34" charset="-120"/>
              </a:rPr>
              <a:t>In wealthier countries, most food waste happens on farms. </a:t>
            </a:r>
            <a:r>
              <a:rPr lang="en-US" sz="1950" i="1" dirty="0">
                <a:solidFill>
                  <a:srgbClr val="888888"/>
                </a:solidFill>
                <a:latin typeface="Helvetica" pitchFamily="34" charset="0"/>
                <a:ea typeface="Helvetica" pitchFamily="34" charset="-122"/>
                <a:cs typeface="Helvetica" pitchFamily="34" charset="-120"/>
              </a:rPr>
              <a:t>— it happens at home.</a:t>
            </a:r>
            <a:endParaRPr lang="en-US" sz="1950" dirty="0"/>
          </a:p>
        </p:txBody>
      </p:sp>
      <p:sp>
        <p:nvSpPr>
          <p:cNvPr id="18" name="Text 16"/>
          <p:cNvSpPr/>
          <p:nvPr/>
        </p:nvSpPr>
        <p:spPr>
          <a:xfrm>
            <a:off x="1047750" y="4591050"/>
            <a:ext cx="457200" cy="358140"/>
          </a:xfrm>
          <a:prstGeom prst="rect">
            <a:avLst/>
          </a:prstGeom>
          <a:noFill/>
          <a:ln/>
        </p:spPr>
        <p:txBody>
          <a:bodyPr wrap="square" lIns="25400" tIns="25400" rIns="25400" bIns="25400" rtlCol="0" anchor="t">
            <a:normAutofit fontScale="92500" lnSpcReduction="10000"/>
          </a:bodyPr>
          <a:lstStyle/>
          <a:p>
            <a:pPr marL="0" indent="0" algn="l">
              <a:buNone/>
            </a:pPr>
            <a:r>
              <a:rPr lang="en-US" sz="2250" b="1" dirty="0">
                <a:solidFill>
                  <a:srgbClr val="D9B877"/>
                </a:solidFill>
                <a:latin typeface="Georgia" pitchFamily="34" charset="0"/>
                <a:ea typeface="Georgia" pitchFamily="34" charset="-122"/>
                <a:cs typeface="Georgia" pitchFamily="34" charset="-120"/>
              </a:rPr>
              <a:t>4</a:t>
            </a:r>
            <a:endParaRPr lang="en-US" sz="2250" dirty="0"/>
          </a:p>
        </p:txBody>
      </p:sp>
      <p:sp>
        <p:nvSpPr>
          <p:cNvPr id="19" name="Text 17"/>
          <p:cNvSpPr/>
          <p:nvPr/>
        </p:nvSpPr>
        <p:spPr>
          <a:xfrm>
            <a:off x="1676400" y="4575810"/>
            <a:ext cx="1104900" cy="388620"/>
          </a:xfrm>
          <a:prstGeom prst="rect">
            <a:avLst/>
          </a:prstGeom>
          <a:noFill/>
          <a:ln/>
        </p:spPr>
        <p:txBody>
          <a:bodyPr wrap="none" lIns="25400" tIns="25400" rIns="25400" bIns="25400" rtlCol="0" anchor="t">
            <a:normAutofit/>
          </a:bodyPr>
          <a:lstStyle/>
          <a:p>
            <a:pPr marL="0" indent="0" algn="l">
              <a:buNone/>
            </a:pPr>
            <a:r>
              <a:rPr lang="en-US" sz="1950" b="1" dirty="0">
                <a:solidFill>
                  <a:srgbClr val="1A7A4A"/>
                </a:solidFill>
                <a:latin typeface="Helvetica" pitchFamily="34" charset="0"/>
                <a:ea typeface="Helvetica" pitchFamily="34" charset="-122"/>
                <a:cs typeface="Helvetica" pitchFamily="34" charset="-120"/>
              </a:rPr>
              <a:t>TRUE</a:t>
            </a:r>
            <a:endParaRPr lang="en-US" sz="1950" dirty="0"/>
          </a:p>
        </p:txBody>
      </p:sp>
      <p:sp>
        <p:nvSpPr>
          <p:cNvPr id="20" name="Text 18"/>
          <p:cNvSpPr/>
          <p:nvPr/>
        </p:nvSpPr>
        <p:spPr>
          <a:xfrm>
            <a:off x="2952750" y="4610100"/>
            <a:ext cx="14144625" cy="320040"/>
          </a:xfrm>
          <a:prstGeom prst="rect">
            <a:avLst/>
          </a:prstGeom>
          <a:noFill/>
          <a:ln/>
        </p:spPr>
        <p:txBody>
          <a:bodyPr wrap="square" lIns="25400" tIns="25400" rIns="25400" bIns="25400" rtlCol="0" anchor="t">
            <a:normAutofit lnSpcReduction="10000"/>
          </a:bodyPr>
          <a:lstStyle/>
          <a:p>
            <a:pPr marL="0" indent="0" algn="l">
              <a:buNone/>
            </a:pPr>
            <a:r>
              <a:rPr lang="en-US" sz="1950" dirty="0">
                <a:solidFill>
                  <a:srgbClr val="444444"/>
                </a:solidFill>
                <a:latin typeface="Helvetica" pitchFamily="34" charset="0"/>
                <a:ea typeface="Helvetica" pitchFamily="34" charset="-122"/>
                <a:cs typeface="Helvetica" pitchFamily="34" charset="-120"/>
              </a:rPr>
              <a:t>Some shops sell surplus food cheaply instead of binning it.</a:t>
            </a:r>
            <a:endParaRPr lang="en-US" sz="1950" dirty="0"/>
          </a:p>
        </p:txBody>
      </p:sp>
      <p:sp>
        <p:nvSpPr>
          <p:cNvPr id="21" name="Text 19"/>
          <p:cNvSpPr/>
          <p:nvPr/>
        </p:nvSpPr>
        <p:spPr>
          <a:xfrm>
            <a:off x="1047750" y="5113020"/>
            <a:ext cx="457200" cy="358140"/>
          </a:xfrm>
          <a:prstGeom prst="rect">
            <a:avLst/>
          </a:prstGeom>
          <a:noFill/>
          <a:ln/>
        </p:spPr>
        <p:txBody>
          <a:bodyPr wrap="square" lIns="25400" tIns="25400" rIns="25400" bIns="25400" rtlCol="0" anchor="t">
            <a:normAutofit fontScale="92500" lnSpcReduction="10000"/>
          </a:bodyPr>
          <a:lstStyle/>
          <a:p>
            <a:pPr marL="0" indent="0" algn="l">
              <a:buNone/>
            </a:pPr>
            <a:r>
              <a:rPr lang="en-US" sz="2250" b="1" dirty="0">
                <a:solidFill>
                  <a:srgbClr val="D9B877"/>
                </a:solidFill>
                <a:latin typeface="Georgia" pitchFamily="34" charset="0"/>
                <a:ea typeface="Georgia" pitchFamily="34" charset="-122"/>
                <a:cs typeface="Georgia" pitchFamily="34" charset="-120"/>
              </a:rPr>
              <a:t>5</a:t>
            </a:r>
            <a:endParaRPr lang="en-US" sz="2250" dirty="0"/>
          </a:p>
        </p:txBody>
      </p:sp>
      <p:sp>
        <p:nvSpPr>
          <p:cNvPr id="22" name="Text 20"/>
          <p:cNvSpPr/>
          <p:nvPr/>
        </p:nvSpPr>
        <p:spPr>
          <a:xfrm>
            <a:off x="1676400" y="5097780"/>
            <a:ext cx="1104900" cy="388620"/>
          </a:xfrm>
          <a:prstGeom prst="rect">
            <a:avLst/>
          </a:prstGeom>
          <a:noFill/>
          <a:ln/>
        </p:spPr>
        <p:txBody>
          <a:bodyPr wrap="none" lIns="25400" tIns="25400" rIns="25400" bIns="25400" rtlCol="0" anchor="t">
            <a:normAutofit/>
          </a:bodyPr>
          <a:lstStyle/>
          <a:p>
            <a:pPr marL="0" indent="0" algn="l">
              <a:buNone/>
            </a:pPr>
            <a:r>
              <a:rPr lang="en-US" sz="1950" b="1" dirty="0">
                <a:solidFill>
                  <a:srgbClr val="B0392F"/>
                </a:solidFill>
                <a:latin typeface="Helvetica" pitchFamily="34" charset="0"/>
                <a:ea typeface="Helvetica" pitchFamily="34" charset="-122"/>
                <a:cs typeface="Helvetica" pitchFamily="34" charset="-120"/>
              </a:rPr>
              <a:t>FALSE</a:t>
            </a:r>
            <a:endParaRPr lang="en-US" sz="1950" dirty="0"/>
          </a:p>
        </p:txBody>
      </p:sp>
      <p:sp>
        <p:nvSpPr>
          <p:cNvPr id="23" name="Text 21"/>
          <p:cNvSpPr/>
          <p:nvPr/>
        </p:nvSpPr>
        <p:spPr>
          <a:xfrm>
            <a:off x="2952750" y="5132070"/>
            <a:ext cx="14144625" cy="320040"/>
          </a:xfrm>
          <a:prstGeom prst="rect">
            <a:avLst/>
          </a:prstGeom>
          <a:noFill/>
          <a:ln/>
        </p:spPr>
        <p:txBody>
          <a:bodyPr wrap="square" lIns="25400" tIns="25400" rIns="25400" bIns="25400" rtlCol="0" anchor="t">
            <a:normAutofit lnSpcReduction="10000"/>
          </a:bodyPr>
          <a:lstStyle/>
          <a:p>
            <a:pPr marL="0" indent="0" algn="l">
              <a:buNone/>
            </a:pPr>
            <a:r>
              <a:rPr lang="en-US" sz="1950" dirty="0">
                <a:solidFill>
                  <a:srgbClr val="444444"/>
                </a:solidFill>
                <a:latin typeface="Helvetica" pitchFamily="34" charset="0"/>
                <a:ea typeface="Helvetica" pitchFamily="34" charset="-122"/>
                <a:cs typeface="Helvetica" pitchFamily="34" charset="-120"/>
              </a:rPr>
              <a:t>Food waste has almost no effect on the climate. </a:t>
            </a:r>
            <a:r>
              <a:rPr lang="en-US" sz="1950" i="1" dirty="0">
                <a:solidFill>
                  <a:srgbClr val="888888"/>
                </a:solidFill>
                <a:latin typeface="Helvetica" pitchFamily="34" charset="0"/>
                <a:ea typeface="Helvetica" pitchFamily="34" charset="-122"/>
                <a:cs typeface="Helvetica" pitchFamily="34" charset="-120"/>
              </a:rPr>
              <a:t>— it drives methane.</a:t>
            </a:r>
            <a:endParaRPr lang="en-US" sz="1950" dirty="0"/>
          </a:p>
        </p:txBody>
      </p:sp>
      <p:sp>
        <p:nvSpPr>
          <p:cNvPr id="24" name="Text 22"/>
          <p:cNvSpPr/>
          <p:nvPr/>
        </p:nvSpPr>
        <p:spPr>
          <a:xfrm>
            <a:off x="1047750" y="9429750"/>
            <a:ext cx="17811750" cy="228600"/>
          </a:xfrm>
          <a:prstGeom prst="rect">
            <a:avLst/>
          </a:prstGeom>
          <a:noFill/>
          <a:ln/>
        </p:spPr>
        <p:txBody>
          <a:bodyPr wrap="square" lIns="25400" tIns="25400" rIns="25400" bIns="25400" rtlCol="0" anchor="t">
            <a:normAutofit lnSpcReduction="10000"/>
          </a:bodyPr>
          <a:lstStyle/>
          <a:p>
            <a:pPr marL="0" indent="0" algn="l">
              <a:buNone/>
            </a:pPr>
            <a:r>
              <a:rPr lang="en-US" sz="1275" kern="0" spc="38" dirty="0">
                <a:solidFill>
                  <a:srgbClr val="9A9890"/>
                </a:solidFill>
                <a:latin typeface="Helvetica" pitchFamily="34" charset="0"/>
                <a:ea typeface="Helvetica" pitchFamily="34" charset="-122"/>
                <a:cs typeface="Helvetica" pitchFamily="34" charset="-120"/>
              </a:rPr>
              <a:t>perspectiveenglish.com</a:t>
            </a:r>
            <a:endParaRPr lang="en-US" sz="1275"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TotalTime>
  <Words>1944</Words>
  <Application>Microsoft Office PowerPoint</Application>
  <PresentationFormat>Custom</PresentationFormat>
  <Paragraphs>257</Paragraphs>
  <Slides>16</Slides>
  <Notes>16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Georgia</vt:lpstr>
      <vt:lpstr>Helvetica</vt:lpstr>
      <vt:lpstr>Playfair Display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Wil Williams</cp:lastModifiedBy>
  <cp:revision>6</cp:revision>
  <dcterms:created xsi:type="dcterms:W3CDTF">2026-07-06T08:18:11Z</dcterms:created>
  <dcterms:modified xsi:type="dcterms:W3CDTF">2026-07-10T09:19:12Z</dcterms:modified>
</cp:coreProperties>
</file>