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3" r:id="rId8"/>
    <p:sldId id="264" r:id="rId9"/>
    <p:sldId id="265" r:id="rId10"/>
    <p:sldId id="269" r:id="rId11"/>
    <p:sldId id="266" r:id="rId12"/>
    <p:sldId id="267" r:id="rId13"/>
    <p:sldId id="268" r:id="rId14"/>
    <p:sldId id="270" r:id="rId15"/>
    <p:sldId id="271" r:id="rId16"/>
    <p:sldId id="272" r:id="rId17"/>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6" d="100"/>
          <a:sy n="56" d="100"/>
        </p:scale>
        <p:origin x="610"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9550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This is Issue 003 of Perspective, the advanced edition. Topic: Food Waste. Aim: read for implication, trace responsibility across a system, and defend a policy under challenge.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60–75 minutes. Warm-up, five expressions, article + audio, an inference check, then critical thinking, discussion, a defended proposal and a written argument.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Books closed. Pairs discuss both questions for 4–5 minutes. Push on question 1: whoever sold it to you is a hint. Ask students whether their guilt or their annoyance is better aimed.</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photo and the subtitle. Students predict who the article will blame: households, shops, farms or governments. Return to their predictions after reading: the article spreads responsibility and warns against each side blaming the other.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match each expression (1–5) to its meaning (A–E). All five appear in the article; ask students to use the context to confirm each match, not just memory. Answers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answers. Then ask for a fresh example of each from work or public life: a time someone shifted the blame, a problem officials turned a blind eye to.</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read the full article, or follow the audio. Set a purpose: who does the writer think is responsible, and how can you tell? Point out ‘perhaps conveniently so’ in paragraph 1 and the warning in the final sentence. End on the pull-quote question. Give 5–6 minutes.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Inference check. Several answers are implied rather than stated, so students must point to the words that justify their choice. Answers and evidence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with evidence. Pattern: F, T, F, T, F. On 2, ‘perhaps conveniently so’ signals doubt without stating it. On 5, the writer reports the view that individual effort matters and does not reject it; the final sentence warns that each side shifts the blame onto the other.</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heart of the lesson. Pairs or small groups. Don’t accept ‘it depends’ without asking: on what? Encourage: ‘That rests on the assumption that…’, ‘I’d concede that…, but…’, ‘The flaw in that argument is…’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Responsibility task. Groups of three or four. Read the carrot case aloud, then each defense. Groups judge each defense (Yes / Partly / No) before scoring, then divide exactly 10 points. Complete the YOUR VERDICT line and all three DISCUSS questions. About twelve minutes. Push any group that gives shoppers the largest share to explain how shoppers could have known.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complete each sentence, changing the form where needed. Then have them say each line aloud and extend it with a reason. Answers next slide.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Check form: 3 needs the past tense “turned a blind eye to”; 5 needs the past participle “held accountable.” Ask students to reuse two of the expressions in the discussion that follows.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get ~8 minutes to choose one measure and prepare. Each presents for two minutes; a second group, speaking for the sector that pays most, rebuts for one minute; the first group answers. Judge on how well the answer meets the objection, not on the measure itself.</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as in-class writing or homework. 200–250 words. The opposing view must be stated fairly before it is answered. A model answer is in the Teacher Guide (Page 3).</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 up. Thank the class. Preview that Issue 004 continues the advanced series. Reminder: the worksheet, audio and teacher guide all live at perspectiveenglish.com.</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51A2A"/>
        </a:solidFill>
        <a:effectLst/>
      </p:bgPr>
    </p:bg>
    <p:spTree>
      <p:nvGrpSpPr>
        <p:cNvPr id="1" name=""/>
        <p:cNvGrpSpPr/>
        <p:nvPr/>
      </p:nvGrpSpPr>
      <p:grpSpPr>
        <a:xfrm>
          <a:off x="0" y="0"/>
          <a:ext cx="0" cy="0"/>
          <a:chOff x="0" y="0"/>
          <a:chExt cx="0" cy="0"/>
        </a:xfrm>
      </p:grpSpPr>
      <p:sp>
        <p:nvSpPr>
          <p:cNvPr id="2" name="Text 0"/>
          <p:cNvSpPr/>
          <p:nvPr/>
        </p:nvSpPr>
        <p:spPr>
          <a:xfrm>
            <a:off x="1238250" y="1047750"/>
            <a:ext cx="5448300" cy="472440"/>
          </a:xfrm>
          <a:prstGeom prst="rect">
            <a:avLst/>
          </a:prstGeom>
          <a:noFill/>
          <a:ln/>
        </p:spPr>
        <p:txBody>
          <a:bodyPr wrap="none" lIns="25400" tIns="25400" rIns="25400" bIns="25400" rtlCol="0" anchor="t">
            <a:normAutofit lnSpcReduction="10000"/>
          </a:bodyPr>
          <a:lstStyle/>
          <a:p>
            <a:pPr marL="0" indent="0" algn="l">
              <a:buNone/>
            </a:pPr>
            <a:r>
              <a:rPr lang="en-US" sz="3000" b="1" kern="0" spc="75" dirty="0">
                <a:solidFill>
                  <a:srgbClr val="FFFFFF"/>
                </a:solidFill>
                <a:latin typeface="Georgia" pitchFamily="34" charset="0"/>
                <a:ea typeface="Georgia" pitchFamily="34" charset="-122"/>
                <a:cs typeface="Georgia" pitchFamily="34" charset="-120"/>
              </a:rPr>
              <a:t>PERSPECTIVE</a:t>
            </a:r>
            <a:endParaRPr lang="en-US" sz="3000" dirty="0"/>
          </a:p>
        </p:txBody>
      </p:sp>
      <p:sp>
        <p:nvSpPr>
          <p:cNvPr id="3" name="Text 1"/>
          <p:cNvSpPr/>
          <p:nvPr/>
        </p:nvSpPr>
        <p:spPr>
          <a:xfrm>
            <a:off x="15567446" y="1047750"/>
            <a:ext cx="1482304" cy="312420"/>
          </a:xfrm>
          <a:prstGeom prst="rect">
            <a:avLst/>
          </a:prstGeom>
          <a:noFill/>
          <a:ln/>
        </p:spPr>
        <p:txBody>
          <a:bodyPr wrap="square" lIns="25400" tIns="25400" rIns="25400" bIns="25400" rtlCol="0" anchor="t">
            <a:normAutofit/>
          </a:bodyPr>
          <a:lstStyle/>
          <a:p>
            <a:pPr marL="0" indent="0" algn="r">
              <a:buNone/>
            </a:pPr>
            <a:r>
              <a:rPr lang="en-US" sz="1500" b="1" kern="0" spc="225" dirty="0">
                <a:solidFill>
                  <a:srgbClr val="D9B877"/>
                </a:solidFill>
                <a:latin typeface="Helvetica" pitchFamily="34" charset="0"/>
                <a:ea typeface="Helvetica" pitchFamily="34" charset="-122"/>
                <a:cs typeface="Helvetica" pitchFamily="34" charset="-120"/>
              </a:rPr>
              <a:t>ISSUE 003</a:t>
            </a:r>
            <a:endParaRPr lang="en-US" sz="1500" dirty="0"/>
          </a:p>
        </p:txBody>
      </p:sp>
      <p:sp>
        <p:nvSpPr>
          <p:cNvPr id="4" name="Text 2"/>
          <p:cNvSpPr/>
          <p:nvPr/>
        </p:nvSpPr>
        <p:spPr>
          <a:xfrm>
            <a:off x="1238250" y="6719888"/>
            <a:ext cx="173926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450" dirty="0">
                <a:solidFill>
                  <a:srgbClr val="D9B877"/>
                </a:solidFill>
                <a:latin typeface="Helvetica" pitchFamily="34" charset="0"/>
                <a:ea typeface="Helvetica" pitchFamily="34" charset="-122"/>
                <a:cs typeface="Helvetica" pitchFamily="34" charset="-120"/>
              </a:rPr>
              <a:t>LESSONS WORTH TALKING ABOUT</a:t>
            </a:r>
            <a:endParaRPr lang="en-US" sz="1650" dirty="0"/>
          </a:p>
        </p:txBody>
      </p:sp>
      <p:sp>
        <p:nvSpPr>
          <p:cNvPr id="5" name="Text 3"/>
          <p:cNvSpPr/>
          <p:nvPr/>
        </p:nvSpPr>
        <p:spPr>
          <a:xfrm>
            <a:off x="1238250" y="7211378"/>
            <a:ext cx="17392650" cy="1395413"/>
          </a:xfrm>
          <a:prstGeom prst="rect">
            <a:avLst/>
          </a:prstGeom>
          <a:noFill/>
          <a:ln/>
        </p:spPr>
        <p:txBody>
          <a:bodyPr wrap="square" lIns="25400" tIns="25400" rIns="25400" bIns="25400" rtlCol="0" anchor="t">
            <a:normAutofit lnSpcReduction="10000"/>
          </a:bodyPr>
          <a:lstStyle/>
          <a:p>
            <a:pPr marL="0" indent="0" algn="l">
              <a:lnSpc>
                <a:spcPct val="83627"/>
              </a:lnSpc>
              <a:buNone/>
            </a:pPr>
            <a:r>
              <a:rPr lang="en-US" sz="11250" b="1" kern="0" spc="-150" dirty="0">
                <a:solidFill>
                  <a:srgbClr val="FFFFFF"/>
                </a:solidFill>
                <a:latin typeface="Georgia" pitchFamily="34" charset="0"/>
                <a:ea typeface="Georgia" pitchFamily="34" charset="-122"/>
                <a:cs typeface="Georgia" pitchFamily="34" charset="-120"/>
              </a:rPr>
              <a:t>Food Waste</a:t>
            </a:r>
            <a:endParaRPr lang="en-US" sz="11250" dirty="0"/>
          </a:p>
        </p:txBody>
      </p:sp>
      <p:sp>
        <p:nvSpPr>
          <p:cNvPr id="6" name="Text 4"/>
          <p:cNvSpPr/>
          <p:nvPr/>
        </p:nvSpPr>
        <p:spPr>
          <a:xfrm>
            <a:off x="1238250" y="8797290"/>
            <a:ext cx="17392650" cy="480060"/>
          </a:xfrm>
          <a:prstGeom prst="rect">
            <a:avLst/>
          </a:prstGeom>
          <a:noFill/>
          <a:ln/>
        </p:spPr>
        <p:txBody>
          <a:bodyPr wrap="square" lIns="25400" tIns="25400" rIns="25400" bIns="25400" rtlCol="0" anchor="t">
            <a:normAutofit lnSpcReduction="10000"/>
          </a:bodyPr>
          <a:lstStyle/>
          <a:p>
            <a:pPr marL="0" indent="0" algn="l">
              <a:buNone/>
            </a:pPr>
            <a:r>
              <a:rPr lang="en-US" sz="3000" dirty="0">
                <a:solidFill>
                  <a:srgbClr val="F1DFE3"/>
                </a:solidFill>
                <a:latin typeface="Helvetica" pitchFamily="34" charset="0"/>
                <a:ea typeface="Helvetica" pitchFamily="34" charset="-122"/>
                <a:cs typeface="Helvetica" pitchFamily="34" charset="-120"/>
              </a:rPr>
              <a:t>Whose problem is it, really?</a:t>
            </a:r>
            <a:endParaRPr lang="en-US" sz="3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670406" y="701040"/>
            <a:ext cx="2826830"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003 · FOOD WASTE</a:t>
            </a:r>
            <a:endParaRPr lang="en-US" sz="1200" dirty="0"/>
          </a:p>
        </p:txBody>
      </p:sp>
      <p:sp>
        <p:nvSpPr>
          <p:cNvPr id="5" name="Text 3"/>
          <p:cNvSpPr/>
          <p:nvPr/>
        </p:nvSpPr>
        <p:spPr>
          <a:xfrm>
            <a:off x="1047750" y="15811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LESSON OVERVIEW</a:t>
            </a:r>
            <a:endParaRPr lang="en-US" sz="1500" dirty="0"/>
          </a:p>
        </p:txBody>
      </p:sp>
      <p:sp>
        <p:nvSpPr>
          <p:cNvPr id="6" name="Text 4"/>
          <p:cNvSpPr/>
          <p:nvPr/>
        </p:nvSpPr>
        <p:spPr>
          <a:xfrm>
            <a:off x="1047750" y="1916430"/>
            <a:ext cx="17811750" cy="685800"/>
          </a:xfrm>
          <a:prstGeom prst="rect">
            <a:avLst/>
          </a:prstGeom>
          <a:noFill/>
          <a:ln/>
        </p:spPr>
        <p:txBody>
          <a:bodyPr wrap="square" lIns="25400" tIns="25400" rIns="25400" bIns="25400" rtlCol="0" anchor="t">
            <a:normAutofit lnSpcReduction="10000"/>
          </a:bodyPr>
          <a:lstStyle/>
          <a:p>
            <a:pPr marL="0" indent="0" algn="l">
              <a:buNone/>
            </a:pPr>
            <a:r>
              <a:rPr lang="en-US" sz="4500" b="1" dirty="0">
                <a:solidFill>
                  <a:srgbClr val="451A2A"/>
                </a:solidFill>
                <a:latin typeface="Georgia" pitchFamily="34" charset="0"/>
                <a:ea typeface="Georgia" pitchFamily="34" charset="-122"/>
                <a:cs typeface="Georgia" pitchFamily="34" charset="-120"/>
              </a:rPr>
              <a:t>What we’ll do today</a:t>
            </a:r>
            <a:endParaRPr lang="en-US" sz="4500" dirty="0"/>
          </a:p>
        </p:txBody>
      </p:sp>
      <p:sp>
        <p:nvSpPr>
          <p:cNvPr id="7" name="Text 5"/>
          <p:cNvSpPr/>
          <p:nvPr/>
        </p:nvSpPr>
        <p:spPr>
          <a:xfrm>
            <a:off x="1047750" y="3097530"/>
            <a:ext cx="513517"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01</a:t>
            </a:r>
            <a:endParaRPr lang="en-US" sz="3300" dirty="0"/>
          </a:p>
        </p:txBody>
      </p:sp>
      <p:sp>
        <p:nvSpPr>
          <p:cNvPr id="8" name="Text 6"/>
          <p:cNvSpPr/>
          <p:nvPr/>
        </p:nvSpPr>
        <p:spPr>
          <a:xfrm>
            <a:off x="1713667" y="3097530"/>
            <a:ext cx="5202603"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451A2A"/>
                </a:solidFill>
                <a:latin typeface="Helvetica" pitchFamily="34" charset="0"/>
                <a:ea typeface="Helvetica" pitchFamily="34" charset="-122"/>
                <a:cs typeface="Helvetica" pitchFamily="34" charset="-120"/>
              </a:rPr>
              <a:t>Warm-up &amp; vocabulary</a:t>
            </a:r>
            <a:endParaRPr lang="en-US" sz="2250" dirty="0"/>
          </a:p>
        </p:txBody>
      </p:sp>
      <p:sp>
        <p:nvSpPr>
          <p:cNvPr id="9" name="Text 7"/>
          <p:cNvSpPr/>
          <p:nvPr/>
        </p:nvSpPr>
        <p:spPr>
          <a:xfrm>
            <a:off x="1713667" y="3463290"/>
            <a:ext cx="5202603"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Open the debate; learn five advanced expressions.</a:t>
            </a:r>
            <a:endParaRPr lang="en-US" sz="1650" dirty="0"/>
          </a:p>
        </p:txBody>
      </p:sp>
      <p:sp>
        <p:nvSpPr>
          <p:cNvPr id="10" name="Text 8"/>
          <p:cNvSpPr/>
          <p:nvPr/>
        </p:nvSpPr>
        <p:spPr>
          <a:xfrm>
            <a:off x="9477375" y="3097530"/>
            <a:ext cx="567571"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02</a:t>
            </a:r>
            <a:endParaRPr lang="en-US" sz="3300" dirty="0"/>
          </a:p>
        </p:txBody>
      </p:sp>
      <p:sp>
        <p:nvSpPr>
          <p:cNvPr id="11" name="Text 9"/>
          <p:cNvSpPr/>
          <p:nvPr/>
        </p:nvSpPr>
        <p:spPr>
          <a:xfrm>
            <a:off x="10197346" y="3097530"/>
            <a:ext cx="3177695"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451A2A"/>
                </a:solidFill>
                <a:latin typeface="Helvetica" pitchFamily="34" charset="0"/>
                <a:ea typeface="Helvetica" pitchFamily="34" charset="-122"/>
                <a:cs typeface="Helvetica" pitchFamily="34" charset="-120"/>
              </a:rPr>
              <a:t>Read &amp; listen</a:t>
            </a:r>
            <a:endParaRPr lang="en-US" sz="2250" dirty="0"/>
          </a:p>
        </p:txBody>
      </p:sp>
      <p:sp>
        <p:nvSpPr>
          <p:cNvPr id="12" name="Text 10"/>
          <p:cNvSpPr/>
          <p:nvPr/>
        </p:nvSpPr>
        <p:spPr>
          <a:xfrm>
            <a:off x="10197346" y="3463290"/>
            <a:ext cx="3177695"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The article, with optional audio.</a:t>
            </a:r>
            <a:endParaRPr lang="en-US" sz="1650" dirty="0"/>
          </a:p>
        </p:txBody>
      </p:sp>
      <p:sp>
        <p:nvSpPr>
          <p:cNvPr id="13" name="Text 11"/>
          <p:cNvSpPr/>
          <p:nvPr/>
        </p:nvSpPr>
        <p:spPr>
          <a:xfrm>
            <a:off x="1047750" y="3992880"/>
            <a:ext cx="564713"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03</a:t>
            </a:r>
            <a:endParaRPr lang="en-US" sz="3300" dirty="0"/>
          </a:p>
        </p:txBody>
      </p:sp>
      <p:sp>
        <p:nvSpPr>
          <p:cNvPr id="14" name="Text 12"/>
          <p:cNvSpPr/>
          <p:nvPr/>
        </p:nvSpPr>
        <p:spPr>
          <a:xfrm>
            <a:off x="1764863" y="3992880"/>
            <a:ext cx="3446967"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451A2A"/>
                </a:solidFill>
                <a:latin typeface="Helvetica" pitchFamily="34" charset="0"/>
                <a:ea typeface="Helvetica" pitchFamily="34" charset="-122"/>
                <a:cs typeface="Helvetica" pitchFamily="34" charset="-120"/>
              </a:rPr>
              <a:t>Check &amp; discuss</a:t>
            </a:r>
            <a:endParaRPr lang="en-US" sz="2250" dirty="0"/>
          </a:p>
        </p:txBody>
      </p:sp>
      <p:sp>
        <p:nvSpPr>
          <p:cNvPr id="15" name="Text 13"/>
          <p:cNvSpPr/>
          <p:nvPr/>
        </p:nvSpPr>
        <p:spPr>
          <a:xfrm>
            <a:off x="1764863" y="4358640"/>
            <a:ext cx="3446967"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Read for implication, then debate.</a:t>
            </a:r>
            <a:endParaRPr lang="en-US" sz="1650" dirty="0"/>
          </a:p>
        </p:txBody>
      </p:sp>
      <p:sp>
        <p:nvSpPr>
          <p:cNvPr id="16" name="Text 14"/>
          <p:cNvSpPr/>
          <p:nvPr/>
        </p:nvSpPr>
        <p:spPr>
          <a:xfrm>
            <a:off x="9477375" y="3992880"/>
            <a:ext cx="570309"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04</a:t>
            </a:r>
            <a:endParaRPr lang="en-US" sz="3300" dirty="0"/>
          </a:p>
        </p:txBody>
      </p:sp>
      <p:sp>
        <p:nvSpPr>
          <p:cNvPr id="17" name="Text 15"/>
          <p:cNvSpPr/>
          <p:nvPr/>
        </p:nvSpPr>
        <p:spPr>
          <a:xfrm>
            <a:off x="10200084" y="3992880"/>
            <a:ext cx="4368987"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451A2A"/>
                </a:solidFill>
                <a:latin typeface="Helvetica" pitchFamily="34" charset="0"/>
                <a:ea typeface="Helvetica" pitchFamily="34" charset="-122"/>
                <a:cs typeface="Helvetica" pitchFamily="34" charset="-120"/>
              </a:rPr>
              <a:t>Challenge &amp; defend</a:t>
            </a:r>
            <a:endParaRPr lang="en-US" sz="2250" dirty="0"/>
          </a:p>
        </p:txBody>
      </p:sp>
      <p:sp>
        <p:nvSpPr>
          <p:cNvPr id="18" name="Text 16"/>
          <p:cNvSpPr/>
          <p:nvPr/>
        </p:nvSpPr>
        <p:spPr>
          <a:xfrm>
            <a:off x="10200084" y="4358640"/>
            <a:ext cx="4368987"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Weigh responsibility, defend a policy, write.</a:t>
            </a:r>
            <a:endParaRPr lang="en-US" sz="1650" dirty="0"/>
          </a:p>
        </p:txBody>
      </p:sp>
      <p:sp>
        <p:nvSpPr>
          <p:cNvPr id="19" name="Text 17"/>
          <p:cNvSpPr/>
          <p:nvPr/>
        </p:nvSpPr>
        <p:spPr>
          <a:xfrm>
            <a:off x="1047750" y="9429750"/>
            <a:ext cx="197658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
        <p:nvSpPr>
          <p:cNvPr id="20" name="Text 18"/>
          <p:cNvSpPr/>
          <p:nvPr/>
        </p:nvSpPr>
        <p:spPr>
          <a:xfrm>
            <a:off x="16116062" y="9429750"/>
            <a:ext cx="1200388"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60–75 minutes</a:t>
            </a:r>
            <a:endParaRPr lang="en-US" sz="127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670406" y="701040"/>
            <a:ext cx="2826830"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003 · FOOD WASTE</a:t>
            </a:r>
            <a:endParaRPr lang="en-US" sz="1200" dirty="0"/>
          </a:p>
        </p:txBody>
      </p:sp>
      <p:sp>
        <p:nvSpPr>
          <p:cNvPr id="5" name="Text 3"/>
          <p:cNvSpPr/>
          <p:nvPr/>
        </p:nvSpPr>
        <p:spPr>
          <a:xfrm>
            <a:off x="1047750" y="15811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WARM-UP</a:t>
            </a:r>
            <a:endParaRPr lang="en-US" sz="1500" dirty="0"/>
          </a:p>
        </p:txBody>
      </p:sp>
      <p:sp>
        <p:nvSpPr>
          <p:cNvPr id="6" name="Text 4"/>
          <p:cNvSpPr/>
          <p:nvPr/>
        </p:nvSpPr>
        <p:spPr>
          <a:xfrm>
            <a:off x="1047750" y="1916430"/>
            <a:ext cx="17811750" cy="685800"/>
          </a:xfrm>
          <a:prstGeom prst="rect">
            <a:avLst/>
          </a:prstGeom>
          <a:noFill/>
          <a:ln/>
        </p:spPr>
        <p:txBody>
          <a:bodyPr wrap="square" lIns="25400" tIns="25400" rIns="25400" bIns="25400" rtlCol="0" anchor="t">
            <a:normAutofit lnSpcReduction="10000"/>
          </a:bodyPr>
          <a:lstStyle/>
          <a:p>
            <a:pPr marL="0" indent="0" algn="l">
              <a:buNone/>
            </a:pPr>
            <a:r>
              <a:rPr lang="en-US" sz="4500" b="1" dirty="0">
                <a:solidFill>
                  <a:srgbClr val="451A2A"/>
                </a:solidFill>
                <a:latin typeface="Georgia" pitchFamily="34" charset="0"/>
                <a:ea typeface="Georgia" pitchFamily="34" charset="-122"/>
                <a:cs typeface="Georgia" pitchFamily="34" charset="-120"/>
              </a:rPr>
              <a:t>Talk with a partner</a:t>
            </a:r>
            <a:endParaRPr lang="en-US" sz="4500" dirty="0"/>
          </a:p>
        </p:txBody>
      </p:sp>
      <p:sp>
        <p:nvSpPr>
          <p:cNvPr id="7" name="Text 5"/>
          <p:cNvSpPr/>
          <p:nvPr/>
        </p:nvSpPr>
        <p:spPr>
          <a:xfrm>
            <a:off x="1047750" y="3230880"/>
            <a:ext cx="370880" cy="655320"/>
          </a:xfrm>
          <a:prstGeom prst="rect">
            <a:avLst/>
          </a:prstGeom>
          <a:noFill/>
          <a:ln/>
        </p:spPr>
        <p:txBody>
          <a:bodyPr wrap="square" lIns="25400" tIns="25400" rIns="25400" bIns="25400" rtlCol="0" anchor="t">
            <a:normAutofit lnSpcReduction="10000"/>
          </a:bodyPr>
          <a:lstStyle/>
          <a:p>
            <a:pPr marL="0" indent="0" algn="l">
              <a:lnSpc>
                <a:spcPct val="78641"/>
              </a:lnSpc>
              <a:buNone/>
            </a:pPr>
            <a:r>
              <a:rPr lang="en-US" sz="5400" b="1" dirty="0">
                <a:solidFill>
                  <a:srgbClr val="D9B877"/>
                </a:solidFill>
                <a:latin typeface="Georgia" pitchFamily="34" charset="0"/>
                <a:ea typeface="Georgia" pitchFamily="34" charset="-122"/>
                <a:cs typeface="Georgia" pitchFamily="34" charset="-120"/>
              </a:rPr>
              <a:t>1</a:t>
            </a:r>
            <a:endParaRPr lang="en-US" sz="5400" dirty="0"/>
          </a:p>
        </p:txBody>
      </p:sp>
      <p:sp>
        <p:nvSpPr>
          <p:cNvPr id="8" name="Text 6"/>
          <p:cNvSpPr/>
          <p:nvPr/>
        </p:nvSpPr>
        <p:spPr>
          <a:xfrm>
            <a:off x="1666280" y="3288030"/>
            <a:ext cx="12607427" cy="1066800"/>
          </a:xfrm>
          <a:prstGeom prst="rect">
            <a:avLst/>
          </a:prstGeom>
          <a:noFill/>
          <a:ln/>
        </p:spPr>
        <p:txBody>
          <a:bodyPr wrap="square" lIns="25400" tIns="25400" rIns="25400" bIns="25400" rtlCol="0" anchor="t">
            <a:normAutofit lnSpcReduction="10000"/>
          </a:bodyPr>
          <a:lstStyle/>
          <a:p>
            <a:pPr marL="0" indent="0" algn="l">
              <a:lnSpc>
                <a:spcPct val="116379"/>
              </a:lnSpc>
              <a:buNone/>
            </a:pPr>
            <a:r>
              <a:rPr lang="en-US" sz="3000" dirty="0">
                <a:solidFill>
                  <a:srgbClr val="1A1A1A"/>
                </a:solidFill>
                <a:latin typeface="Helvetica" pitchFamily="34" charset="0"/>
                <a:ea typeface="Helvetica" pitchFamily="34" charset="-122"/>
                <a:cs typeface="Helvetica" pitchFamily="34" charset="-120"/>
              </a:rPr>
              <a:t>When you throw food away, do you feel guilty, indifferent, or annoyed at whoever sold it to you?</a:t>
            </a:r>
            <a:endParaRPr lang="en-US" sz="3000" dirty="0"/>
          </a:p>
        </p:txBody>
      </p:sp>
      <p:sp>
        <p:nvSpPr>
          <p:cNvPr id="9" name="Text 7"/>
          <p:cNvSpPr/>
          <p:nvPr/>
        </p:nvSpPr>
        <p:spPr>
          <a:xfrm>
            <a:off x="1047750" y="4735830"/>
            <a:ext cx="459343" cy="655320"/>
          </a:xfrm>
          <a:prstGeom prst="rect">
            <a:avLst/>
          </a:prstGeom>
          <a:noFill/>
          <a:ln/>
        </p:spPr>
        <p:txBody>
          <a:bodyPr wrap="square" lIns="25400" tIns="25400" rIns="25400" bIns="25400" rtlCol="0" anchor="t">
            <a:normAutofit lnSpcReduction="10000"/>
          </a:bodyPr>
          <a:lstStyle/>
          <a:p>
            <a:pPr marL="0" indent="0" algn="l">
              <a:lnSpc>
                <a:spcPct val="78641"/>
              </a:lnSpc>
              <a:buNone/>
            </a:pPr>
            <a:r>
              <a:rPr lang="en-US" sz="5400" b="1" dirty="0">
                <a:solidFill>
                  <a:srgbClr val="D9B877"/>
                </a:solidFill>
                <a:latin typeface="Georgia" pitchFamily="34" charset="0"/>
                <a:ea typeface="Georgia" pitchFamily="34" charset="-122"/>
                <a:cs typeface="Georgia" pitchFamily="34" charset="-120"/>
              </a:rPr>
              <a:t>2</a:t>
            </a:r>
            <a:endParaRPr lang="en-US" sz="5400" dirty="0"/>
          </a:p>
        </p:txBody>
      </p:sp>
      <p:sp>
        <p:nvSpPr>
          <p:cNvPr id="10" name="Text 8"/>
          <p:cNvSpPr/>
          <p:nvPr/>
        </p:nvSpPr>
        <p:spPr>
          <a:xfrm>
            <a:off x="1754743" y="4792980"/>
            <a:ext cx="12516310" cy="1066800"/>
          </a:xfrm>
          <a:prstGeom prst="rect">
            <a:avLst/>
          </a:prstGeom>
          <a:noFill/>
          <a:ln/>
        </p:spPr>
        <p:txBody>
          <a:bodyPr wrap="square" lIns="25400" tIns="25400" rIns="25400" bIns="25400" rtlCol="0" anchor="t">
            <a:normAutofit lnSpcReduction="10000"/>
          </a:bodyPr>
          <a:lstStyle/>
          <a:p>
            <a:pPr marL="0" indent="0" algn="l">
              <a:lnSpc>
                <a:spcPct val="116379"/>
              </a:lnSpc>
              <a:buNone/>
            </a:pPr>
            <a:r>
              <a:rPr lang="en-US" sz="3000" dirty="0">
                <a:solidFill>
                  <a:srgbClr val="1A1A1A"/>
                </a:solidFill>
                <a:latin typeface="Helvetica" pitchFamily="34" charset="0"/>
                <a:ea typeface="Helvetica" pitchFamily="34" charset="-122"/>
                <a:cs typeface="Helvetica" pitchFamily="34" charset="-120"/>
              </a:rPr>
              <a:t>Is wasting food morally different from wasting money or energy? Why might it feel different?</a:t>
            </a:r>
            <a:endParaRPr lang="en-US" sz="3000" dirty="0"/>
          </a:p>
        </p:txBody>
      </p:sp>
      <p:sp>
        <p:nvSpPr>
          <p:cNvPr id="11" name="Text 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670406" y="701040"/>
            <a:ext cx="2826830"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003 · FOOD WASTE</a:t>
            </a:r>
            <a:endParaRPr lang="en-US" sz="1200" dirty="0"/>
          </a:p>
        </p:txBody>
      </p:sp>
      <p:sp>
        <p:nvSpPr>
          <p:cNvPr id="5" name="Text 3"/>
          <p:cNvSpPr/>
          <p:nvPr/>
        </p:nvSpPr>
        <p:spPr>
          <a:xfrm>
            <a:off x="1047750" y="4045744"/>
            <a:ext cx="8539163"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BEFORE YOU READ</a:t>
            </a:r>
            <a:endParaRPr lang="en-US" sz="1500" dirty="0"/>
          </a:p>
        </p:txBody>
      </p:sp>
      <p:sp>
        <p:nvSpPr>
          <p:cNvPr id="6" name="Text 4"/>
          <p:cNvSpPr/>
          <p:nvPr/>
        </p:nvSpPr>
        <p:spPr>
          <a:xfrm>
            <a:off x="1047750" y="4381024"/>
            <a:ext cx="8539163" cy="598170"/>
          </a:xfrm>
          <a:prstGeom prst="rect">
            <a:avLst/>
          </a:prstGeom>
          <a:noFill/>
          <a:ln/>
        </p:spPr>
        <p:txBody>
          <a:bodyPr wrap="square" lIns="25400" tIns="25400" rIns="25400" bIns="25400" rtlCol="0" anchor="t">
            <a:normAutofit lnSpcReduction="10000"/>
          </a:bodyPr>
          <a:lstStyle/>
          <a:p>
            <a:pPr marL="0" indent="0" algn="l">
              <a:lnSpc>
                <a:spcPct val="93038"/>
              </a:lnSpc>
              <a:buNone/>
            </a:pPr>
            <a:r>
              <a:rPr lang="en-US" sz="4200" b="1" dirty="0">
                <a:solidFill>
                  <a:srgbClr val="451A2A"/>
                </a:solidFill>
                <a:latin typeface="Georgia" pitchFamily="34" charset="0"/>
                <a:ea typeface="Georgia" pitchFamily="34" charset="-122"/>
                <a:cs typeface="Georgia" pitchFamily="34" charset="-120"/>
              </a:rPr>
              <a:t>Look and predict</a:t>
            </a:r>
            <a:endParaRPr lang="en-US" sz="4200" dirty="0"/>
          </a:p>
        </p:txBody>
      </p:sp>
      <p:sp>
        <p:nvSpPr>
          <p:cNvPr id="7" name="Text 5"/>
          <p:cNvSpPr/>
          <p:nvPr/>
        </p:nvSpPr>
        <p:spPr>
          <a:xfrm>
            <a:off x="1047750" y="5264944"/>
            <a:ext cx="8539163" cy="452438"/>
          </a:xfrm>
          <a:prstGeom prst="rect">
            <a:avLst/>
          </a:prstGeom>
          <a:noFill/>
          <a:ln/>
        </p:spPr>
        <p:txBody>
          <a:bodyPr wrap="square" lIns="25400" tIns="25400" rIns="25400" bIns="25400" rtlCol="0" anchor="t">
            <a:normAutofit/>
          </a:bodyPr>
          <a:lstStyle/>
          <a:p>
            <a:pPr marL="0" indent="0" algn="l">
              <a:lnSpc>
                <a:spcPct val="126453"/>
              </a:lnSpc>
              <a:buNone/>
            </a:pPr>
            <a:r>
              <a:rPr lang="en-US" sz="2250" dirty="0">
                <a:solidFill>
                  <a:srgbClr val="333333"/>
                </a:solidFill>
                <a:latin typeface="Helvetica" pitchFamily="34" charset="0"/>
                <a:ea typeface="Helvetica" pitchFamily="34" charset="-122"/>
                <a:cs typeface="Helvetica" pitchFamily="34" charset="-120"/>
              </a:rPr>
              <a:t>The article is called </a:t>
            </a:r>
            <a:r>
              <a:rPr lang="en-US" sz="2250" b="1" dirty="0">
                <a:solidFill>
                  <a:srgbClr val="451A2A"/>
                </a:solidFill>
                <a:latin typeface="Helvetica" pitchFamily="34" charset="0"/>
                <a:ea typeface="Helvetica" pitchFamily="34" charset="-122"/>
                <a:cs typeface="Helvetica" pitchFamily="34" charset="-120"/>
              </a:rPr>
              <a:t>“Food Waste.”</a:t>
            </a:r>
            <a:endParaRPr lang="en-US" sz="2250" dirty="0"/>
          </a:p>
        </p:txBody>
      </p:sp>
      <p:sp>
        <p:nvSpPr>
          <p:cNvPr id="8" name="Text 6"/>
          <p:cNvSpPr/>
          <p:nvPr/>
        </p:nvSpPr>
        <p:spPr>
          <a:xfrm>
            <a:off x="1047750" y="5869781"/>
            <a:ext cx="7995761" cy="866775"/>
          </a:xfrm>
          <a:prstGeom prst="rect">
            <a:avLst/>
          </a:prstGeom>
          <a:noFill/>
          <a:ln/>
        </p:spPr>
        <p:txBody>
          <a:bodyPr wrap="square" lIns="25400" tIns="25400" rIns="25400" bIns="25400" rtlCol="0" anchor="t">
            <a:normAutofit lnSpcReduction="10000"/>
          </a:bodyPr>
          <a:lstStyle/>
          <a:p>
            <a:pPr marL="0" indent="0" algn="l">
              <a:lnSpc>
                <a:spcPct val="126453"/>
              </a:lnSpc>
              <a:buNone/>
            </a:pPr>
            <a:r>
              <a:rPr lang="en-US" sz="2250" dirty="0">
                <a:solidFill>
                  <a:srgbClr val="333333"/>
                </a:solidFill>
                <a:latin typeface="Helvetica" pitchFamily="34" charset="0"/>
                <a:ea typeface="Helvetica" pitchFamily="34" charset="-122"/>
                <a:cs typeface="Helvetica" pitchFamily="34" charset="-120"/>
              </a:rPr>
              <a:t>The subtitle asks: whose problem is it, really? Who might the article hold responsible, and who might disagree?</a:t>
            </a:r>
            <a:endParaRPr lang="en-US" sz="2250" dirty="0"/>
          </a:p>
        </p:txBody>
      </p:sp>
      <p:sp>
        <p:nvSpPr>
          <p:cNvPr id="9" name="Shape 7"/>
          <p:cNvSpPr/>
          <p:nvPr/>
        </p:nvSpPr>
        <p:spPr>
          <a:xfrm>
            <a:off x="9477375" y="2548890"/>
            <a:ext cx="7762875" cy="5334000"/>
          </a:xfrm>
          <a:prstGeom prst="rect">
            <a:avLst/>
          </a:prstGeom>
          <a:ln w="7620">
            <a:solidFill>
              <a:srgbClr val="D8D6D0"/>
            </a:solidFill>
            <a:prstDash val="solid"/>
          </a:ln>
        </p:spPr>
        <p:txBody>
          <a:bodyPr/>
          <a:lstStyle/>
          <a:p>
            <a:endParaRPr lang="en-US"/>
          </a:p>
        </p:txBody>
      </p:sp>
      <p:pic>
        <p:nvPicPr>
          <p:cNvPr id="10" name="Image 0" descr="preencoded.png"/>
          <p:cNvPicPr>
            <a:picLocks noChangeAspect="1"/>
          </p:cNvPicPr>
          <p:nvPr/>
        </p:nvPicPr>
        <p:blipFill>
          <a:blip r:embed="rId3"/>
          <a:srcRect l="1524" r="1524"/>
          <a:stretch/>
        </p:blipFill>
        <p:spPr>
          <a:xfrm>
            <a:off x="9484995" y="2556510"/>
            <a:ext cx="7747635" cy="5318760"/>
          </a:xfrm>
          <a:prstGeom prst="rect">
            <a:avLst/>
          </a:prstGeom>
        </p:spPr>
      </p:pic>
      <p:sp>
        <p:nvSpPr>
          <p:cNvPr id="11" name="Text 8"/>
          <p:cNvSpPr/>
          <p:nvPr/>
        </p:nvSpPr>
        <p:spPr>
          <a:xfrm>
            <a:off x="9477375" y="7997190"/>
            <a:ext cx="8539163" cy="236220"/>
          </a:xfrm>
          <a:prstGeom prst="rect">
            <a:avLst/>
          </a:prstGeom>
          <a:noFill/>
          <a:ln/>
        </p:spPr>
        <p:txBody>
          <a:bodyPr wrap="square" lIns="25400" tIns="25400" rIns="25400" bIns="25400" rtlCol="0" anchor="t">
            <a:normAutofit lnSpcReduction="10000"/>
          </a:bodyPr>
          <a:lstStyle/>
          <a:p>
            <a:pPr marL="0" indent="0" algn="l">
              <a:buNone/>
            </a:pPr>
            <a:r>
              <a:rPr lang="en-US" sz="1350" i="1" dirty="0">
                <a:solidFill>
                  <a:srgbClr val="666666"/>
                </a:solidFill>
                <a:latin typeface="Helvetica" pitchFamily="34" charset="0"/>
                <a:ea typeface="Helvetica" pitchFamily="34" charset="-122"/>
                <a:cs typeface="Helvetica" pitchFamily="34" charset="-120"/>
              </a:rPr>
              <a:t>Perfectly good food is discarded daily while millions still experience hunger worldwide.</a:t>
            </a:r>
            <a:endParaRPr lang="en-US" sz="1350" dirty="0"/>
          </a:p>
        </p:txBody>
      </p:sp>
      <p:sp>
        <p:nvSpPr>
          <p:cNvPr id="12" name="Text 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670406" y="701040"/>
            <a:ext cx="2826830"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003 · FOOD WASTE</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VOCABULARY</a:t>
            </a:r>
            <a:endParaRPr lang="en-US" sz="1500" dirty="0"/>
          </a:p>
        </p:txBody>
      </p:sp>
      <p:sp>
        <p:nvSpPr>
          <p:cNvPr id="6" name="Text 4"/>
          <p:cNvSpPr/>
          <p:nvPr/>
        </p:nvSpPr>
        <p:spPr>
          <a:xfrm>
            <a:off x="1047750" y="1821180"/>
            <a:ext cx="17811750" cy="624840"/>
          </a:xfrm>
          <a:prstGeom prst="rect">
            <a:avLst/>
          </a:prstGeom>
          <a:noFill/>
          <a:ln/>
        </p:spPr>
        <p:txBody>
          <a:bodyPr wrap="square" lIns="25400" tIns="25400" rIns="25400" bIns="25400" rtlCol="0" anchor="t">
            <a:normAutofit lnSpcReduction="10000"/>
          </a:bodyPr>
          <a:lstStyle/>
          <a:p>
            <a:pPr marL="0" indent="0" algn="l">
              <a:buNone/>
            </a:pPr>
            <a:r>
              <a:rPr lang="en-US" sz="4050" b="1" dirty="0">
                <a:solidFill>
                  <a:srgbClr val="451A2A"/>
                </a:solidFill>
                <a:latin typeface="Georgia" pitchFamily="34" charset="0"/>
                <a:ea typeface="Georgia" pitchFamily="34" charset="-122"/>
                <a:cs typeface="Georgia" pitchFamily="34" charset="-120"/>
              </a:rPr>
              <a:t>Match the expressions to their meanings</a:t>
            </a:r>
            <a:endParaRPr lang="en-US" sz="4050" dirty="0"/>
          </a:p>
        </p:txBody>
      </p:sp>
      <p:sp>
        <p:nvSpPr>
          <p:cNvPr id="7" name="Text 5"/>
          <p:cNvSpPr/>
          <p:nvPr/>
        </p:nvSpPr>
        <p:spPr>
          <a:xfrm>
            <a:off x="1047750" y="282702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1</a:t>
            </a:r>
            <a:endParaRPr lang="en-US" sz="2400" dirty="0"/>
          </a:p>
        </p:txBody>
      </p:sp>
      <p:sp>
        <p:nvSpPr>
          <p:cNvPr id="8" name="Text 6"/>
          <p:cNvSpPr/>
          <p:nvPr/>
        </p:nvSpPr>
        <p:spPr>
          <a:xfrm>
            <a:off x="1524000" y="2834640"/>
            <a:ext cx="2365950"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shift the blame</a:t>
            </a:r>
            <a:endParaRPr lang="en-US" sz="2400" dirty="0"/>
          </a:p>
        </p:txBody>
      </p:sp>
      <p:sp>
        <p:nvSpPr>
          <p:cNvPr id="9" name="Text 7"/>
          <p:cNvSpPr/>
          <p:nvPr/>
        </p:nvSpPr>
        <p:spPr>
          <a:xfrm>
            <a:off x="1047750" y="336804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2</a:t>
            </a:r>
            <a:endParaRPr lang="en-US" sz="2400" dirty="0"/>
          </a:p>
        </p:txBody>
      </p:sp>
      <p:sp>
        <p:nvSpPr>
          <p:cNvPr id="10" name="Text 8"/>
          <p:cNvSpPr/>
          <p:nvPr/>
        </p:nvSpPr>
        <p:spPr>
          <a:xfrm>
            <a:off x="1524000" y="3375660"/>
            <a:ext cx="4005286"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err on the side of caution</a:t>
            </a:r>
            <a:endParaRPr lang="en-US" sz="2400" dirty="0"/>
          </a:p>
        </p:txBody>
      </p:sp>
      <p:sp>
        <p:nvSpPr>
          <p:cNvPr id="11" name="Text 9"/>
          <p:cNvSpPr/>
          <p:nvPr/>
        </p:nvSpPr>
        <p:spPr>
          <a:xfrm>
            <a:off x="1047750" y="390906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3</a:t>
            </a:r>
            <a:endParaRPr lang="en-US" sz="2400" dirty="0"/>
          </a:p>
        </p:txBody>
      </p:sp>
      <p:sp>
        <p:nvSpPr>
          <p:cNvPr id="12" name="Text 10"/>
          <p:cNvSpPr/>
          <p:nvPr/>
        </p:nvSpPr>
        <p:spPr>
          <a:xfrm>
            <a:off x="1524000" y="3916680"/>
            <a:ext cx="2887468"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turn a blind eye to</a:t>
            </a:r>
            <a:endParaRPr lang="en-US" sz="2400" dirty="0"/>
          </a:p>
        </p:txBody>
      </p:sp>
      <p:sp>
        <p:nvSpPr>
          <p:cNvPr id="13" name="Text 11"/>
          <p:cNvSpPr/>
          <p:nvPr/>
        </p:nvSpPr>
        <p:spPr>
          <a:xfrm>
            <a:off x="1047750" y="445008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4</a:t>
            </a:r>
            <a:endParaRPr lang="en-US" sz="2400" dirty="0"/>
          </a:p>
        </p:txBody>
      </p:sp>
      <p:sp>
        <p:nvSpPr>
          <p:cNvPr id="14" name="Text 12"/>
          <p:cNvSpPr/>
          <p:nvPr/>
        </p:nvSpPr>
        <p:spPr>
          <a:xfrm>
            <a:off x="1524000" y="4457700"/>
            <a:ext cx="3073837"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a drop in the ocean</a:t>
            </a:r>
            <a:endParaRPr lang="en-US" sz="2400" dirty="0"/>
          </a:p>
        </p:txBody>
      </p:sp>
      <p:sp>
        <p:nvSpPr>
          <p:cNvPr id="15" name="Text 13"/>
          <p:cNvSpPr/>
          <p:nvPr/>
        </p:nvSpPr>
        <p:spPr>
          <a:xfrm>
            <a:off x="1047750" y="499110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5</a:t>
            </a:r>
            <a:endParaRPr lang="en-US" sz="2400" dirty="0"/>
          </a:p>
        </p:txBody>
      </p:sp>
      <p:sp>
        <p:nvSpPr>
          <p:cNvPr id="16" name="Text 14"/>
          <p:cNvSpPr/>
          <p:nvPr/>
        </p:nvSpPr>
        <p:spPr>
          <a:xfrm>
            <a:off x="1524000" y="4998720"/>
            <a:ext cx="3464778"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hold (sb) accountable</a:t>
            </a:r>
            <a:endParaRPr lang="en-US" sz="2400" dirty="0"/>
          </a:p>
        </p:txBody>
      </p:sp>
      <p:sp>
        <p:nvSpPr>
          <p:cNvPr id="17" name="Text 15"/>
          <p:cNvSpPr/>
          <p:nvPr/>
        </p:nvSpPr>
        <p:spPr>
          <a:xfrm>
            <a:off x="9477375" y="2827020"/>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A</a:t>
            </a:r>
            <a:endParaRPr lang="en-US" sz="1950" dirty="0"/>
          </a:p>
        </p:txBody>
      </p:sp>
      <p:sp>
        <p:nvSpPr>
          <p:cNvPr id="18" name="Text 16"/>
          <p:cNvSpPr/>
          <p:nvPr/>
        </p:nvSpPr>
        <p:spPr>
          <a:xfrm>
            <a:off x="9953625" y="2835116"/>
            <a:ext cx="2595146"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ignore on purpose</a:t>
            </a:r>
            <a:endParaRPr lang="en-US" sz="2025" dirty="0"/>
          </a:p>
        </p:txBody>
      </p:sp>
      <p:sp>
        <p:nvSpPr>
          <p:cNvPr id="19" name="Text 17"/>
          <p:cNvSpPr/>
          <p:nvPr/>
        </p:nvSpPr>
        <p:spPr>
          <a:xfrm>
            <a:off x="9477375" y="3374708"/>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B</a:t>
            </a:r>
            <a:endParaRPr lang="en-US" sz="1950" dirty="0"/>
          </a:p>
        </p:txBody>
      </p:sp>
      <p:sp>
        <p:nvSpPr>
          <p:cNvPr id="20" name="Text 18"/>
          <p:cNvSpPr/>
          <p:nvPr/>
        </p:nvSpPr>
        <p:spPr>
          <a:xfrm>
            <a:off x="9953625" y="3359467"/>
            <a:ext cx="2925056"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blame someone else</a:t>
            </a:r>
            <a:endParaRPr lang="en-US" sz="2025" dirty="0"/>
          </a:p>
        </p:txBody>
      </p:sp>
      <p:sp>
        <p:nvSpPr>
          <p:cNvPr id="21" name="Text 19"/>
          <p:cNvSpPr/>
          <p:nvPr/>
        </p:nvSpPr>
        <p:spPr>
          <a:xfrm>
            <a:off x="9477375" y="3922395"/>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C</a:t>
            </a:r>
            <a:endParaRPr lang="en-US" sz="1950" dirty="0"/>
          </a:p>
        </p:txBody>
      </p:sp>
      <p:sp>
        <p:nvSpPr>
          <p:cNvPr id="22" name="Text 20"/>
          <p:cNvSpPr/>
          <p:nvPr/>
        </p:nvSpPr>
        <p:spPr>
          <a:xfrm>
            <a:off x="9953625" y="3907154"/>
            <a:ext cx="2531757"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make answerable</a:t>
            </a:r>
            <a:endParaRPr lang="en-US" sz="2025" dirty="0"/>
          </a:p>
        </p:txBody>
      </p:sp>
      <p:sp>
        <p:nvSpPr>
          <p:cNvPr id="23" name="Text 21"/>
          <p:cNvSpPr/>
          <p:nvPr/>
        </p:nvSpPr>
        <p:spPr>
          <a:xfrm>
            <a:off x="9477375" y="4470083"/>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D</a:t>
            </a:r>
            <a:endParaRPr lang="en-US" sz="1950" dirty="0"/>
          </a:p>
        </p:txBody>
      </p:sp>
      <p:sp>
        <p:nvSpPr>
          <p:cNvPr id="24" name="Text 22"/>
          <p:cNvSpPr/>
          <p:nvPr/>
        </p:nvSpPr>
        <p:spPr>
          <a:xfrm>
            <a:off x="9953625" y="4452100"/>
            <a:ext cx="1666839"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play it safe</a:t>
            </a:r>
            <a:endParaRPr lang="en-US" sz="2025" dirty="0"/>
          </a:p>
        </p:txBody>
      </p:sp>
      <p:sp>
        <p:nvSpPr>
          <p:cNvPr id="25" name="Text 23"/>
          <p:cNvSpPr/>
          <p:nvPr/>
        </p:nvSpPr>
        <p:spPr>
          <a:xfrm>
            <a:off x="9477375" y="5017770"/>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E</a:t>
            </a:r>
            <a:endParaRPr lang="en-US" sz="1950" dirty="0"/>
          </a:p>
        </p:txBody>
      </p:sp>
      <p:sp>
        <p:nvSpPr>
          <p:cNvPr id="26" name="Text 24"/>
          <p:cNvSpPr/>
          <p:nvPr/>
        </p:nvSpPr>
        <p:spPr>
          <a:xfrm>
            <a:off x="9953625" y="5017770"/>
            <a:ext cx="2326922"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too small to matter</a:t>
            </a:r>
            <a:endParaRPr lang="en-US" sz="2025" dirty="0"/>
          </a:p>
        </p:txBody>
      </p:sp>
      <p:sp>
        <p:nvSpPr>
          <p:cNvPr id="27" name="Text 25"/>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670406" y="701040"/>
            <a:ext cx="2826830"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003 · FOOD WASTE</a:t>
            </a:r>
            <a:endParaRPr lang="en-US" sz="1200" dirty="0"/>
          </a:p>
        </p:txBody>
      </p:sp>
      <p:sp>
        <p:nvSpPr>
          <p:cNvPr id="5" name="Text 3"/>
          <p:cNvSpPr/>
          <p:nvPr/>
        </p:nvSpPr>
        <p:spPr>
          <a:xfrm>
            <a:off x="1047750" y="1676400"/>
            <a:ext cx="1889879"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VOCABULARY</a:t>
            </a:r>
            <a:endParaRPr lang="en-US" sz="1500" dirty="0"/>
          </a:p>
        </p:txBody>
      </p:sp>
      <p:sp>
        <p:nvSpPr>
          <p:cNvPr id="6" name="Shape 4"/>
          <p:cNvSpPr/>
          <p:nvPr/>
        </p:nvSpPr>
        <p:spPr>
          <a:xfrm>
            <a:off x="2975372" y="1581150"/>
            <a:ext cx="1601272" cy="388620"/>
          </a:xfrm>
          <a:prstGeom prst="rect">
            <a:avLst/>
          </a:prstGeom>
          <a:solidFill>
            <a:srgbClr val="451A2A"/>
          </a:solidFill>
          <a:ln/>
        </p:spPr>
        <p:txBody>
          <a:bodyPr/>
          <a:lstStyle/>
          <a:p>
            <a:endParaRPr lang="en-US"/>
          </a:p>
        </p:txBody>
      </p:sp>
      <p:sp>
        <p:nvSpPr>
          <p:cNvPr id="7" name="Text 5"/>
          <p:cNvSpPr/>
          <p:nvPr/>
        </p:nvSpPr>
        <p:spPr>
          <a:xfrm>
            <a:off x="3146822" y="16383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103120"/>
            <a:ext cx="17811750" cy="640080"/>
          </a:xfrm>
          <a:prstGeom prst="rect">
            <a:avLst/>
          </a:prstGeom>
          <a:noFill/>
          <a:ln/>
        </p:spPr>
        <p:txBody>
          <a:bodyPr wrap="square" lIns="25400" tIns="25400" rIns="25400" bIns="25400" rtlCol="0" anchor="t">
            <a:normAutofit lnSpcReduction="10000"/>
          </a:bodyPr>
          <a:lstStyle/>
          <a:p>
            <a:pPr marL="0" indent="0" algn="l">
              <a:buNone/>
            </a:pPr>
            <a:r>
              <a:rPr lang="en-US" sz="4200" b="1" dirty="0">
                <a:solidFill>
                  <a:srgbClr val="451A2A"/>
                </a:solidFill>
                <a:latin typeface="Georgia" pitchFamily="34" charset="0"/>
                <a:ea typeface="Georgia" pitchFamily="34" charset="-122"/>
                <a:cs typeface="Georgia" pitchFamily="34" charset="-120"/>
              </a:rPr>
              <a:t>How did you do?</a:t>
            </a:r>
            <a:endParaRPr lang="en-US" sz="4200" dirty="0"/>
          </a:p>
        </p:txBody>
      </p:sp>
      <p:sp>
        <p:nvSpPr>
          <p:cNvPr id="9" name="Shape 7"/>
          <p:cNvSpPr/>
          <p:nvPr/>
        </p:nvSpPr>
        <p:spPr>
          <a:xfrm>
            <a:off x="1047750" y="3276600"/>
            <a:ext cx="3086100" cy="1707833"/>
          </a:xfrm>
          <a:prstGeom prst="rect">
            <a:avLst/>
          </a:prstGeom>
          <a:ln w="15240">
            <a:solidFill>
              <a:srgbClr val="451A2A"/>
            </a:solidFill>
            <a:prstDash val="solid"/>
          </a:ln>
        </p:spPr>
        <p:txBody>
          <a:bodyPr/>
          <a:lstStyle/>
          <a:p>
            <a:endParaRPr lang="en-US"/>
          </a:p>
        </p:txBody>
      </p:sp>
      <p:sp>
        <p:nvSpPr>
          <p:cNvPr id="10" name="Text 8"/>
          <p:cNvSpPr/>
          <p:nvPr/>
        </p:nvSpPr>
        <p:spPr>
          <a:xfrm>
            <a:off x="2190869" y="3539490"/>
            <a:ext cx="799862" cy="510540"/>
          </a:xfrm>
          <a:prstGeom prst="rect">
            <a:avLst/>
          </a:prstGeom>
          <a:noFill/>
          <a:ln/>
        </p:spPr>
        <p:txBody>
          <a:bodyPr wrap="none" lIns="25400" tIns="25400" rIns="25400" bIns="25400" rtlCol="0" anchor="t">
            <a:normAutofit lnSpcReduction="10000"/>
          </a:bodyPr>
          <a:lstStyle/>
          <a:p>
            <a:pPr marL="0" indent="0" algn="ctr">
              <a:buNone/>
            </a:pPr>
            <a:r>
              <a:rPr lang="en-US" sz="3300" b="1" dirty="0">
                <a:solidFill>
                  <a:srgbClr val="D9B877"/>
                </a:solidFill>
                <a:latin typeface="Georgia" pitchFamily="34" charset="0"/>
                <a:ea typeface="Georgia" pitchFamily="34" charset="-122"/>
                <a:cs typeface="Georgia" pitchFamily="34" charset="-120"/>
              </a:rPr>
              <a:t>1–B</a:t>
            </a:r>
            <a:endParaRPr lang="en-US" sz="3300" dirty="0"/>
          </a:p>
        </p:txBody>
      </p:sp>
      <p:sp>
        <p:nvSpPr>
          <p:cNvPr id="11" name="Text 9"/>
          <p:cNvSpPr/>
          <p:nvPr/>
        </p:nvSpPr>
        <p:spPr>
          <a:xfrm>
            <a:off x="2089666" y="4126230"/>
            <a:ext cx="1002268" cy="633412"/>
          </a:xfrm>
          <a:prstGeom prst="rect">
            <a:avLst/>
          </a:prstGeom>
          <a:noFill/>
          <a:ln/>
        </p:spPr>
        <p:txBody>
          <a:bodyPr wrap="none" lIns="25400" tIns="25400" rIns="25400" bIns="25400" rtlCol="0" anchor="t">
            <a:normAutofit/>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shift the blame</a:t>
            </a:r>
            <a:endParaRPr lang="en-US" sz="1875" dirty="0"/>
          </a:p>
        </p:txBody>
      </p:sp>
      <p:sp>
        <p:nvSpPr>
          <p:cNvPr id="12" name="Shape 10"/>
          <p:cNvSpPr/>
          <p:nvPr/>
        </p:nvSpPr>
        <p:spPr>
          <a:xfrm>
            <a:off x="4324350" y="3276600"/>
            <a:ext cx="3086100" cy="1707833"/>
          </a:xfrm>
          <a:prstGeom prst="rect">
            <a:avLst/>
          </a:prstGeom>
          <a:ln w="15240">
            <a:solidFill>
              <a:srgbClr val="451A2A"/>
            </a:solidFill>
            <a:prstDash val="solid"/>
          </a:ln>
        </p:spPr>
        <p:txBody>
          <a:bodyPr/>
          <a:lstStyle/>
          <a:p>
            <a:endParaRPr lang="en-US"/>
          </a:p>
        </p:txBody>
      </p:sp>
      <p:sp>
        <p:nvSpPr>
          <p:cNvPr id="13" name="Text 11"/>
          <p:cNvSpPr/>
          <p:nvPr/>
        </p:nvSpPr>
        <p:spPr>
          <a:xfrm>
            <a:off x="5420439" y="3539490"/>
            <a:ext cx="893802" cy="510540"/>
          </a:xfrm>
          <a:prstGeom prst="rect">
            <a:avLst/>
          </a:prstGeom>
          <a:noFill/>
          <a:ln/>
        </p:spPr>
        <p:txBody>
          <a:bodyPr wrap="none" lIns="25400" tIns="25400" rIns="25400" bIns="25400" rtlCol="0" anchor="t">
            <a:normAutofit lnSpcReduction="10000"/>
          </a:bodyPr>
          <a:lstStyle/>
          <a:p>
            <a:pPr marL="0" indent="0" algn="ctr">
              <a:buNone/>
            </a:pPr>
            <a:r>
              <a:rPr lang="en-US" sz="3300" b="1" dirty="0">
                <a:solidFill>
                  <a:srgbClr val="D9B877"/>
                </a:solidFill>
                <a:latin typeface="Georgia" pitchFamily="34" charset="0"/>
                <a:ea typeface="Georgia" pitchFamily="34" charset="-122"/>
                <a:cs typeface="Georgia" pitchFamily="34" charset="-120"/>
              </a:rPr>
              <a:t>2–D</a:t>
            </a:r>
            <a:endParaRPr lang="en-US" sz="3300" dirty="0"/>
          </a:p>
        </p:txBody>
      </p:sp>
      <p:sp>
        <p:nvSpPr>
          <p:cNvPr id="14" name="Text 12"/>
          <p:cNvSpPr/>
          <p:nvPr/>
        </p:nvSpPr>
        <p:spPr>
          <a:xfrm>
            <a:off x="5008840" y="4126230"/>
            <a:ext cx="1717119" cy="633412"/>
          </a:xfrm>
          <a:prstGeom prst="rect">
            <a:avLst/>
          </a:prstGeom>
          <a:noFill/>
          <a:ln/>
        </p:spPr>
        <p:txBody>
          <a:bodyPr wrap="none" lIns="25400" tIns="25400" rIns="25400" bIns="25400" rtlCol="0" anchor="t">
            <a:normAutofit/>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err on the side of caution</a:t>
            </a:r>
            <a:endParaRPr lang="en-US" sz="1875" dirty="0"/>
          </a:p>
        </p:txBody>
      </p:sp>
      <p:sp>
        <p:nvSpPr>
          <p:cNvPr id="15" name="Shape 13"/>
          <p:cNvSpPr/>
          <p:nvPr/>
        </p:nvSpPr>
        <p:spPr>
          <a:xfrm>
            <a:off x="7600950" y="3276600"/>
            <a:ext cx="3086100" cy="1707833"/>
          </a:xfrm>
          <a:prstGeom prst="rect">
            <a:avLst/>
          </a:prstGeom>
          <a:ln w="15240">
            <a:solidFill>
              <a:srgbClr val="451A2A"/>
            </a:solidFill>
            <a:prstDash val="solid"/>
          </a:ln>
        </p:spPr>
        <p:txBody>
          <a:bodyPr/>
          <a:lstStyle/>
          <a:p>
            <a:endParaRPr lang="en-US"/>
          </a:p>
        </p:txBody>
      </p:sp>
      <p:sp>
        <p:nvSpPr>
          <p:cNvPr id="16" name="Text 14"/>
          <p:cNvSpPr/>
          <p:nvPr/>
        </p:nvSpPr>
        <p:spPr>
          <a:xfrm>
            <a:off x="8714899" y="3539490"/>
            <a:ext cx="858202" cy="510540"/>
          </a:xfrm>
          <a:prstGeom prst="rect">
            <a:avLst/>
          </a:prstGeom>
          <a:noFill/>
          <a:ln/>
        </p:spPr>
        <p:txBody>
          <a:bodyPr wrap="none" lIns="25400" tIns="25400" rIns="25400" bIns="25400" rtlCol="0" anchor="t">
            <a:normAutofit lnSpcReduction="10000"/>
          </a:bodyPr>
          <a:lstStyle/>
          <a:p>
            <a:pPr marL="0" indent="0" algn="ctr">
              <a:buNone/>
            </a:pPr>
            <a:r>
              <a:rPr lang="en-US" sz="3300" b="1" dirty="0">
                <a:solidFill>
                  <a:srgbClr val="D9B877"/>
                </a:solidFill>
                <a:latin typeface="Georgia" pitchFamily="34" charset="0"/>
                <a:ea typeface="Georgia" pitchFamily="34" charset="-122"/>
                <a:cs typeface="Georgia" pitchFamily="34" charset="-120"/>
              </a:rPr>
              <a:t>3–A</a:t>
            </a:r>
            <a:endParaRPr lang="en-US" sz="3300" dirty="0"/>
          </a:p>
        </p:txBody>
      </p:sp>
      <p:sp>
        <p:nvSpPr>
          <p:cNvPr id="17" name="Text 15"/>
          <p:cNvSpPr/>
          <p:nvPr/>
        </p:nvSpPr>
        <p:spPr>
          <a:xfrm>
            <a:off x="8457724" y="4126230"/>
            <a:ext cx="1372553" cy="633412"/>
          </a:xfrm>
          <a:prstGeom prst="rect">
            <a:avLst/>
          </a:prstGeom>
          <a:noFill/>
          <a:ln/>
        </p:spPr>
        <p:txBody>
          <a:bodyPr wrap="none" lIns="25400" tIns="25400" rIns="25400" bIns="25400" rtlCol="0" anchor="t">
            <a:normAutofit/>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turn a blind eye to</a:t>
            </a:r>
            <a:endParaRPr lang="en-US" sz="1875" dirty="0"/>
          </a:p>
        </p:txBody>
      </p:sp>
      <p:sp>
        <p:nvSpPr>
          <p:cNvPr id="18" name="Shape 16"/>
          <p:cNvSpPr/>
          <p:nvPr/>
        </p:nvSpPr>
        <p:spPr>
          <a:xfrm>
            <a:off x="10877550" y="3276600"/>
            <a:ext cx="3086100" cy="1707833"/>
          </a:xfrm>
          <a:prstGeom prst="rect">
            <a:avLst/>
          </a:prstGeom>
          <a:ln w="15240">
            <a:solidFill>
              <a:srgbClr val="451A2A"/>
            </a:solidFill>
            <a:prstDash val="solid"/>
          </a:ln>
        </p:spPr>
        <p:txBody>
          <a:bodyPr/>
          <a:lstStyle/>
          <a:p>
            <a:endParaRPr lang="en-US"/>
          </a:p>
        </p:txBody>
      </p:sp>
      <p:sp>
        <p:nvSpPr>
          <p:cNvPr id="19" name="Text 17"/>
          <p:cNvSpPr/>
          <p:nvPr/>
        </p:nvSpPr>
        <p:spPr>
          <a:xfrm>
            <a:off x="11992452" y="3539490"/>
            <a:ext cx="856298" cy="510540"/>
          </a:xfrm>
          <a:prstGeom prst="rect">
            <a:avLst/>
          </a:prstGeom>
          <a:noFill/>
          <a:ln/>
        </p:spPr>
        <p:txBody>
          <a:bodyPr wrap="none" lIns="25400" tIns="25400" rIns="25400" bIns="25400" rtlCol="0" anchor="t">
            <a:normAutofit lnSpcReduction="10000"/>
          </a:bodyPr>
          <a:lstStyle/>
          <a:p>
            <a:pPr marL="0" indent="0" algn="ctr">
              <a:buNone/>
            </a:pPr>
            <a:r>
              <a:rPr lang="en-US" sz="3300" b="1" dirty="0">
                <a:solidFill>
                  <a:srgbClr val="D9B877"/>
                </a:solidFill>
                <a:latin typeface="Georgia" pitchFamily="34" charset="0"/>
                <a:ea typeface="Georgia" pitchFamily="34" charset="-122"/>
                <a:cs typeface="Georgia" pitchFamily="34" charset="-120"/>
              </a:rPr>
              <a:t>4–E</a:t>
            </a:r>
            <a:endParaRPr lang="en-US" sz="3300" dirty="0"/>
          </a:p>
        </p:txBody>
      </p:sp>
      <p:sp>
        <p:nvSpPr>
          <p:cNvPr id="20" name="Text 18"/>
          <p:cNvSpPr/>
          <p:nvPr/>
        </p:nvSpPr>
        <p:spPr>
          <a:xfrm>
            <a:off x="11826716" y="4126230"/>
            <a:ext cx="1187768" cy="633412"/>
          </a:xfrm>
          <a:prstGeom prst="rect">
            <a:avLst/>
          </a:prstGeom>
          <a:noFill/>
          <a:ln/>
        </p:spPr>
        <p:txBody>
          <a:bodyPr wrap="none" lIns="25400" tIns="25400" rIns="25400" bIns="25400" rtlCol="0" anchor="t">
            <a:normAutofit/>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a drop in the ocean</a:t>
            </a:r>
            <a:endParaRPr lang="en-US" sz="1875" dirty="0"/>
          </a:p>
        </p:txBody>
      </p:sp>
      <p:sp>
        <p:nvSpPr>
          <p:cNvPr id="21" name="Shape 19"/>
          <p:cNvSpPr/>
          <p:nvPr/>
        </p:nvSpPr>
        <p:spPr>
          <a:xfrm>
            <a:off x="14154150" y="3276600"/>
            <a:ext cx="3086100" cy="1707833"/>
          </a:xfrm>
          <a:prstGeom prst="rect">
            <a:avLst/>
          </a:prstGeom>
          <a:ln w="15240">
            <a:solidFill>
              <a:srgbClr val="451A2A"/>
            </a:solidFill>
            <a:prstDash val="solid"/>
          </a:ln>
        </p:spPr>
        <p:txBody>
          <a:bodyPr/>
          <a:lstStyle/>
          <a:p>
            <a:endParaRPr lang="en-US"/>
          </a:p>
        </p:txBody>
      </p:sp>
      <p:sp>
        <p:nvSpPr>
          <p:cNvPr id="22" name="Text 20"/>
          <p:cNvSpPr/>
          <p:nvPr/>
        </p:nvSpPr>
        <p:spPr>
          <a:xfrm>
            <a:off x="15279052" y="3539490"/>
            <a:ext cx="836295" cy="510540"/>
          </a:xfrm>
          <a:prstGeom prst="rect">
            <a:avLst/>
          </a:prstGeom>
          <a:noFill/>
          <a:ln/>
        </p:spPr>
        <p:txBody>
          <a:bodyPr wrap="none" lIns="25400" tIns="25400" rIns="25400" bIns="25400" rtlCol="0" anchor="t">
            <a:normAutofit lnSpcReduction="10000"/>
          </a:bodyPr>
          <a:lstStyle/>
          <a:p>
            <a:pPr marL="0" indent="0" algn="ctr">
              <a:buNone/>
            </a:pPr>
            <a:r>
              <a:rPr lang="en-US" sz="3300" b="1" dirty="0">
                <a:solidFill>
                  <a:srgbClr val="D9B877"/>
                </a:solidFill>
                <a:latin typeface="Georgia" pitchFamily="34" charset="0"/>
                <a:ea typeface="Georgia" pitchFamily="34" charset="-122"/>
                <a:cs typeface="Georgia" pitchFamily="34" charset="-120"/>
              </a:rPr>
              <a:t>5–C</a:t>
            </a:r>
            <a:endParaRPr lang="en-US" sz="3300" dirty="0"/>
          </a:p>
        </p:txBody>
      </p:sp>
      <p:sp>
        <p:nvSpPr>
          <p:cNvPr id="23" name="Text 21"/>
          <p:cNvSpPr/>
          <p:nvPr/>
        </p:nvSpPr>
        <p:spPr>
          <a:xfrm>
            <a:off x="14964370" y="4126230"/>
            <a:ext cx="1465659" cy="633412"/>
          </a:xfrm>
          <a:prstGeom prst="rect">
            <a:avLst/>
          </a:prstGeom>
          <a:noFill/>
          <a:ln/>
        </p:spPr>
        <p:txBody>
          <a:bodyPr wrap="none" lIns="25400" tIns="25400" rIns="25400" bIns="25400" rtlCol="0" anchor="t">
            <a:normAutofit/>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hold (sb) accountable</a:t>
            </a:r>
            <a:endParaRPr lang="en-US" sz="1875"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986790"/>
            <a:ext cx="16192500" cy="22860"/>
          </a:xfrm>
          <a:prstGeom prst="rect">
            <a:avLst/>
          </a:prstGeom>
          <a:solidFill>
            <a:srgbClr val="451A2A"/>
          </a:solidFill>
          <a:ln/>
        </p:spPr>
        <p:txBody>
          <a:bodyPr/>
          <a:lstStyle/>
          <a:p>
            <a:endParaRPr lang="en-US"/>
          </a:p>
        </p:txBody>
      </p:sp>
      <p:sp>
        <p:nvSpPr>
          <p:cNvPr id="3" name="Text 1"/>
          <p:cNvSpPr/>
          <p:nvPr/>
        </p:nvSpPr>
        <p:spPr>
          <a:xfrm>
            <a:off x="1047750" y="57150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670406" y="605790"/>
            <a:ext cx="2826830"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003 · FOOD WASTE</a:t>
            </a:r>
            <a:endParaRPr lang="en-US" sz="1200" dirty="0"/>
          </a:p>
        </p:txBody>
      </p:sp>
      <p:sp>
        <p:nvSpPr>
          <p:cNvPr id="5" name="Text 3"/>
          <p:cNvSpPr/>
          <p:nvPr/>
        </p:nvSpPr>
        <p:spPr>
          <a:xfrm>
            <a:off x="1047750" y="1219200"/>
            <a:ext cx="17811750" cy="236220"/>
          </a:xfrm>
          <a:prstGeom prst="rect">
            <a:avLst/>
          </a:prstGeom>
          <a:noFill/>
          <a:ln/>
        </p:spPr>
        <p:txBody>
          <a:bodyPr wrap="square" lIns="25400" tIns="25400" rIns="25400" bIns="25400" rtlCol="0" anchor="t">
            <a:normAutofit lnSpcReduction="10000"/>
          </a:bodyPr>
          <a:lstStyle/>
          <a:p>
            <a:pPr marL="0" indent="0" algn="l">
              <a:buNone/>
            </a:pPr>
            <a:r>
              <a:rPr lang="en-US" sz="1350" b="1" kern="0" spc="300" dirty="0">
                <a:solidFill>
                  <a:srgbClr val="BF842C"/>
                </a:solidFill>
                <a:latin typeface="Helvetica" pitchFamily="34" charset="0"/>
                <a:ea typeface="Helvetica" pitchFamily="34" charset="-122"/>
                <a:cs typeface="Helvetica" pitchFamily="34" charset="-120"/>
              </a:rPr>
              <a:t>THE ARTICLE</a:t>
            </a:r>
            <a:endParaRPr lang="en-US" sz="1350" dirty="0"/>
          </a:p>
        </p:txBody>
      </p:sp>
      <p:sp>
        <p:nvSpPr>
          <p:cNvPr id="6" name="Text 4"/>
          <p:cNvSpPr/>
          <p:nvPr/>
        </p:nvSpPr>
        <p:spPr>
          <a:xfrm>
            <a:off x="1047750" y="1474470"/>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451A2A"/>
                </a:solidFill>
                <a:latin typeface="Georgia" pitchFamily="34" charset="0"/>
                <a:ea typeface="Georgia" pitchFamily="34" charset="-122"/>
                <a:cs typeface="Georgia" pitchFamily="34" charset="-120"/>
              </a:rPr>
              <a:t>Food Waste</a:t>
            </a:r>
            <a:endParaRPr lang="en-US" sz="3750" dirty="0"/>
          </a:p>
        </p:txBody>
      </p:sp>
      <p:sp>
        <p:nvSpPr>
          <p:cNvPr id="7" name="Text 5"/>
          <p:cNvSpPr/>
          <p:nvPr/>
        </p:nvSpPr>
        <p:spPr>
          <a:xfrm>
            <a:off x="1047750" y="2091690"/>
            <a:ext cx="17811750" cy="335280"/>
          </a:xfrm>
          <a:prstGeom prst="rect">
            <a:avLst/>
          </a:prstGeom>
          <a:noFill/>
          <a:ln/>
        </p:spPr>
        <p:txBody>
          <a:bodyPr wrap="square" lIns="25400" tIns="25400" rIns="25400" bIns="25400" rtlCol="0" anchor="t">
            <a:normAutofit lnSpcReduction="10000"/>
          </a:bodyPr>
          <a:lstStyle/>
          <a:p>
            <a:pPr marL="0" indent="0" algn="l">
              <a:buNone/>
            </a:pPr>
            <a:r>
              <a:rPr lang="en-US" sz="2025" b="1" dirty="0">
                <a:solidFill>
                  <a:srgbClr val="451A2A"/>
                </a:solidFill>
                <a:latin typeface="Helvetica" pitchFamily="34" charset="0"/>
                <a:ea typeface="Helvetica" pitchFamily="34" charset="-122"/>
                <a:cs typeface="Helvetica" pitchFamily="34" charset="-120"/>
              </a:rPr>
              <a:t>Whose problem is it, really?</a:t>
            </a:r>
            <a:endParaRPr lang="en-US" sz="2025" dirty="0"/>
          </a:p>
        </p:txBody>
      </p:sp>
      <p:sp>
        <p:nvSpPr>
          <p:cNvPr id="8" name="Shape 6"/>
          <p:cNvSpPr/>
          <p:nvPr/>
        </p:nvSpPr>
        <p:spPr>
          <a:xfrm>
            <a:off x="1047750" y="2522220"/>
            <a:ext cx="609600" cy="38100"/>
          </a:xfrm>
          <a:prstGeom prst="rect">
            <a:avLst/>
          </a:prstGeom>
          <a:solidFill>
            <a:srgbClr val="D9B877"/>
          </a:solidFill>
          <a:ln/>
        </p:spPr>
        <p:txBody>
          <a:bodyPr/>
          <a:lstStyle/>
          <a:p>
            <a:endParaRPr lang="en-US"/>
          </a:p>
        </p:txBody>
      </p:sp>
      <p:sp>
        <p:nvSpPr>
          <p:cNvPr id="9" name="Text 7"/>
          <p:cNvSpPr/>
          <p:nvPr/>
        </p:nvSpPr>
        <p:spPr>
          <a:xfrm>
            <a:off x="1047750" y="2674620"/>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i="1" dirty="0">
                <a:solidFill>
                  <a:srgbClr val="555555"/>
                </a:solidFill>
                <a:latin typeface="Helvetica" pitchFamily="34" charset="0"/>
                <a:ea typeface="Helvetica" pitchFamily="34" charset="-122"/>
                <a:cs typeface="Helvetica" pitchFamily="34" charset="-120"/>
              </a:rPr>
              <a:t>We are told to clean our plates. The biggest losses happen long before food reaches them.</a:t>
            </a:r>
            <a:endParaRPr lang="en-US" sz="1650" dirty="0"/>
          </a:p>
        </p:txBody>
      </p:sp>
      <p:sp>
        <p:nvSpPr>
          <p:cNvPr id="10" name="Text 8"/>
          <p:cNvSpPr/>
          <p:nvPr/>
        </p:nvSpPr>
        <p:spPr>
          <a:xfrm>
            <a:off x="1047750" y="3108960"/>
            <a:ext cx="8074247" cy="1778317"/>
          </a:xfrm>
          <a:prstGeom prst="rect">
            <a:avLst/>
          </a:prstGeom>
          <a:noFill/>
          <a:ln/>
        </p:spPr>
        <p:txBody>
          <a:bodyPr wrap="square" lIns="25400" tIns="25400" rIns="25400" bIns="25400" rtlCol="0" anchor="t">
            <a:normAutofit lnSpcReduction="10000"/>
          </a:bodyPr>
          <a:lstStyle/>
          <a:p>
            <a:pPr marL="0" indent="0" algn="l">
              <a:lnSpc>
                <a:spcPct val="122782"/>
              </a:lnSpc>
              <a:buNone/>
            </a:pPr>
            <a:r>
              <a:rPr lang="en-US" sz="1575" dirty="0">
                <a:solidFill>
                  <a:srgbClr val="222222"/>
                </a:solidFill>
                <a:latin typeface="Helvetica" pitchFamily="34" charset="0"/>
                <a:ea typeface="Helvetica" pitchFamily="34" charset="-122"/>
                <a:cs typeface="Helvetica" pitchFamily="34" charset="-120"/>
              </a:rPr>
              <a:t>Somewhere in a supermarket’s back room, a pallet of yogurt is being tipped into a dumpster. Nothing is wrong with it; it simply reaches its “best before” date tomorrow, and tomorrow the shelf belongs to a fresher batch. Scenes like this rarely make the news. Instead, the public conversation about food waste tends to settle on our own fridges: the forgotten lettuce, the leftovers kept too long. It is a story that places the blame close to home, and perhaps conveniently so.</a:t>
            </a:r>
            <a:endParaRPr lang="en-US" sz="1575" dirty="0"/>
          </a:p>
        </p:txBody>
      </p:sp>
      <p:sp>
        <p:nvSpPr>
          <p:cNvPr id="11" name="Text 9"/>
          <p:cNvSpPr/>
          <p:nvPr/>
        </p:nvSpPr>
        <p:spPr>
          <a:xfrm>
            <a:off x="1047750" y="5020628"/>
            <a:ext cx="8074247" cy="1778317"/>
          </a:xfrm>
          <a:prstGeom prst="rect">
            <a:avLst/>
          </a:prstGeom>
          <a:noFill/>
          <a:ln/>
        </p:spPr>
        <p:txBody>
          <a:bodyPr wrap="square" lIns="25400" tIns="25400" rIns="25400" bIns="25400" rtlCol="0" anchor="t">
            <a:normAutofit lnSpcReduction="10000"/>
          </a:bodyPr>
          <a:lstStyle/>
          <a:p>
            <a:pPr marL="0" indent="0" algn="l">
              <a:lnSpc>
                <a:spcPct val="122782"/>
              </a:lnSpc>
              <a:buNone/>
            </a:pPr>
            <a:r>
              <a:rPr lang="en-US" sz="1575" dirty="0">
                <a:solidFill>
                  <a:srgbClr val="222222"/>
                </a:solidFill>
                <a:latin typeface="Helvetica" pitchFamily="34" charset="0"/>
                <a:ea typeface="Helvetica" pitchFamily="34" charset="-122"/>
                <a:cs typeface="Helvetica" pitchFamily="34" charset="-120"/>
              </a:rPr>
              <a:t>Roughly a third of the world’s food is never eaten, and the losses occur at every stage. In poorer countries, much of it spoils before it reaches market, for lack of cold storage or decent roads. In wealthier ones, waste gathers at the end of the chain. Households do waste a great deal, but within a system that quietly encourages it: multi-buy offers, oversized portions, and date labels that many shoppers misread, preferring to </a:t>
            </a:r>
            <a:r>
              <a:rPr lang="en-US" sz="1575" b="1" dirty="0">
                <a:solidFill>
                  <a:srgbClr val="451A2A"/>
                </a:solidFill>
                <a:latin typeface="Helvetica" pitchFamily="34" charset="0"/>
                <a:ea typeface="Helvetica" pitchFamily="34" charset="-122"/>
                <a:cs typeface="Helvetica" pitchFamily="34" charset="-120"/>
              </a:rPr>
              <a:t>err on the side of caution </a:t>
            </a:r>
            <a:r>
              <a:rPr lang="en-US" sz="1575" dirty="0">
                <a:solidFill>
                  <a:srgbClr val="222222"/>
                </a:solidFill>
                <a:latin typeface="Helvetica" pitchFamily="34" charset="0"/>
                <a:ea typeface="Helvetica" pitchFamily="34" charset="-122"/>
                <a:cs typeface="Helvetica" pitchFamily="34" charset="-120"/>
              </a:rPr>
              <a:t>and bin food that is perfectly safe.</a:t>
            </a:r>
            <a:endParaRPr lang="en-US" sz="1575" dirty="0"/>
          </a:p>
        </p:txBody>
      </p:sp>
      <p:sp>
        <p:nvSpPr>
          <p:cNvPr id="12" name="Text 10"/>
          <p:cNvSpPr/>
          <p:nvPr/>
        </p:nvSpPr>
        <p:spPr>
          <a:xfrm>
            <a:off x="9401175" y="3108960"/>
            <a:ext cx="8074247" cy="1488281"/>
          </a:xfrm>
          <a:prstGeom prst="rect">
            <a:avLst/>
          </a:prstGeom>
          <a:noFill/>
          <a:ln/>
        </p:spPr>
        <p:txBody>
          <a:bodyPr wrap="square" lIns="25400" tIns="25400" rIns="25400" bIns="25400" rtlCol="0" anchor="t">
            <a:normAutofit lnSpcReduction="10000"/>
          </a:bodyPr>
          <a:lstStyle/>
          <a:p>
            <a:pPr marL="0" indent="0" algn="l">
              <a:lnSpc>
                <a:spcPct val="122782"/>
              </a:lnSpc>
              <a:buNone/>
            </a:pPr>
            <a:r>
              <a:rPr lang="en-US" sz="1575" dirty="0">
                <a:solidFill>
                  <a:srgbClr val="222222"/>
                </a:solidFill>
                <a:latin typeface="Helvetica" pitchFamily="34" charset="0"/>
                <a:ea typeface="Helvetica" pitchFamily="34" charset="-122"/>
                <a:cs typeface="Helvetica" pitchFamily="34" charset="-120"/>
              </a:rPr>
              <a:t>Much of the waste consumers never see. Farmers plow under crops too crooked or too small for supermarket specifications, and retailers can cancel orders at short notice when demand dips. Critics say the industry has long been content to </a:t>
            </a:r>
            <a:r>
              <a:rPr lang="en-US" sz="1575" b="1" dirty="0">
                <a:solidFill>
                  <a:srgbClr val="451A2A"/>
                </a:solidFill>
                <a:latin typeface="Helvetica" pitchFamily="34" charset="0"/>
                <a:ea typeface="Helvetica" pitchFamily="34" charset="-122"/>
                <a:cs typeface="Helvetica" pitchFamily="34" charset="-120"/>
              </a:rPr>
              <a:t>turn a blind eye to </a:t>
            </a:r>
            <a:r>
              <a:rPr lang="en-US" sz="1575" dirty="0">
                <a:solidFill>
                  <a:srgbClr val="222222"/>
                </a:solidFill>
                <a:latin typeface="Helvetica" pitchFamily="34" charset="0"/>
                <a:ea typeface="Helvetica" pitchFamily="34" charset="-122"/>
                <a:cs typeface="Helvetica" pitchFamily="34" charset="-120"/>
              </a:rPr>
              <a:t>these losses, since the cost is absorbed further down the line. Rotting in landfills, it releases methane, making waste a climate problem as well as a moral one.</a:t>
            </a:r>
            <a:endParaRPr lang="en-US" sz="1575" dirty="0"/>
          </a:p>
        </p:txBody>
      </p:sp>
      <p:sp>
        <p:nvSpPr>
          <p:cNvPr id="13" name="Text 11"/>
          <p:cNvSpPr/>
          <p:nvPr/>
        </p:nvSpPr>
        <p:spPr>
          <a:xfrm>
            <a:off x="9401175" y="4730591"/>
            <a:ext cx="8074247" cy="1488281"/>
          </a:xfrm>
          <a:prstGeom prst="rect">
            <a:avLst/>
          </a:prstGeom>
          <a:noFill/>
          <a:ln/>
        </p:spPr>
        <p:txBody>
          <a:bodyPr wrap="square" lIns="25400" tIns="25400" rIns="25400" bIns="25400" rtlCol="0" anchor="t">
            <a:normAutofit lnSpcReduction="10000"/>
          </a:bodyPr>
          <a:lstStyle/>
          <a:p>
            <a:pPr marL="0" indent="0" algn="l">
              <a:lnSpc>
                <a:spcPct val="122782"/>
              </a:lnSpc>
              <a:buNone/>
            </a:pPr>
            <a:r>
              <a:rPr lang="en-US" sz="1575" dirty="0">
                <a:solidFill>
                  <a:srgbClr val="222222"/>
                </a:solidFill>
                <a:latin typeface="Helvetica" pitchFamily="34" charset="0"/>
                <a:ea typeface="Helvetica" pitchFamily="34" charset="-122"/>
                <a:cs typeface="Helvetica" pitchFamily="34" charset="-120"/>
              </a:rPr>
              <a:t>Some governments now </a:t>
            </a:r>
            <a:r>
              <a:rPr lang="en-US" sz="1575" b="1" dirty="0">
                <a:solidFill>
                  <a:srgbClr val="451A2A"/>
                </a:solidFill>
                <a:latin typeface="Helvetica" pitchFamily="34" charset="0"/>
                <a:ea typeface="Helvetica" pitchFamily="34" charset="-122"/>
                <a:cs typeface="Helvetica" pitchFamily="34" charset="-120"/>
              </a:rPr>
              <a:t>hold </a:t>
            </a:r>
            <a:r>
              <a:rPr lang="en-US" sz="1575" dirty="0">
                <a:solidFill>
                  <a:srgbClr val="222222"/>
                </a:solidFill>
                <a:latin typeface="Helvetica" pitchFamily="34" charset="0"/>
                <a:ea typeface="Helvetica" pitchFamily="34" charset="-122"/>
                <a:cs typeface="Helvetica" pitchFamily="34" charset="-120"/>
              </a:rPr>
              <a:t>retailers </a:t>
            </a:r>
            <a:r>
              <a:rPr lang="en-US" sz="1575" b="1" dirty="0">
                <a:solidFill>
                  <a:srgbClr val="451A2A"/>
                </a:solidFill>
                <a:latin typeface="Helvetica" pitchFamily="34" charset="0"/>
                <a:ea typeface="Helvetica" pitchFamily="34" charset="-122"/>
                <a:cs typeface="Helvetica" pitchFamily="34" charset="-120"/>
              </a:rPr>
              <a:t>accountable </a:t>
            </a:r>
            <a:r>
              <a:rPr lang="en-US" sz="1575" dirty="0">
                <a:solidFill>
                  <a:srgbClr val="222222"/>
                </a:solidFill>
                <a:latin typeface="Helvetica" pitchFamily="34" charset="0"/>
                <a:ea typeface="Helvetica" pitchFamily="34" charset="-122"/>
                <a:cs typeface="Helvetica" pitchFamily="34" charset="-120"/>
              </a:rPr>
              <a:t>: France requires large supermarkets to donate unsold edible food rather than destroy it. Yet donation has limits: charities cannot absorb it all, and giving surplus away does not stop it being produced. Others insist individual effort matters, even if one household’s savings are </a:t>
            </a:r>
            <a:r>
              <a:rPr lang="en-US" sz="1575" b="1" dirty="0">
                <a:solidFill>
                  <a:srgbClr val="451A2A"/>
                </a:solidFill>
                <a:latin typeface="Helvetica" pitchFamily="34" charset="0"/>
                <a:ea typeface="Helvetica" pitchFamily="34" charset="-122"/>
                <a:cs typeface="Helvetica" pitchFamily="34" charset="-120"/>
              </a:rPr>
              <a:t>a drop in the ocean </a:t>
            </a:r>
            <a:r>
              <a:rPr lang="en-US" sz="1575" dirty="0">
                <a:solidFill>
                  <a:srgbClr val="222222"/>
                </a:solidFill>
                <a:latin typeface="Helvetica" pitchFamily="34" charset="0"/>
                <a:ea typeface="Helvetica" pitchFamily="34" charset="-122"/>
                <a:cs typeface="Helvetica" pitchFamily="34" charset="-120"/>
              </a:rPr>
              <a:t>. The risk is that each side simply </a:t>
            </a:r>
            <a:r>
              <a:rPr lang="en-US" sz="1575" b="1" dirty="0">
                <a:solidFill>
                  <a:srgbClr val="451A2A"/>
                </a:solidFill>
                <a:latin typeface="Helvetica" pitchFamily="34" charset="0"/>
                <a:ea typeface="Helvetica" pitchFamily="34" charset="-122"/>
                <a:cs typeface="Helvetica" pitchFamily="34" charset="-120"/>
              </a:rPr>
              <a:t>shifts the blame </a:t>
            </a:r>
            <a:r>
              <a:rPr lang="en-US" sz="1575" dirty="0">
                <a:solidFill>
                  <a:srgbClr val="222222"/>
                </a:solidFill>
                <a:latin typeface="Helvetica" pitchFamily="34" charset="0"/>
                <a:ea typeface="Helvetica" pitchFamily="34" charset="-122"/>
                <a:cs typeface="Helvetica" pitchFamily="34" charset="-120"/>
              </a:rPr>
              <a:t>onto the other.</a:t>
            </a:r>
            <a:endParaRPr lang="en-US" sz="1575" dirty="0"/>
          </a:p>
        </p:txBody>
      </p:sp>
      <p:sp>
        <p:nvSpPr>
          <p:cNvPr id="14" name="Shape 12"/>
          <p:cNvSpPr/>
          <p:nvPr/>
        </p:nvSpPr>
        <p:spPr>
          <a:xfrm>
            <a:off x="1047750" y="6989445"/>
            <a:ext cx="45720" cy="396240"/>
          </a:xfrm>
          <a:prstGeom prst="rect">
            <a:avLst/>
          </a:prstGeom>
          <a:solidFill>
            <a:srgbClr val="D9B877"/>
          </a:solidFill>
          <a:ln/>
        </p:spPr>
        <p:txBody>
          <a:bodyPr/>
          <a:lstStyle/>
          <a:p>
            <a:endParaRPr lang="en-US"/>
          </a:p>
        </p:txBody>
      </p:sp>
      <p:sp>
        <p:nvSpPr>
          <p:cNvPr id="15" name="Text 13"/>
          <p:cNvSpPr/>
          <p:nvPr/>
        </p:nvSpPr>
        <p:spPr>
          <a:xfrm>
            <a:off x="1360170" y="6989445"/>
            <a:ext cx="14356080" cy="434340"/>
          </a:xfrm>
          <a:prstGeom prst="rect">
            <a:avLst/>
          </a:prstGeom>
          <a:noFill/>
          <a:ln/>
        </p:spPr>
        <p:txBody>
          <a:bodyPr wrap="square" lIns="25400" tIns="25400" rIns="25400" bIns="25400" rtlCol="0" anchor="t">
            <a:normAutofit lnSpcReduction="10000"/>
          </a:bodyPr>
          <a:lstStyle/>
          <a:p>
            <a:pPr marL="0" indent="0" algn="l">
              <a:lnSpc>
                <a:spcPct val="113043"/>
              </a:lnSpc>
              <a:buNone/>
            </a:pPr>
            <a:r>
              <a:rPr lang="en-US" sz="2400" b="1" i="1" dirty="0">
                <a:solidFill>
                  <a:srgbClr val="451A2A"/>
                </a:solidFill>
                <a:latin typeface="Georgia" pitchFamily="34" charset="0"/>
                <a:ea typeface="Georgia" pitchFamily="34" charset="-122"/>
                <a:cs typeface="Georgia" pitchFamily="34" charset="-120"/>
              </a:rPr>
              <a:t>If everyone is partly responsible, is anyone truly accountable?</a:t>
            </a:r>
            <a:endParaRPr lang="en-US" sz="2400" dirty="0"/>
          </a:p>
        </p:txBody>
      </p:sp>
      <p:sp>
        <p:nvSpPr>
          <p:cNvPr id="16" name="Text 14"/>
          <p:cNvSpPr/>
          <p:nvPr/>
        </p:nvSpPr>
        <p:spPr>
          <a:xfrm>
            <a:off x="1047750" y="952500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pic>
        <p:nvPicPr>
          <p:cNvPr id="17" name="issue003-c-audio">
            <a:hlinkClick r:id="" action="ppaction://media"/>
            <a:extLst>
              <a:ext uri="{FF2B5EF4-FFF2-40B4-BE49-F238E27FC236}">
                <a16:creationId xmlns:a16="http://schemas.microsoft.com/office/drawing/2014/main" id="{ACC69E43-EBD1-4994-4640-A6E5CB9A61E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57494" y="1219042"/>
            <a:ext cx="487362" cy="487362"/>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670406" y="701040"/>
            <a:ext cx="2826830"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003 · FOOD WASTE</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COMPREHENSION</a:t>
            </a:r>
            <a:endParaRPr lang="en-US" sz="1500" dirty="0"/>
          </a:p>
        </p:txBody>
      </p:sp>
      <p:sp>
        <p:nvSpPr>
          <p:cNvPr id="6" name="Text 4"/>
          <p:cNvSpPr/>
          <p:nvPr/>
        </p:nvSpPr>
        <p:spPr>
          <a:xfrm>
            <a:off x="1047750" y="1821180"/>
            <a:ext cx="17811750" cy="624840"/>
          </a:xfrm>
          <a:prstGeom prst="rect">
            <a:avLst/>
          </a:prstGeom>
          <a:noFill/>
          <a:ln/>
        </p:spPr>
        <p:txBody>
          <a:bodyPr wrap="square" lIns="25400" tIns="25400" rIns="25400" bIns="25400" rtlCol="0" anchor="t">
            <a:normAutofit lnSpcReduction="10000"/>
          </a:bodyPr>
          <a:lstStyle/>
          <a:p>
            <a:pPr marL="0" indent="0" algn="l">
              <a:buNone/>
            </a:pPr>
            <a:r>
              <a:rPr lang="en-US" sz="4050" b="1" dirty="0">
                <a:solidFill>
                  <a:srgbClr val="451A2A"/>
                </a:solidFill>
                <a:latin typeface="Georgia" pitchFamily="34" charset="0"/>
                <a:ea typeface="Georgia" pitchFamily="34" charset="-122"/>
                <a:cs typeface="Georgia" pitchFamily="34" charset="-120"/>
              </a:rPr>
              <a:t>True or False?</a:t>
            </a:r>
            <a:endParaRPr lang="en-US" sz="4050" dirty="0"/>
          </a:p>
        </p:txBody>
      </p:sp>
      <p:sp>
        <p:nvSpPr>
          <p:cNvPr id="7" name="Text 5"/>
          <p:cNvSpPr/>
          <p:nvPr/>
        </p:nvSpPr>
        <p:spPr>
          <a:xfrm>
            <a:off x="1047750" y="2522220"/>
            <a:ext cx="17811750"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555555"/>
                </a:solidFill>
                <a:latin typeface="Helvetica" pitchFamily="34" charset="0"/>
                <a:ea typeface="Helvetica" pitchFamily="34" charset="-122"/>
                <a:cs typeface="Helvetica" pitchFamily="34" charset="-120"/>
              </a:rPr>
              <a:t>Judge what the article states </a:t>
            </a:r>
            <a:r>
              <a:rPr lang="en-US" sz="1950" i="1" dirty="0">
                <a:solidFill>
                  <a:srgbClr val="555555"/>
                </a:solidFill>
                <a:latin typeface="Helvetica" pitchFamily="34" charset="0"/>
                <a:ea typeface="Helvetica" pitchFamily="34" charset="-122"/>
                <a:cs typeface="Helvetica" pitchFamily="34" charset="-120"/>
              </a:rPr>
              <a:t>or implies</a:t>
            </a:r>
            <a:r>
              <a:rPr lang="en-US" sz="1950" dirty="0">
                <a:solidFill>
                  <a:srgbClr val="555555"/>
                </a:solidFill>
                <a:latin typeface="Helvetica" pitchFamily="34" charset="0"/>
                <a:ea typeface="Helvetica" pitchFamily="34" charset="-122"/>
                <a:cs typeface="Helvetica" pitchFamily="34" charset="-120"/>
              </a:rPr>
              <a:t>. Circle T or F.</a:t>
            </a:r>
            <a:endParaRPr lang="en-US" sz="1950" dirty="0"/>
          </a:p>
        </p:txBody>
      </p:sp>
      <p:sp>
        <p:nvSpPr>
          <p:cNvPr id="8" name="Shape 6"/>
          <p:cNvSpPr/>
          <p:nvPr/>
        </p:nvSpPr>
        <p:spPr>
          <a:xfrm>
            <a:off x="1047750" y="3703320"/>
            <a:ext cx="14763750" cy="9525"/>
          </a:xfrm>
          <a:prstGeom prst="rect">
            <a:avLst/>
          </a:prstGeom>
          <a:solidFill>
            <a:srgbClr val="E3E1DB"/>
          </a:solidFill>
          <a:ln/>
        </p:spPr>
        <p:txBody>
          <a:bodyPr/>
          <a:lstStyle/>
          <a:p>
            <a:endParaRPr lang="en-US"/>
          </a:p>
        </p:txBody>
      </p:sp>
      <p:sp>
        <p:nvSpPr>
          <p:cNvPr id="9" name="Text 7"/>
          <p:cNvSpPr/>
          <p:nvPr/>
        </p:nvSpPr>
        <p:spPr>
          <a:xfrm>
            <a:off x="1047750" y="314706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1</a:t>
            </a:r>
            <a:endParaRPr lang="en-US" sz="2550" dirty="0"/>
          </a:p>
        </p:txBody>
      </p:sp>
      <p:sp>
        <p:nvSpPr>
          <p:cNvPr id="10" name="Text 8"/>
          <p:cNvSpPr/>
          <p:nvPr/>
        </p:nvSpPr>
        <p:spPr>
          <a:xfrm>
            <a:off x="1676400" y="316992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Poor nations waste most food at home.</a:t>
            </a:r>
            <a:endParaRPr lang="en-US" sz="2175" dirty="0"/>
          </a:p>
        </p:txBody>
      </p:sp>
      <p:sp>
        <p:nvSpPr>
          <p:cNvPr id="11" name="Text 9"/>
          <p:cNvSpPr/>
          <p:nvPr/>
        </p:nvSpPr>
        <p:spPr>
          <a:xfrm>
            <a:off x="14997469" y="315468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12" name="Shape 10"/>
          <p:cNvSpPr/>
          <p:nvPr/>
        </p:nvSpPr>
        <p:spPr>
          <a:xfrm>
            <a:off x="1047750" y="4476750"/>
            <a:ext cx="14763750" cy="9525"/>
          </a:xfrm>
          <a:prstGeom prst="rect">
            <a:avLst/>
          </a:prstGeom>
          <a:solidFill>
            <a:srgbClr val="E3E1DB"/>
          </a:solidFill>
          <a:ln/>
        </p:spPr>
        <p:txBody>
          <a:bodyPr/>
          <a:lstStyle/>
          <a:p>
            <a:endParaRPr lang="en-US"/>
          </a:p>
        </p:txBody>
      </p:sp>
      <p:sp>
        <p:nvSpPr>
          <p:cNvPr id="13" name="Text 11"/>
          <p:cNvSpPr/>
          <p:nvPr/>
        </p:nvSpPr>
        <p:spPr>
          <a:xfrm>
            <a:off x="1047750" y="392049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2</a:t>
            </a:r>
            <a:endParaRPr lang="en-US" sz="2550" dirty="0"/>
          </a:p>
        </p:txBody>
      </p:sp>
      <p:sp>
        <p:nvSpPr>
          <p:cNvPr id="14" name="Text 12"/>
          <p:cNvSpPr/>
          <p:nvPr/>
        </p:nvSpPr>
        <p:spPr>
          <a:xfrm>
            <a:off x="1676400" y="394335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The writer doubts the household focus.</a:t>
            </a:r>
            <a:endParaRPr lang="en-US" sz="2175" dirty="0"/>
          </a:p>
        </p:txBody>
      </p:sp>
      <p:sp>
        <p:nvSpPr>
          <p:cNvPr id="15" name="Text 13"/>
          <p:cNvSpPr/>
          <p:nvPr/>
        </p:nvSpPr>
        <p:spPr>
          <a:xfrm>
            <a:off x="14997469" y="392811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16" name="Shape 14"/>
          <p:cNvSpPr/>
          <p:nvPr/>
        </p:nvSpPr>
        <p:spPr>
          <a:xfrm>
            <a:off x="1047750" y="5250180"/>
            <a:ext cx="14763750" cy="9525"/>
          </a:xfrm>
          <a:prstGeom prst="rect">
            <a:avLst/>
          </a:prstGeom>
          <a:solidFill>
            <a:srgbClr val="E3E1DB"/>
          </a:solidFill>
          <a:ln/>
        </p:spPr>
        <p:txBody>
          <a:bodyPr/>
          <a:lstStyle/>
          <a:p>
            <a:endParaRPr lang="en-US"/>
          </a:p>
        </p:txBody>
      </p:sp>
      <p:sp>
        <p:nvSpPr>
          <p:cNvPr id="17" name="Text 15"/>
          <p:cNvSpPr/>
          <p:nvPr/>
        </p:nvSpPr>
        <p:spPr>
          <a:xfrm>
            <a:off x="1047750" y="469392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3</a:t>
            </a:r>
            <a:endParaRPr lang="en-US" sz="2550" dirty="0"/>
          </a:p>
        </p:txBody>
      </p:sp>
      <p:sp>
        <p:nvSpPr>
          <p:cNvPr id="18" name="Text 16"/>
          <p:cNvSpPr/>
          <p:nvPr/>
        </p:nvSpPr>
        <p:spPr>
          <a:xfrm>
            <a:off x="1676400" y="471678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Donation laws fully solve the problem.</a:t>
            </a:r>
            <a:endParaRPr lang="en-US" sz="2175" dirty="0"/>
          </a:p>
        </p:txBody>
      </p:sp>
      <p:sp>
        <p:nvSpPr>
          <p:cNvPr id="19" name="Text 17"/>
          <p:cNvSpPr/>
          <p:nvPr/>
        </p:nvSpPr>
        <p:spPr>
          <a:xfrm>
            <a:off x="14997469" y="470154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20" name="Shape 18"/>
          <p:cNvSpPr/>
          <p:nvPr/>
        </p:nvSpPr>
        <p:spPr>
          <a:xfrm>
            <a:off x="1047750" y="6023610"/>
            <a:ext cx="14763750" cy="9525"/>
          </a:xfrm>
          <a:prstGeom prst="rect">
            <a:avLst/>
          </a:prstGeom>
          <a:solidFill>
            <a:srgbClr val="E3E1DB"/>
          </a:solidFill>
          <a:ln/>
        </p:spPr>
        <p:txBody>
          <a:bodyPr/>
          <a:lstStyle/>
          <a:p>
            <a:endParaRPr lang="en-US"/>
          </a:p>
        </p:txBody>
      </p:sp>
      <p:sp>
        <p:nvSpPr>
          <p:cNvPr id="21" name="Text 19"/>
          <p:cNvSpPr/>
          <p:nvPr/>
        </p:nvSpPr>
        <p:spPr>
          <a:xfrm>
            <a:off x="1047750" y="546735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4</a:t>
            </a:r>
            <a:endParaRPr lang="en-US" sz="2550" dirty="0"/>
          </a:p>
        </p:txBody>
      </p:sp>
      <p:sp>
        <p:nvSpPr>
          <p:cNvPr id="22" name="Text 20"/>
          <p:cNvSpPr/>
          <p:nvPr/>
        </p:nvSpPr>
        <p:spPr>
          <a:xfrm>
            <a:off x="1676400" y="549021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Date labels can mislead shoppers.</a:t>
            </a:r>
            <a:endParaRPr lang="en-US" sz="2175" dirty="0"/>
          </a:p>
        </p:txBody>
      </p:sp>
      <p:sp>
        <p:nvSpPr>
          <p:cNvPr id="23" name="Text 21"/>
          <p:cNvSpPr/>
          <p:nvPr/>
        </p:nvSpPr>
        <p:spPr>
          <a:xfrm>
            <a:off x="14997469" y="547497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24" name="Text 22"/>
          <p:cNvSpPr/>
          <p:nvPr/>
        </p:nvSpPr>
        <p:spPr>
          <a:xfrm>
            <a:off x="1047750" y="624078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5</a:t>
            </a:r>
            <a:endParaRPr lang="en-US" sz="2550" dirty="0"/>
          </a:p>
        </p:txBody>
      </p:sp>
      <p:sp>
        <p:nvSpPr>
          <p:cNvPr id="25" name="Text 23"/>
          <p:cNvSpPr/>
          <p:nvPr/>
        </p:nvSpPr>
        <p:spPr>
          <a:xfrm>
            <a:off x="1676400" y="626364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The writer dismisses individual effort.</a:t>
            </a:r>
            <a:endParaRPr lang="en-US" sz="2175" dirty="0"/>
          </a:p>
        </p:txBody>
      </p:sp>
      <p:sp>
        <p:nvSpPr>
          <p:cNvPr id="26" name="Text 24"/>
          <p:cNvSpPr/>
          <p:nvPr/>
        </p:nvSpPr>
        <p:spPr>
          <a:xfrm>
            <a:off x="14997469" y="624840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27" name="Text 25"/>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670406" y="701040"/>
            <a:ext cx="2826830"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003 · FOOD WASTE</a:t>
            </a:r>
            <a:endParaRPr lang="en-US" sz="1200" dirty="0"/>
          </a:p>
        </p:txBody>
      </p:sp>
      <p:sp>
        <p:nvSpPr>
          <p:cNvPr id="5" name="Text 3"/>
          <p:cNvSpPr/>
          <p:nvPr/>
        </p:nvSpPr>
        <p:spPr>
          <a:xfrm>
            <a:off x="1047750" y="1638300"/>
            <a:ext cx="2419386"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COMPREHENSION</a:t>
            </a:r>
            <a:endParaRPr lang="en-US" sz="1500" dirty="0"/>
          </a:p>
        </p:txBody>
      </p:sp>
      <p:sp>
        <p:nvSpPr>
          <p:cNvPr id="6" name="Shape 4"/>
          <p:cNvSpPr/>
          <p:nvPr/>
        </p:nvSpPr>
        <p:spPr>
          <a:xfrm>
            <a:off x="3456742" y="1543050"/>
            <a:ext cx="1601272" cy="388620"/>
          </a:xfrm>
          <a:prstGeom prst="rect">
            <a:avLst/>
          </a:prstGeom>
          <a:solidFill>
            <a:srgbClr val="451A2A"/>
          </a:solidFill>
          <a:ln/>
        </p:spPr>
        <p:txBody>
          <a:bodyPr/>
          <a:lstStyle/>
          <a:p>
            <a:endParaRPr lang="en-US"/>
          </a:p>
        </p:txBody>
      </p:sp>
      <p:sp>
        <p:nvSpPr>
          <p:cNvPr id="7" name="Text 5"/>
          <p:cNvSpPr/>
          <p:nvPr/>
        </p:nvSpPr>
        <p:spPr>
          <a:xfrm>
            <a:off x="3628192" y="16002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06502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451A2A"/>
                </a:solidFill>
                <a:latin typeface="Georgia" pitchFamily="34" charset="0"/>
                <a:ea typeface="Georgia" pitchFamily="34" charset="-122"/>
                <a:cs typeface="Georgia" pitchFamily="34" charset="-120"/>
              </a:rPr>
              <a:t>True or False?</a:t>
            </a:r>
            <a:endParaRPr lang="en-US" sz="3900" dirty="0"/>
          </a:p>
        </p:txBody>
      </p:sp>
      <p:sp>
        <p:nvSpPr>
          <p:cNvPr id="9" name="Text 7"/>
          <p:cNvSpPr/>
          <p:nvPr/>
        </p:nvSpPr>
        <p:spPr>
          <a:xfrm>
            <a:off x="1047750" y="302514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1</a:t>
            </a:r>
            <a:endParaRPr lang="en-US" sz="2250" dirty="0"/>
          </a:p>
        </p:txBody>
      </p:sp>
      <p:sp>
        <p:nvSpPr>
          <p:cNvPr id="10" name="Text 8"/>
          <p:cNvSpPr/>
          <p:nvPr/>
        </p:nvSpPr>
        <p:spPr>
          <a:xfrm>
            <a:off x="1676400" y="300990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B0392F"/>
                </a:solidFill>
                <a:latin typeface="Helvetica" pitchFamily="34" charset="0"/>
                <a:ea typeface="Helvetica" pitchFamily="34" charset="-122"/>
                <a:cs typeface="Helvetica" pitchFamily="34" charset="-120"/>
              </a:rPr>
              <a:t>FALSE</a:t>
            </a:r>
            <a:endParaRPr lang="en-US" sz="1950" dirty="0"/>
          </a:p>
        </p:txBody>
      </p:sp>
      <p:sp>
        <p:nvSpPr>
          <p:cNvPr id="11" name="Text 9"/>
          <p:cNvSpPr/>
          <p:nvPr/>
        </p:nvSpPr>
        <p:spPr>
          <a:xfrm>
            <a:off x="2952750" y="304419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Poor nations waste most food at home. </a:t>
            </a:r>
            <a:r>
              <a:rPr lang="en-US" sz="1950" i="1" dirty="0">
                <a:solidFill>
                  <a:srgbClr val="888888"/>
                </a:solidFill>
                <a:latin typeface="Helvetica" pitchFamily="34" charset="0"/>
                <a:ea typeface="Helvetica" pitchFamily="34" charset="-122"/>
                <a:cs typeface="Helvetica" pitchFamily="34" charset="-120"/>
              </a:rPr>
              <a:t>— there, food “spoils before it reaches market.”</a:t>
            </a:r>
            <a:endParaRPr lang="en-US" sz="1950" dirty="0"/>
          </a:p>
        </p:txBody>
      </p:sp>
      <p:sp>
        <p:nvSpPr>
          <p:cNvPr id="12" name="Text 10"/>
          <p:cNvSpPr/>
          <p:nvPr/>
        </p:nvSpPr>
        <p:spPr>
          <a:xfrm>
            <a:off x="1047750" y="358521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2</a:t>
            </a:r>
            <a:endParaRPr lang="en-US" sz="2250" dirty="0"/>
          </a:p>
        </p:txBody>
      </p:sp>
      <p:sp>
        <p:nvSpPr>
          <p:cNvPr id="13" name="Text 11"/>
          <p:cNvSpPr/>
          <p:nvPr/>
        </p:nvSpPr>
        <p:spPr>
          <a:xfrm>
            <a:off x="1676400" y="356997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14" name="Text 12"/>
          <p:cNvSpPr/>
          <p:nvPr/>
        </p:nvSpPr>
        <p:spPr>
          <a:xfrm>
            <a:off x="2952750" y="360426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The writer doubts the household focus. </a:t>
            </a:r>
            <a:r>
              <a:rPr lang="en-US" sz="1950" i="1" dirty="0">
                <a:solidFill>
                  <a:srgbClr val="888888"/>
                </a:solidFill>
                <a:latin typeface="Helvetica" pitchFamily="34" charset="0"/>
                <a:ea typeface="Helvetica" pitchFamily="34" charset="-122"/>
                <a:cs typeface="Helvetica" pitchFamily="34" charset="-120"/>
              </a:rPr>
              <a:t>— blame close to home, “perhaps conveniently so.”</a:t>
            </a:r>
            <a:endParaRPr lang="en-US" sz="1950" dirty="0"/>
          </a:p>
        </p:txBody>
      </p:sp>
      <p:sp>
        <p:nvSpPr>
          <p:cNvPr id="15" name="Text 13"/>
          <p:cNvSpPr/>
          <p:nvPr/>
        </p:nvSpPr>
        <p:spPr>
          <a:xfrm>
            <a:off x="1047750" y="414528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3</a:t>
            </a:r>
            <a:endParaRPr lang="en-US" sz="2250" dirty="0"/>
          </a:p>
        </p:txBody>
      </p:sp>
      <p:sp>
        <p:nvSpPr>
          <p:cNvPr id="16" name="Text 14"/>
          <p:cNvSpPr/>
          <p:nvPr/>
        </p:nvSpPr>
        <p:spPr>
          <a:xfrm>
            <a:off x="1676400" y="413004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B0392F"/>
                </a:solidFill>
                <a:latin typeface="Helvetica" pitchFamily="34" charset="0"/>
                <a:ea typeface="Helvetica" pitchFamily="34" charset="-122"/>
                <a:cs typeface="Helvetica" pitchFamily="34" charset="-120"/>
              </a:rPr>
              <a:t>FALSE</a:t>
            </a:r>
            <a:endParaRPr lang="en-US" sz="1950" dirty="0"/>
          </a:p>
        </p:txBody>
      </p:sp>
      <p:sp>
        <p:nvSpPr>
          <p:cNvPr id="17" name="Text 15"/>
          <p:cNvSpPr/>
          <p:nvPr/>
        </p:nvSpPr>
        <p:spPr>
          <a:xfrm>
            <a:off x="2952750" y="416433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Donation laws fully solve the problem. </a:t>
            </a:r>
            <a:r>
              <a:rPr lang="en-US" sz="1950" i="1" dirty="0">
                <a:solidFill>
                  <a:srgbClr val="888888"/>
                </a:solidFill>
                <a:latin typeface="Helvetica" pitchFamily="34" charset="0"/>
                <a:ea typeface="Helvetica" pitchFamily="34" charset="-122"/>
                <a:cs typeface="Helvetica" pitchFamily="34" charset="-120"/>
              </a:rPr>
              <a:t>— “donation has limits.”</a:t>
            </a:r>
            <a:endParaRPr lang="en-US" sz="1950" dirty="0"/>
          </a:p>
        </p:txBody>
      </p:sp>
      <p:sp>
        <p:nvSpPr>
          <p:cNvPr id="18" name="Text 16"/>
          <p:cNvSpPr/>
          <p:nvPr/>
        </p:nvSpPr>
        <p:spPr>
          <a:xfrm>
            <a:off x="1047750" y="470535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4</a:t>
            </a:r>
            <a:endParaRPr lang="en-US" sz="2250" dirty="0"/>
          </a:p>
        </p:txBody>
      </p:sp>
      <p:sp>
        <p:nvSpPr>
          <p:cNvPr id="19" name="Text 17"/>
          <p:cNvSpPr/>
          <p:nvPr/>
        </p:nvSpPr>
        <p:spPr>
          <a:xfrm>
            <a:off x="1676400" y="469011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20" name="Text 18"/>
          <p:cNvSpPr/>
          <p:nvPr/>
        </p:nvSpPr>
        <p:spPr>
          <a:xfrm>
            <a:off x="2952750" y="472440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Date labels can mislead shoppers. </a:t>
            </a:r>
            <a:r>
              <a:rPr lang="en-US" sz="1950" i="1" dirty="0">
                <a:solidFill>
                  <a:srgbClr val="888888"/>
                </a:solidFill>
                <a:latin typeface="Helvetica" pitchFamily="34" charset="0"/>
                <a:ea typeface="Helvetica" pitchFamily="34" charset="-122"/>
                <a:cs typeface="Helvetica" pitchFamily="34" charset="-120"/>
              </a:rPr>
              <a:t>— labels “many shoppers misread.”</a:t>
            </a:r>
            <a:endParaRPr lang="en-US" sz="1950" dirty="0"/>
          </a:p>
        </p:txBody>
      </p:sp>
      <p:sp>
        <p:nvSpPr>
          <p:cNvPr id="21" name="Text 19"/>
          <p:cNvSpPr/>
          <p:nvPr/>
        </p:nvSpPr>
        <p:spPr>
          <a:xfrm>
            <a:off x="1047750" y="526542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5</a:t>
            </a:r>
            <a:endParaRPr lang="en-US" sz="2250" dirty="0"/>
          </a:p>
        </p:txBody>
      </p:sp>
      <p:sp>
        <p:nvSpPr>
          <p:cNvPr id="22" name="Text 20"/>
          <p:cNvSpPr/>
          <p:nvPr/>
        </p:nvSpPr>
        <p:spPr>
          <a:xfrm>
            <a:off x="1676400" y="525018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B0392F"/>
                </a:solidFill>
                <a:latin typeface="Helvetica" pitchFamily="34" charset="0"/>
                <a:ea typeface="Helvetica" pitchFamily="34" charset="-122"/>
                <a:cs typeface="Helvetica" pitchFamily="34" charset="-120"/>
              </a:rPr>
              <a:t>FALSE</a:t>
            </a:r>
            <a:endParaRPr lang="en-US" sz="1950" dirty="0"/>
          </a:p>
        </p:txBody>
      </p:sp>
      <p:sp>
        <p:nvSpPr>
          <p:cNvPr id="23" name="Text 21"/>
          <p:cNvSpPr/>
          <p:nvPr/>
        </p:nvSpPr>
        <p:spPr>
          <a:xfrm>
            <a:off x="2952750" y="528447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The writer dismisses individual effort. </a:t>
            </a:r>
            <a:r>
              <a:rPr lang="en-US" sz="1950" i="1" dirty="0">
                <a:solidFill>
                  <a:srgbClr val="888888"/>
                </a:solidFill>
                <a:latin typeface="Helvetica" pitchFamily="34" charset="0"/>
                <a:ea typeface="Helvetica" pitchFamily="34" charset="-122"/>
                <a:cs typeface="Helvetica" pitchFamily="34" charset="-120"/>
              </a:rPr>
              <a:t>— reported as others’ view; the writer warns against shifting blame.</a:t>
            </a:r>
            <a:endParaRPr lang="en-US" sz="19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4">
    <p:bg>
      <p:bgPr>
        <a:solidFill>
          <a:srgbClr val="451A2A"/>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D9B877"/>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FFFFFF"/>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670406" y="701040"/>
            <a:ext cx="2826830"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D9B877"/>
                </a:solidFill>
                <a:latin typeface="Helvetica" pitchFamily="34" charset="0"/>
                <a:ea typeface="Helvetica" pitchFamily="34" charset="-122"/>
                <a:cs typeface="Helvetica" pitchFamily="34" charset="-120"/>
              </a:rPr>
              <a:t>ISSUE 003 · FOOD WASTE</a:t>
            </a:r>
            <a:endParaRPr lang="en-US" sz="1200" dirty="0"/>
          </a:p>
        </p:txBody>
      </p:sp>
      <p:sp>
        <p:nvSpPr>
          <p:cNvPr id="5" name="Text 3"/>
          <p:cNvSpPr/>
          <p:nvPr/>
        </p:nvSpPr>
        <p:spPr>
          <a:xfrm>
            <a:off x="1047750" y="14668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D9B877"/>
                </a:solidFill>
                <a:latin typeface="Helvetica" pitchFamily="34" charset="0"/>
                <a:ea typeface="Helvetica" pitchFamily="34" charset="-122"/>
                <a:cs typeface="Helvetica" pitchFamily="34" charset="-120"/>
              </a:rPr>
              <a:t>DISCUSSION</a:t>
            </a:r>
            <a:endParaRPr lang="en-US" sz="1500" dirty="0"/>
          </a:p>
        </p:txBody>
      </p:sp>
      <p:sp>
        <p:nvSpPr>
          <p:cNvPr id="6" name="Text 4"/>
          <p:cNvSpPr/>
          <p:nvPr/>
        </p:nvSpPr>
        <p:spPr>
          <a:xfrm>
            <a:off x="1047750" y="176403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FFFFFF"/>
                </a:solidFill>
                <a:latin typeface="Georgia" pitchFamily="34" charset="0"/>
                <a:ea typeface="Georgia" pitchFamily="34" charset="-122"/>
                <a:cs typeface="Georgia" pitchFamily="34" charset="-120"/>
              </a:rPr>
              <a:t>Talk it through</a:t>
            </a:r>
            <a:endParaRPr lang="en-US" sz="3900" dirty="0"/>
          </a:p>
        </p:txBody>
      </p:sp>
      <p:sp>
        <p:nvSpPr>
          <p:cNvPr id="7" name="Shape 5"/>
          <p:cNvSpPr/>
          <p:nvPr/>
        </p:nvSpPr>
        <p:spPr>
          <a:xfrm>
            <a:off x="1047750" y="3200400"/>
            <a:ext cx="15049500" cy="9525"/>
          </a:xfrm>
          <a:prstGeom prst="rect">
            <a:avLst/>
          </a:prstGeom>
          <a:solidFill>
            <a:srgbClr val="94404F"/>
          </a:solidFill>
          <a:ln/>
        </p:spPr>
        <p:txBody>
          <a:bodyPr/>
          <a:lstStyle/>
          <a:p>
            <a:endParaRPr lang="en-US"/>
          </a:p>
        </p:txBody>
      </p:sp>
      <p:sp>
        <p:nvSpPr>
          <p:cNvPr id="8" name="Text 6"/>
          <p:cNvSpPr/>
          <p:nvPr/>
        </p:nvSpPr>
        <p:spPr>
          <a:xfrm>
            <a:off x="1047750" y="2670810"/>
            <a:ext cx="215384"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1</a:t>
            </a:r>
            <a:endParaRPr lang="en-US" sz="2550" dirty="0"/>
          </a:p>
        </p:txBody>
      </p:sp>
      <p:sp>
        <p:nvSpPr>
          <p:cNvPr id="9" name="Text 7"/>
          <p:cNvSpPr/>
          <p:nvPr/>
        </p:nvSpPr>
        <p:spPr>
          <a:xfrm>
            <a:off x="1415534" y="2701290"/>
            <a:ext cx="16149888"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What food do you throw away most often, and whose decision really caused it?</a:t>
            </a:r>
            <a:endParaRPr lang="en-US" sz="2100" dirty="0"/>
          </a:p>
        </p:txBody>
      </p:sp>
      <p:sp>
        <p:nvSpPr>
          <p:cNvPr id="10" name="Shape 8"/>
          <p:cNvSpPr/>
          <p:nvPr/>
        </p:nvSpPr>
        <p:spPr>
          <a:xfrm>
            <a:off x="1047750" y="3909060"/>
            <a:ext cx="15049500" cy="9525"/>
          </a:xfrm>
          <a:prstGeom prst="rect">
            <a:avLst/>
          </a:prstGeom>
          <a:solidFill>
            <a:srgbClr val="94404F"/>
          </a:solidFill>
          <a:ln/>
        </p:spPr>
        <p:txBody>
          <a:bodyPr/>
          <a:lstStyle/>
          <a:p>
            <a:endParaRPr lang="en-US"/>
          </a:p>
        </p:txBody>
      </p:sp>
      <p:sp>
        <p:nvSpPr>
          <p:cNvPr id="11" name="Text 9"/>
          <p:cNvSpPr/>
          <p:nvPr/>
        </p:nvSpPr>
        <p:spPr>
          <a:xfrm>
            <a:off x="1047750" y="3379470"/>
            <a:ext cx="257175"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2</a:t>
            </a:r>
            <a:endParaRPr lang="en-US" sz="2550" dirty="0"/>
          </a:p>
        </p:txBody>
      </p:sp>
      <p:sp>
        <p:nvSpPr>
          <p:cNvPr id="12" name="Text 10"/>
          <p:cNvSpPr/>
          <p:nvPr/>
        </p:nvSpPr>
        <p:spPr>
          <a:xfrm>
            <a:off x="1457325" y="3409950"/>
            <a:ext cx="16103918"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Should supermarkets be allowed to reject food purely because of how it looks?</a:t>
            </a:r>
            <a:endParaRPr lang="en-US" sz="2100" dirty="0"/>
          </a:p>
        </p:txBody>
      </p:sp>
      <p:sp>
        <p:nvSpPr>
          <p:cNvPr id="13" name="Shape 11"/>
          <p:cNvSpPr/>
          <p:nvPr/>
        </p:nvSpPr>
        <p:spPr>
          <a:xfrm>
            <a:off x="1047750" y="4617720"/>
            <a:ext cx="15049500" cy="9525"/>
          </a:xfrm>
          <a:prstGeom prst="rect">
            <a:avLst/>
          </a:prstGeom>
          <a:solidFill>
            <a:srgbClr val="94404F"/>
          </a:solidFill>
          <a:ln/>
        </p:spPr>
        <p:txBody>
          <a:bodyPr/>
          <a:lstStyle/>
          <a:p>
            <a:endParaRPr lang="en-US"/>
          </a:p>
        </p:txBody>
      </p:sp>
      <p:sp>
        <p:nvSpPr>
          <p:cNvPr id="14" name="Text 12"/>
          <p:cNvSpPr/>
          <p:nvPr/>
        </p:nvSpPr>
        <p:spPr>
          <a:xfrm>
            <a:off x="1047750" y="4088130"/>
            <a:ext cx="254913"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3</a:t>
            </a:r>
            <a:endParaRPr lang="en-US" sz="2550" dirty="0"/>
          </a:p>
        </p:txBody>
      </p:sp>
      <p:sp>
        <p:nvSpPr>
          <p:cNvPr id="15" name="Text 13"/>
          <p:cNvSpPr/>
          <p:nvPr/>
        </p:nvSpPr>
        <p:spPr>
          <a:xfrm>
            <a:off x="1455063" y="4118610"/>
            <a:ext cx="16106406"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Why might it suit retailers for the public to focus on household waste?</a:t>
            </a:r>
            <a:endParaRPr lang="en-US" sz="2100" dirty="0"/>
          </a:p>
        </p:txBody>
      </p:sp>
      <p:sp>
        <p:nvSpPr>
          <p:cNvPr id="16" name="Shape 14"/>
          <p:cNvSpPr/>
          <p:nvPr/>
        </p:nvSpPr>
        <p:spPr>
          <a:xfrm>
            <a:off x="1047750" y="5326380"/>
            <a:ext cx="15049500" cy="9525"/>
          </a:xfrm>
          <a:prstGeom prst="rect">
            <a:avLst/>
          </a:prstGeom>
          <a:solidFill>
            <a:srgbClr val="94404F"/>
          </a:solidFill>
          <a:ln/>
        </p:spPr>
        <p:txBody>
          <a:bodyPr/>
          <a:lstStyle/>
          <a:p>
            <a:endParaRPr lang="en-US"/>
          </a:p>
        </p:txBody>
      </p:sp>
      <p:sp>
        <p:nvSpPr>
          <p:cNvPr id="17" name="Text 15"/>
          <p:cNvSpPr/>
          <p:nvPr/>
        </p:nvSpPr>
        <p:spPr>
          <a:xfrm>
            <a:off x="1047750" y="4796790"/>
            <a:ext cx="259199"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4</a:t>
            </a:r>
            <a:endParaRPr lang="en-US" sz="2550" dirty="0"/>
          </a:p>
        </p:txBody>
      </p:sp>
      <p:sp>
        <p:nvSpPr>
          <p:cNvPr id="18" name="Text 16"/>
          <p:cNvSpPr/>
          <p:nvPr/>
        </p:nvSpPr>
        <p:spPr>
          <a:xfrm>
            <a:off x="1459349" y="4827270"/>
            <a:ext cx="16101691"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If your effort is only a drop in the ocean, is it still an obligation?</a:t>
            </a:r>
            <a:endParaRPr lang="en-US" sz="2100" dirty="0"/>
          </a:p>
        </p:txBody>
      </p:sp>
      <p:sp>
        <p:nvSpPr>
          <p:cNvPr id="19" name="Text 17"/>
          <p:cNvSpPr/>
          <p:nvPr/>
        </p:nvSpPr>
        <p:spPr>
          <a:xfrm>
            <a:off x="1047750" y="5505450"/>
            <a:ext cx="247412"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5</a:t>
            </a:r>
            <a:endParaRPr lang="en-US" sz="2550" dirty="0"/>
          </a:p>
        </p:txBody>
      </p:sp>
      <p:sp>
        <p:nvSpPr>
          <p:cNvPr id="20" name="Text 18"/>
          <p:cNvSpPr/>
          <p:nvPr/>
        </p:nvSpPr>
        <p:spPr>
          <a:xfrm>
            <a:off x="1447562" y="5535930"/>
            <a:ext cx="16114657"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Should wasting edible food ever be illegal? For whom, and why?</a:t>
            </a:r>
            <a:endParaRPr lang="en-US" sz="2100" dirty="0"/>
          </a:p>
        </p:txBody>
      </p:sp>
      <p:sp>
        <p:nvSpPr>
          <p:cNvPr id="21" name="Text 1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D4A9B2"/>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005840"/>
            <a:ext cx="16192500" cy="22860"/>
          </a:xfrm>
          <a:prstGeom prst="rect">
            <a:avLst/>
          </a:prstGeom>
          <a:solidFill>
            <a:srgbClr val="451A2A"/>
          </a:solidFill>
          <a:ln/>
        </p:spPr>
        <p:txBody>
          <a:bodyPr/>
          <a:lstStyle/>
          <a:p>
            <a:endParaRPr lang="en-US"/>
          </a:p>
        </p:txBody>
      </p:sp>
      <p:sp>
        <p:nvSpPr>
          <p:cNvPr id="3" name="Text 1"/>
          <p:cNvSpPr/>
          <p:nvPr/>
        </p:nvSpPr>
        <p:spPr>
          <a:xfrm>
            <a:off x="1047750" y="57150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670406" y="605790"/>
            <a:ext cx="2826830"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003 · FOOD WASTE</a:t>
            </a:r>
            <a:endParaRPr lang="en-US" sz="1200" dirty="0"/>
          </a:p>
        </p:txBody>
      </p:sp>
      <p:sp>
        <p:nvSpPr>
          <p:cNvPr id="5" name="Text 3"/>
          <p:cNvSpPr/>
          <p:nvPr/>
        </p:nvSpPr>
        <p:spPr>
          <a:xfrm>
            <a:off x="1047750" y="1257300"/>
            <a:ext cx="2757547"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CRITICAL THINKING</a:t>
            </a:r>
            <a:endParaRPr lang="en-US" sz="1500" dirty="0"/>
          </a:p>
        </p:txBody>
      </p:sp>
      <p:sp>
        <p:nvSpPr>
          <p:cNvPr id="6" name="Shape 4"/>
          <p:cNvSpPr/>
          <p:nvPr/>
        </p:nvSpPr>
        <p:spPr>
          <a:xfrm>
            <a:off x="3764161" y="1266825"/>
            <a:ext cx="3360182" cy="240030"/>
          </a:xfrm>
          <a:prstGeom prst="rect">
            <a:avLst/>
          </a:prstGeom>
          <a:ln w="7620">
            <a:solidFill>
              <a:srgbClr val="D9B877"/>
            </a:solidFill>
            <a:prstDash val="solid"/>
          </a:ln>
        </p:spPr>
        <p:txBody>
          <a:bodyPr/>
          <a:lstStyle/>
          <a:p>
            <a:endParaRPr lang="en-US"/>
          </a:p>
        </p:txBody>
      </p:sp>
      <p:sp>
        <p:nvSpPr>
          <p:cNvPr id="7" name="Text 5"/>
          <p:cNvSpPr/>
          <p:nvPr/>
        </p:nvSpPr>
        <p:spPr>
          <a:xfrm>
            <a:off x="3886081" y="1303020"/>
            <a:ext cx="3217147" cy="205740"/>
          </a:xfrm>
          <a:prstGeom prst="rect">
            <a:avLst/>
          </a:prstGeom>
          <a:noFill/>
          <a:ln/>
        </p:spPr>
        <p:txBody>
          <a:bodyPr wrap="none" lIns="25400" tIns="25400" rIns="25400" bIns="25400" rtlCol="0" anchor="t">
            <a:normAutofit lnSpcReduction="10000"/>
          </a:bodyPr>
          <a:lstStyle/>
          <a:p>
            <a:pPr marL="0" indent="0" algn="l">
              <a:buNone/>
            </a:pPr>
            <a:r>
              <a:rPr lang="en-US" sz="1125" b="1" kern="0" spc="225" dirty="0">
                <a:solidFill>
                  <a:srgbClr val="BF842C"/>
                </a:solidFill>
                <a:latin typeface="Helvetica" pitchFamily="34" charset="0"/>
                <a:ea typeface="Helvetica" pitchFamily="34" charset="-122"/>
                <a:cs typeface="Helvetica" pitchFamily="34" charset="-120"/>
              </a:rPr>
              <a:t>WHERE DOES THE BLAME LAND?</a:t>
            </a:r>
            <a:endParaRPr lang="en-US" sz="1125" dirty="0"/>
          </a:p>
        </p:txBody>
      </p:sp>
      <p:sp>
        <p:nvSpPr>
          <p:cNvPr id="8" name="Text 6"/>
          <p:cNvSpPr/>
          <p:nvPr/>
        </p:nvSpPr>
        <p:spPr>
          <a:xfrm>
            <a:off x="1047750" y="1583055"/>
            <a:ext cx="16678275" cy="98298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451A2A"/>
                </a:solidFill>
                <a:latin typeface="Georgia" pitchFamily="34" charset="0"/>
                <a:ea typeface="Georgia" pitchFamily="34" charset="-122"/>
                <a:cs typeface="Georgia" pitchFamily="34" charset="-120"/>
              </a:rPr>
              <a:t>Days before harvest, a supermarket cancels an order. Twenty tonnes of edible carrots are plowed back into the soil.</a:t>
            </a:r>
            <a:endParaRPr lang="en-US" sz="3300" dirty="0"/>
          </a:p>
        </p:txBody>
      </p:sp>
      <p:sp>
        <p:nvSpPr>
          <p:cNvPr id="9" name="Text 7"/>
          <p:cNvSpPr/>
          <p:nvPr/>
        </p:nvSpPr>
        <p:spPr>
          <a:xfrm>
            <a:off x="1047750" y="2604135"/>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Judge each defense first. Then divide 10 points of responsibility among the five. Your points must add up to 10.</a:t>
            </a:r>
            <a:endParaRPr lang="en-US" sz="1650" dirty="0"/>
          </a:p>
        </p:txBody>
      </p:sp>
      <p:sp>
        <p:nvSpPr>
          <p:cNvPr id="10" name="Shape 8"/>
          <p:cNvSpPr/>
          <p:nvPr/>
        </p:nvSpPr>
        <p:spPr>
          <a:xfrm>
            <a:off x="1047750" y="3000375"/>
            <a:ext cx="16192500" cy="15240"/>
          </a:xfrm>
          <a:prstGeom prst="rect">
            <a:avLst/>
          </a:prstGeom>
          <a:solidFill>
            <a:srgbClr val="451A2A"/>
          </a:solidFill>
          <a:ln/>
        </p:spPr>
        <p:txBody>
          <a:bodyPr/>
          <a:lstStyle/>
          <a:p>
            <a:endParaRPr lang="en-US"/>
          </a:p>
        </p:txBody>
      </p:sp>
      <p:sp>
        <p:nvSpPr>
          <p:cNvPr id="11" name="Text 9"/>
          <p:cNvSpPr/>
          <p:nvPr/>
        </p:nvSpPr>
        <p:spPr>
          <a:xfrm>
            <a:off x="1047750" y="3091815"/>
            <a:ext cx="2552700"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WHO</a:t>
            </a:r>
            <a:endParaRPr lang="en-US" sz="1050" dirty="0"/>
          </a:p>
        </p:txBody>
      </p:sp>
      <p:sp>
        <p:nvSpPr>
          <p:cNvPr id="12" name="Text 10"/>
          <p:cNvSpPr/>
          <p:nvPr/>
        </p:nvSpPr>
        <p:spPr>
          <a:xfrm>
            <a:off x="3524250" y="3091815"/>
            <a:ext cx="10105073"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THEIR DEFENSE</a:t>
            </a:r>
            <a:endParaRPr lang="en-US" sz="1050" dirty="0"/>
          </a:p>
        </p:txBody>
      </p:sp>
      <p:sp>
        <p:nvSpPr>
          <p:cNvPr id="13" name="Text 11"/>
          <p:cNvSpPr/>
          <p:nvPr/>
        </p:nvSpPr>
        <p:spPr>
          <a:xfrm>
            <a:off x="13335000" y="3091815"/>
            <a:ext cx="2747010"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DOES IT HOLD?</a:t>
            </a:r>
            <a:endParaRPr lang="en-US" sz="1050" dirty="0"/>
          </a:p>
        </p:txBody>
      </p:sp>
      <p:sp>
        <p:nvSpPr>
          <p:cNvPr id="14" name="Text 12"/>
          <p:cNvSpPr/>
          <p:nvPr/>
        </p:nvSpPr>
        <p:spPr>
          <a:xfrm>
            <a:off x="15963900" y="3091815"/>
            <a:ext cx="1314450" cy="220980"/>
          </a:xfrm>
          <a:prstGeom prst="rect">
            <a:avLst/>
          </a:prstGeom>
          <a:noFill/>
          <a:ln/>
        </p:spPr>
        <p:txBody>
          <a:bodyPr wrap="square" lIns="25400" tIns="25400" rIns="25400" bIns="25400" rtlCol="0" anchor="t">
            <a:normAutofit/>
          </a:bodyPr>
          <a:lstStyle/>
          <a:p>
            <a:pPr marL="0" indent="0" algn="ctr">
              <a:buNone/>
            </a:pPr>
            <a:r>
              <a:rPr lang="en-US" sz="1050" b="1" kern="0" spc="150" dirty="0">
                <a:solidFill>
                  <a:srgbClr val="8A8A8A"/>
                </a:solidFill>
                <a:latin typeface="Helvetica" pitchFamily="34" charset="0"/>
                <a:ea typeface="Helvetica" pitchFamily="34" charset="-122"/>
                <a:cs typeface="Helvetica" pitchFamily="34" charset="-120"/>
              </a:rPr>
              <a:t>SHARE</a:t>
            </a:r>
            <a:endParaRPr lang="en-US" sz="1050" dirty="0"/>
          </a:p>
        </p:txBody>
      </p:sp>
      <p:sp>
        <p:nvSpPr>
          <p:cNvPr id="15" name="Shape 13"/>
          <p:cNvSpPr/>
          <p:nvPr/>
        </p:nvSpPr>
        <p:spPr>
          <a:xfrm>
            <a:off x="1047750" y="3350895"/>
            <a:ext cx="2476500" cy="9525"/>
          </a:xfrm>
          <a:prstGeom prst="rect">
            <a:avLst/>
          </a:prstGeom>
          <a:solidFill>
            <a:srgbClr val="E3E1DB"/>
          </a:solidFill>
          <a:ln/>
        </p:spPr>
        <p:txBody>
          <a:bodyPr/>
          <a:lstStyle/>
          <a:p>
            <a:endParaRPr lang="en-US"/>
          </a:p>
        </p:txBody>
      </p:sp>
      <p:sp>
        <p:nvSpPr>
          <p:cNvPr id="16" name="Text 14"/>
          <p:cNvSpPr/>
          <p:nvPr/>
        </p:nvSpPr>
        <p:spPr>
          <a:xfrm>
            <a:off x="1047750" y="3472815"/>
            <a:ext cx="2457450"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1A1A1A"/>
                </a:solidFill>
                <a:latin typeface="Helvetica" pitchFamily="34" charset="0"/>
                <a:ea typeface="Helvetica" pitchFamily="34" charset="-122"/>
                <a:cs typeface="Helvetica" pitchFamily="34" charset="-120"/>
              </a:rPr>
              <a:t>The farmer</a:t>
            </a:r>
            <a:endParaRPr lang="en-US" sz="1650" dirty="0"/>
          </a:p>
        </p:txBody>
      </p:sp>
      <p:sp>
        <p:nvSpPr>
          <p:cNvPr id="17" name="Shape 15"/>
          <p:cNvSpPr/>
          <p:nvPr/>
        </p:nvSpPr>
        <p:spPr>
          <a:xfrm>
            <a:off x="3524250" y="3350895"/>
            <a:ext cx="9810750" cy="9525"/>
          </a:xfrm>
          <a:prstGeom prst="rect">
            <a:avLst/>
          </a:prstGeom>
          <a:solidFill>
            <a:srgbClr val="E3E1DB"/>
          </a:solidFill>
          <a:ln/>
        </p:spPr>
        <p:txBody>
          <a:bodyPr/>
          <a:lstStyle/>
          <a:p>
            <a:endParaRPr lang="en-US"/>
          </a:p>
        </p:txBody>
      </p:sp>
      <p:sp>
        <p:nvSpPr>
          <p:cNvPr id="18" name="Text 16"/>
          <p:cNvSpPr/>
          <p:nvPr/>
        </p:nvSpPr>
        <p:spPr>
          <a:xfrm>
            <a:off x="3524250" y="3472815"/>
            <a:ext cx="9876473" cy="298133"/>
          </a:xfrm>
          <a:prstGeom prst="rect">
            <a:avLst/>
          </a:prstGeom>
          <a:noFill/>
          <a:ln/>
        </p:spPr>
        <p:txBody>
          <a:bodyPr wrap="square" lIns="25400" tIns="25400" rIns="25400" bIns="25400" rtlCol="0" anchor="t">
            <a:normAutofit lnSpcReduction="10000"/>
          </a:bodyPr>
          <a:lstStyle/>
          <a:p>
            <a:pPr marL="0" indent="0" algn="l">
              <a:lnSpc>
                <a:spcPct val="110081"/>
              </a:lnSpc>
              <a:buNone/>
            </a:pPr>
            <a:r>
              <a:rPr lang="en-US" sz="1575" dirty="0">
                <a:solidFill>
                  <a:srgbClr val="333333"/>
                </a:solidFill>
                <a:latin typeface="Helvetica" pitchFamily="34" charset="0"/>
                <a:ea typeface="Helvetica" pitchFamily="34" charset="-122"/>
                <a:cs typeface="Helvetica" pitchFamily="34" charset="-120"/>
              </a:rPr>
              <a:t>“I grew exactly what was ordered, and I can’t store it.”</a:t>
            </a:r>
            <a:endParaRPr lang="en-US" sz="1575" dirty="0"/>
          </a:p>
        </p:txBody>
      </p:sp>
      <p:sp>
        <p:nvSpPr>
          <p:cNvPr id="19" name="Shape 17"/>
          <p:cNvSpPr/>
          <p:nvPr/>
        </p:nvSpPr>
        <p:spPr>
          <a:xfrm>
            <a:off x="13335000" y="3350895"/>
            <a:ext cx="2667000" cy="9525"/>
          </a:xfrm>
          <a:prstGeom prst="rect">
            <a:avLst/>
          </a:prstGeom>
          <a:solidFill>
            <a:srgbClr val="E3E1DB"/>
          </a:solidFill>
          <a:ln/>
        </p:spPr>
        <p:txBody>
          <a:bodyPr/>
          <a:lstStyle/>
          <a:p>
            <a:endParaRPr lang="en-US"/>
          </a:p>
        </p:txBody>
      </p:sp>
      <p:sp>
        <p:nvSpPr>
          <p:cNvPr id="20" name="Text 18"/>
          <p:cNvSpPr/>
          <p:nvPr/>
        </p:nvSpPr>
        <p:spPr>
          <a:xfrm>
            <a:off x="13335000" y="3472815"/>
            <a:ext cx="385763" cy="298133"/>
          </a:xfrm>
          <a:prstGeom prst="rect">
            <a:avLst/>
          </a:prstGeom>
          <a:noFill/>
          <a:ln/>
        </p:spPr>
        <p:txBody>
          <a:bodyPr wrap="square" lIns="25400" tIns="25400" rIns="25400" bIns="25400" rtlCol="0" anchor="t">
            <a:normAutofit/>
          </a:bodyPr>
          <a:lstStyle/>
          <a:p>
            <a:pPr marL="0" indent="0" algn="l">
              <a:buNone/>
            </a:pPr>
            <a:r>
              <a:rPr lang="en-US" sz="1425" kern="0" spc="38" dirty="0">
                <a:solidFill>
                  <a:srgbClr val="8A8A8A"/>
                </a:solidFill>
                <a:latin typeface="Helvetica" pitchFamily="34" charset="0"/>
                <a:ea typeface="Helvetica" pitchFamily="34" charset="-122"/>
                <a:cs typeface="Helvetica" pitchFamily="34" charset="-120"/>
              </a:rPr>
              <a:t>Yes</a:t>
            </a:r>
            <a:endParaRPr lang="en-US" sz="1425" dirty="0"/>
          </a:p>
        </p:txBody>
      </p:sp>
      <p:sp>
        <p:nvSpPr>
          <p:cNvPr id="21" name="Text 19"/>
          <p:cNvSpPr/>
          <p:nvPr/>
        </p:nvSpPr>
        <p:spPr>
          <a:xfrm>
            <a:off x="13854113" y="3472815"/>
            <a:ext cx="567452" cy="298133"/>
          </a:xfrm>
          <a:prstGeom prst="rect">
            <a:avLst/>
          </a:prstGeom>
          <a:noFill/>
          <a:ln/>
        </p:spPr>
        <p:txBody>
          <a:bodyPr wrap="square" lIns="25400" tIns="25400" rIns="25400" bIns="25400" rtlCol="0" anchor="t">
            <a:normAutofit/>
          </a:bodyPr>
          <a:lstStyle/>
          <a:p>
            <a:pPr marL="0" indent="0" algn="l">
              <a:buNone/>
            </a:pPr>
            <a:r>
              <a:rPr lang="en-US" sz="1425" kern="0" spc="38" dirty="0">
                <a:solidFill>
                  <a:srgbClr val="8A8A8A"/>
                </a:solidFill>
                <a:latin typeface="Helvetica" pitchFamily="34" charset="0"/>
                <a:ea typeface="Helvetica" pitchFamily="34" charset="-122"/>
                <a:cs typeface="Helvetica" pitchFamily="34" charset="-120"/>
              </a:rPr>
              <a:t>Partly</a:t>
            </a:r>
            <a:endParaRPr lang="en-US" sz="1425" dirty="0"/>
          </a:p>
        </p:txBody>
      </p:sp>
      <p:sp>
        <p:nvSpPr>
          <p:cNvPr id="22" name="Text 20"/>
          <p:cNvSpPr/>
          <p:nvPr/>
        </p:nvSpPr>
        <p:spPr>
          <a:xfrm>
            <a:off x="14554915" y="3472815"/>
            <a:ext cx="317183" cy="298133"/>
          </a:xfrm>
          <a:prstGeom prst="rect">
            <a:avLst/>
          </a:prstGeom>
          <a:noFill/>
          <a:ln/>
        </p:spPr>
        <p:txBody>
          <a:bodyPr wrap="square" lIns="25400" tIns="25400" rIns="25400" bIns="25400" rtlCol="0" anchor="t">
            <a:normAutofit/>
          </a:bodyPr>
          <a:lstStyle/>
          <a:p>
            <a:pPr marL="0" indent="0" algn="l">
              <a:buNone/>
            </a:pPr>
            <a:r>
              <a:rPr lang="en-US" sz="1425" kern="0" spc="38" dirty="0">
                <a:solidFill>
                  <a:srgbClr val="8A8A8A"/>
                </a:solidFill>
                <a:latin typeface="Helvetica" pitchFamily="34" charset="0"/>
                <a:ea typeface="Helvetica" pitchFamily="34" charset="-122"/>
                <a:cs typeface="Helvetica" pitchFamily="34" charset="-120"/>
              </a:rPr>
              <a:t>No</a:t>
            </a:r>
            <a:endParaRPr lang="en-US" sz="1425" dirty="0"/>
          </a:p>
        </p:txBody>
      </p:sp>
      <p:sp>
        <p:nvSpPr>
          <p:cNvPr id="23" name="Shape 21"/>
          <p:cNvSpPr/>
          <p:nvPr/>
        </p:nvSpPr>
        <p:spPr>
          <a:xfrm>
            <a:off x="16002000" y="3350895"/>
            <a:ext cx="1238250" cy="9525"/>
          </a:xfrm>
          <a:prstGeom prst="rect">
            <a:avLst/>
          </a:prstGeom>
          <a:solidFill>
            <a:srgbClr val="E3E1DB"/>
          </a:solidFill>
          <a:ln/>
        </p:spPr>
        <p:txBody>
          <a:bodyPr/>
          <a:lstStyle/>
          <a:p>
            <a:endParaRPr lang="en-US"/>
          </a:p>
        </p:txBody>
      </p:sp>
      <p:sp>
        <p:nvSpPr>
          <p:cNvPr id="24" name="Text 22"/>
          <p:cNvSpPr/>
          <p:nvPr/>
        </p:nvSpPr>
        <p:spPr>
          <a:xfrm>
            <a:off x="15963900" y="3472815"/>
            <a:ext cx="1314450" cy="298133"/>
          </a:xfrm>
          <a:prstGeom prst="rect">
            <a:avLst/>
          </a:prstGeom>
          <a:noFill/>
          <a:ln/>
        </p:spPr>
        <p:txBody>
          <a:bodyPr wrap="square" lIns="25400" tIns="25400" rIns="25400" bIns="25400" rtlCol="0" anchor="t">
            <a:normAutofit/>
          </a:bodyPr>
          <a:lstStyle/>
          <a:p>
            <a:pPr marL="0" indent="0" algn="ctr">
              <a:buNone/>
            </a:pPr>
            <a:r>
              <a:rPr lang="en-US" sz="1425" dirty="0">
                <a:solidFill>
                  <a:srgbClr val="8A8A8A"/>
                </a:solidFill>
                <a:latin typeface="Helvetica" pitchFamily="34" charset="0"/>
                <a:ea typeface="Helvetica" pitchFamily="34" charset="-122"/>
                <a:cs typeface="Helvetica" pitchFamily="34" charset="-120"/>
              </a:rPr>
              <a:t>/10</a:t>
            </a:r>
            <a:endParaRPr lang="en-US" sz="1425" dirty="0"/>
          </a:p>
        </p:txBody>
      </p:sp>
      <p:sp>
        <p:nvSpPr>
          <p:cNvPr id="25" name="Shape 23"/>
          <p:cNvSpPr/>
          <p:nvPr/>
        </p:nvSpPr>
        <p:spPr>
          <a:xfrm>
            <a:off x="1047750" y="3847147"/>
            <a:ext cx="2476500" cy="9525"/>
          </a:xfrm>
          <a:prstGeom prst="rect">
            <a:avLst/>
          </a:prstGeom>
          <a:solidFill>
            <a:srgbClr val="E3E1DB"/>
          </a:solidFill>
          <a:ln/>
        </p:spPr>
        <p:txBody>
          <a:bodyPr/>
          <a:lstStyle/>
          <a:p>
            <a:endParaRPr lang="en-US"/>
          </a:p>
        </p:txBody>
      </p:sp>
      <p:sp>
        <p:nvSpPr>
          <p:cNvPr id="26" name="Text 24"/>
          <p:cNvSpPr/>
          <p:nvPr/>
        </p:nvSpPr>
        <p:spPr>
          <a:xfrm>
            <a:off x="1047750" y="3969067"/>
            <a:ext cx="2457450"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1A1A1A"/>
                </a:solidFill>
                <a:latin typeface="Helvetica" pitchFamily="34" charset="0"/>
                <a:ea typeface="Helvetica" pitchFamily="34" charset="-122"/>
                <a:cs typeface="Helvetica" pitchFamily="34" charset="-120"/>
              </a:rPr>
              <a:t>The supermarket</a:t>
            </a:r>
            <a:endParaRPr lang="en-US" sz="1650" dirty="0"/>
          </a:p>
        </p:txBody>
      </p:sp>
      <p:sp>
        <p:nvSpPr>
          <p:cNvPr id="27" name="Shape 25"/>
          <p:cNvSpPr/>
          <p:nvPr/>
        </p:nvSpPr>
        <p:spPr>
          <a:xfrm>
            <a:off x="3524250" y="3847147"/>
            <a:ext cx="9810750" cy="9525"/>
          </a:xfrm>
          <a:prstGeom prst="rect">
            <a:avLst/>
          </a:prstGeom>
          <a:solidFill>
            <a:srgbClr val="E3E1DB"/>
          </a:solidFill>
          <a:ln/>
        </p:spPr>
        <p:txBody>
          <a:bodyPr/>
          <a:lstStyle/>
          <a:p>
            <a:endParaRPr lang="en-US"/>
          </a:p>
        </p:txBody>
      </p:sp>
      <p:sp>
        <p:nvSpPr>
          <p:cNvPr id="28" name="Text 26"/>
          <p:cNvSpPr/>
          <p:nvPr/>
        </p:nvSpPr>
        <p:spPr>
          <a:xfrm>
            <a:off x="3524250" y="3969067"/>
            <a:ext cx="9876473" cy="298133"/>
          </a:xfrm>
          <a:prstGeom prst="rect">
            <a:avLst/>
          </a:prstGeom>
          <a:noFill/>
          <a:ln/>
        </p:spPr>
        <p:txBody>
          <a:bodyPr wrap="square" lIns="25400" tIns="25400" rIns="25400" bIns="25400" rtlCol="0" anchor="t">
            <a:normAutofit lnSpcReduction="10000"/>
          </a:bodyPr>
          <a:lstStyle/>
          <a:p>
            <a:pPr marL="0" indent="0" algn="l">
              <a:lnSpc>
                <a:spcPct val="110081"/>
              </a:lnSpc>
              <a:buNone/>
            </a:pPr>
            <a:r>
              <a:rPr lang="en-US" sz="1575" dirty="0">
                <a:solidFill>
                  <a:srgbClr val="333333"/>
                </a:solidFill>
                <a:latin typeface="Helvetica" pitchFamily="34" charset="0"/>
                <a:ea typeface="Helvetica" pitchFamily="34" charset="-122"/>
                <a:cs typeface="Helvetica" pitchFamily="34" charset="-120"/>
              </a:rPr>
              <a:t>“Shoppers won’t buy crooked carrots. We sell what they choose.”</a:t>
            </a:r>
            <a:endParaRPr lang="en-US" sz="1575" dirty="0"/>
          </a:p>
        </p:txBody>
      </p:sp>
      <p:sp>
        <p:nvSpPr>
          <p:cNvPr id="29" name="Shape 27"/>
          <p:cNvSpPr/>
          <p:nvPr/>
        </p:nvSpPr>
        <p:spPr>
          <a:xfrm>
            <a:off x="13335000" y="3847147"/>
            <a:ext cx="2667000" cy="9525"/>
          </a:xfrm>
          <a:prstGeom prst="rect">
            <a:avLst/>
          </a:prstGeom>
          <a:solidFill>
            <a:srgbClr val="E3E1DB"/>
          </a:solidFill>
          <a:ln/>
        </p:spPr>
        <p:txBody>
          <a:bodyPr/>
          <a:lstStyle/>
          <a:p>
            <a:endParaRPr lang="en-US"/>
          </a:p>
        </p:txBody>
      </p:sp>
      <p:sp>
        <p:nvSpPr>
          <p:cNvPr id="30" name="Text 28"/>
          <p:cNvSpPr/>
          <p:nvPr/>
        </p:nvSpPr>
        <p:spPr>
          <a:xfrm>
            <a:off x="13335000" y="3969068"/>
            <a:ext cx="385763" cy="298133"/>
          </a:xfrm>
          <a:prstGeom prst="rect">
            <a:avLst/>
          </a:prstGeom>
          <a:noFill/>
          <a:ln/>
        </p:spPr>
        <p:txBody>
          <a:bodyPr wrap="square" lIns="25400" tIns="25400" rIns="25400" bIns="25400" rtlCol="0" anchor="t">
            <a:normAutofit/>
          </a:bodyPr>
          <a:lstStyle/>
          <a:p>
            <a:pPr marL="0" indent="0" algn="l">
              <a:buNone/>
            </a:pPr>
            <a:r>
              <a:rPr lang="en-US" sz="1425" kern="0" spc="38" dirty="0">
                <a:solidFill>
                  <a:srgbClr val="8A8A8A"/>
                </a:solidFill>
                <a:latin typeface="Helvetica" pitchFamily="34" charset="0"/>
                <a:ea typeface="Helvetica" pitchFamily="34" charset="-122"/>
                <a:cs typeface="Helvetica" pitchFamily="34" charset="-120"/>
              </a:rPr>
              <a:t>Yes</a:t>
            </a:r>
            <a:endParaRPr lang="en-US" sz="1425" dirty="0"/>
          </a:p>
        </p:txBody>
      </p:sp>
      <p:sp>
        <p:nvSpPr>
          <p:cNvPr id="31" name="Text 29"/>
          <p:cNvSpPr/>
          <p:nvPr/>
        </p:nvSpPr>
        <p:spPr>
          <a:xfrm>
            <a:off x="13854113" y="3969068"/>
            <a:ext cx="567452" cy="298133"/>
          </a:xfrm>
          <a:prstGeom prst="rect">
            <a:avLst/>
          </a:prstGeom>
          <a:noFill/>
          <a:ln/>
        </p:spPr>
        <p:txBody>
          <a:bodyPr wrap="square" lIns="25400" tIns="25400" rIns="25400" bIns="25400" rtlCol="0" anchor="t">
            <a:normAutofit/>
          </a:bodyPr>
          <a:lstStyle/>
          <a:p>
            <a:pPr marL="0" indent="0" algn="l">
              <a:buNone/>
            </a:pPr>
            <a:r>
              <a:rPr lang="en-US" sz="1425" kern="0" spc="38" dirty="0">
                <a:solidFill>
                  <a:srgbClr val="8A8A8A"/>
                </a:solidFill>
                <a:latin typeface="Helvetica" pitchFamily="34" charset="0"/>
                <a:ea typeface="Helvetica" pitchFamily="34" charset="-122"/>
                <a:cs typeface="Helvetica" pitchFamily="34" charset="-120"/>
              </a:rPr>
              <a:t>Partly</a:t>
            </a:r>
            <a:endParaRPr lang="en-US" sz="1425" dirty="0"/>
          </a:p>
        </p:txBody>
      </p:sp>
      <p:sp>
        <p:nvSpPr>
          <p:cNvPr id="32" name="Text 30"/>
          <p:cNvSpPr/>
          <p:nvPr/>
        </p:nvSpPr>
        <p:spPr>
          <a:xfrm>
            <a:off x="14554915" y="3969068"/>
            <a:ext cx="317183" cy="298133"/>
          </a:xfrm>
          <a:prstGeom prst="rect">
            <a:avLst/>
          </a:prstGeom>
          <a:noFill/>
          <a:ln/>
        </p:spPr>
        <p:txBody>
          <a:bodyPr wrap="square" lIns="25400" tIns="25400" rIns="25400" bIns="25400" rtlCol="0" anchor="t">
            <a:normAutofit/>
          </a:bodyPr>
          <a:lstStyle/>
          <a:p>
            <a:pPr marL="0" indent="0" algn="l">
              <a:buNone/>
            </a:pPr>
            <a:r>
              <a:rPr lang="en-US" sz="1425" kern="0" spc="38" dirty="0">
                <a:solidFill>
                  <a:srgbClr val="8A8A8A"/>
                </a:solidFill>
                <a:latin typeface="Helvetica" pitchFamily="34" charset="0"/>
                <a:ea typeface="Helvetica" pitchFamily="34" charset="-122"/>
                <a:cs typeface="Helvetica" pitchFamily="34" charset="-120"/>
              </a:rPr>
              <a:t>No</a:t>
            </a:r>
            <a:endParaRPr lang="en-US" sz="1425" dirty="0"/>
          </a:p>
        </p:txBody>
      </p:sp>
      <p:sp>
        <p:nvSpPr>
          <p:cNvPr id="33" name="Shape 31"/>
          <p:cNvSpPr/>
          <p:nvPr/>
        </p:nvSpPr>
        <p:spPr>
          <a:xfrm>
            <a:off x="16002000" y="3847147"/>
            <a:ext cx="1238250" cy="9525"/>
          </a:xfrm>
          <a:prstGeom prst="rect">
            <a:avLst/>
          </a:prstGeom>
          <a:solidFill>
            <a:srgbClr val="E3E1DB"/>
          </a:solidFill>
          <a:ln/>
        </p:spPr>
        <p:txBody>
          <a:bodyPr/>
          <a:lstStyle/>
          <a:p>
            <a:endParaRPr lang="en-US"/>
          </a:p>
        </p:txBody>
      </p:sp>
      <p:sp>
        <p:nvSpPr>
          <p:cNvPr id="34" name="Text 32"/>
          <p:cNvSpPr/>
          <p:nvPr/>
        </p:nvSpPr>
        <p:spPr>
          <a:xfrm>
            <a:off x="15963900" y="3969067"/>
            <a:ext cx="1314450" cy="298133"/>
          </a:xfrm>
          <a:prstGeom prst="rect">
            <a:avLst/>
          </a:prstGeom>
          <a:noFill/>
          <a:ln/>
        </p:spPr>
        <p:txBody>
          <a:bodyPr wrap="square" lIns="25400" tIns="25400" rIns="25400" bIns="25400" rtlCol="0" anchor="t">
            <a:normAutofit/>
          </a:bodyPr>
          <a:lstStyle/>
          <a:p>
            <a:pPr marL="0" indent="0" algn="ctr">
              <a:buNone/>
            </a:pPr>
            <a:r>
              <a:rPr lang="en-US" sz="1425" dirty="0">
                <a:solidFill>
                  <a:srgbClr val="8A8A8A"/>
                </a:solidFill>
                <a:latin typeface="Helvetica" pitchFamily="34" charset="0"/>
                <a:ea typeface="Helvetica" pitchFamily="34" charset="-122"/>
                <a:cs typeface="Helvetica" pitchFamily="34" charset="-120"/>
              </a:rPr>
              <a:t>/10</a:t>
            </a:r>
            <a:endParaRPr lang="en-US" sz="1425" dirty="0"/>
          </a:p>
        </p:txBody>
      </p:sp>
      <p:sp>
        <p:nvSpPr>
          <p:cNvPr id="35" name="Shape 33"/>
          <p:cNvSpPr/>
          <p:nvPr/>
        </p:nvSpPr>
        <p:spPr>
          <a:xfrm>
            <a:off x="1047750" y="4343400"/>
            <a:ext cx="2476500" cy="9525"/>
          </a:xfrm>
          <a:prstGeom prst="rect">
            <a:avLst/>
          </a:prstGeom>
          <a:solidFill>
            <a:srgbClr val="E3E1DB"/>
          </a:solidFill>
          <a:ln/>
        </p:spPr>
        <p:txBody>
          <a:bodyPr/>
          <a:lstStyle/>
          <a:p>
            <a:endParaRPr lang="en-US"/>
          </a:p>
        </p:txBody>
      </p:sp>
      <p:sp>
        <p:nvSpPr>
          <p:cNvPr id="36" name="Text 34"/>
          <p:cNvSpPr/>
          <p:nvPr/>
        </p:nvSpPr>
        <p:spPr>
          <a:xfrm>
            <a:off x="1047750" y="4465320"/>
            <a:ext cx="2457450"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1A1A1A"/>
                </a:solidFill>
                <a:latin typeface="Helvetica" pitchFamily="34" charset="0"/>
                <a:ea typeface="Helvetica" pitchFamily="34" charset="-122"/>
                <a:cs typeface="Helvetica" pitchFamily="34" charset="-120"/>
              </a:rPr>
              <a:t>The shoppers</a:t>
            </a:r>
            <a:endParaRPr lang="en-US" sz="1650" dirty="0"/>
          </a:p>
        </p:txBody>
      </p:sp>
      <p:sp>
        <p:nvSpPr>
          <p:cNvPr id="37" name="Shape 35"/>
          <p:cNvSpPr/>
          <p:nvPr/>
        </p:nvSpPr>
        <p:spPr>
          <a:xfrm>
            <a:off x="3524250" y="4343400"/>
            <a:ext cx="9810750" cy="9525"/>
          </a:xfrm>
          <a:prstGeom prst="rect">
            <a:avLst/>
          </a:prstGeom>
          <a:solidFill>
            <a:srgbClr val="E3E1DB"/>
          </a:solidFill>
          <a:ln/>
        </p:spPr>
        <p:txBody>
          <a:bodyPr/>
          <a:lstStyle/>
          <a:p>
            <a:endParaRPr lang="en-US"/>
          </a:p>
        </p:txBody>
      </p:sp>
      <p:sp>
        <p:nvSpPr>
          <p:cNvPr id="38" name="Text 36"/>
          <p:cNvSpPr/>
          <p:nvPr/>
        </p:nvSpPr>
        <p:spPr>
          <a:xfrm>
            <a:off x="3524250" y="4465320"/>
            <a:ext cx="9876473" cy="298133"/>
          </a:xfrm>
          <a:prstGeom prst="rect">
            <a:avLst/>
          </a:prstGeom>
          <a:noFill/>
          <a:ln/>
        </p:spPr>
        <p:txBody>
          <a:bodyPr wrap="square" lIns="25400" tIns="25400" rIns="25400" bIns="25400" rtlCol="0" anchor="t">
            <a:normAutofit lnSpcReduction="10000"/>
          </a:bodyPr>
          <a:lstStyle/>
          <a:p>
            <a:pPr marL="0" indent="0" algn="l">
              <a:lnSpc>
                <a:spcPct val="110081"/>
              </a:lnSpc>
              <a:buNone/>
            </a:pPr>
            <a:r>
              <a:rPr lang="en-US" sz="1575" dirty="0">
                <a:solidFill>
                  <a:srgbClr val="333333"/>
                </a:solidFill>
                <a:latin typeface="Helvetica" pitchFamily="34" charset="0"/>
                <a:ea typeface="Helvetica" pitchFamily="34" charset="-122"/>
                <a:cs typeface="Helvetica" pitchFamily="34" charset="-120"/>
              </a:rPr>
              <a:t>“We only pick what looks best. Nobody asked us.”</a:t>
            </a:r>
            <a:endParaRPr lang="en-US" sz="1575" dirty="0"/>
          </a:p>
        </p:txBody>
      </p:sp>
      <p:sp>
        <p:nvSpPr>
          <p:cNvPr id="39" name="Shape 37"/>
          <p:cNvSpPr/>
          <p:nvPr/>
        </p:nvSpPr>
        <p:spPr>
          <a:xfrm>
            <a:off x="13335000" y="4343400"/>
            <a:ext cx="2667000" cy="9525"/>
          </a:xfrm>
          <a:prstGeom prst="rect">
            <a:avLst/>
          </a:prstGeom>
          <a:solidFill>
            <a:srgbClr val="E3E1DB"/>
          </a:solidFill>
          <a:ln/>
        </p:spPr>
        <p:txBody>
          <a:bodyPr/>
          <a:lstStyle/>
          <a:p>
            <a:endParaRPr lang="en-US"/>
          </a:p>
        </p:txBody>
      </p:sp>
      <p:sp>
        <p:nvSpPr>
          <p:cNvPr id="40" name="Text 38"/>
          <p:cNvSpPr/>
          <p:nvPr/>
        </p:nvSpPr>
        <p:spPr>
          <a:xfrm>
            <a:off x="13335000" y="4465320"/>
            <a:ext cx="385763" cy="298133"/>
          </a:xfrm>
          <a:prstGeom prst="rect">
            <a:avLst/>
          </a:prstGeom>
          <a:noFill/>
          <a:ln/>
        </p:spPr>
        <p:txBody>
          <a:bodyPr wrap="square" lIns="25400" tIns="25400" rIns="25400" bIns="25400" rtlCol="0" anchor="t">
            <a:normAutofit/>
          </a:bodyPr>
          <a:lstStyle/>
          <a:p>
            <a:pPr marL="0" indent="0" algn="l">
              <a:buNone/>
            </a:pPr>
            <a:r>
              <a:rPr lang="en-US" sz="1425" kern="0" spc="38" dirty="0">
                <a:solidFill>
                  <a:srgbClr val="8A8A8A"/>
                </a:solidFill>
                <a:latin typeface="Helvetica" pitchFamily="34" charset="0"/>
                <a:ea typeface="Helvetica" pitchFamily="34" charset="-122"/>
                <a:cs typeface="Helvetica" pitchFamily="34" charset="-120"/>
              </a:rPr>
              <a:t>Yes</a:t>
            </a:r>
            <a:endParaRPr lang="en-US" sz="1425" dirty="0"/>
          </a:p>
        </p:txBody>
      </p:sp>
      <p:sp>
        <p:nvSpPr>
          <p:cNvPr id="41" name="Text 39"/>
          <p:cNvSpPr/>
          <p:nvPr/>
        </p:nvSpPr>
        <p:spPr>
          <a:xfrm>
            <a:off x="13854113" y="4465320"/>
            <a:ext cx="567452" cy="298133"/>
          </a:xfrm>
          <a:prstGeom prst="rect">
            <a:avLst/>
          </a:prstGeom>
          <a:noFill/>
          <a:ln/>
        </p:spPr>
        <p:txBody>
          <a:bodyPr wrap="square" lIns="25400" tIns="25400" rIns="25400" bIns="25400" rtlCol="0" anchor="t">
            <a:normAutofit/>
          </a:bodyPr>
          <a:lstStyle/>
          <a:p>
            <a:pPr marL="0" indent="0" algn="l">
              <a:buNone/>
            </a:pPr>
            <a:r>
              <a:rPr lang="en-US" sz="1425" kern="0" spc="38" dirty="0">
                <a:solidFill>
                  <a:srgbClr val="8A8A8A"/>
                </a:solidFill>
                <a:latin typeface="Helvetica" pitchFamily="34" charset="0"/>
                <a:ea typeface="Helvetica" pitchFamily="34" charset="-122"/>
                <a:cs typeface="Helvetica" pitchFamily="34" charset="-120"/>
              </a:rPr>
              <a:t>Partly</a:t>
            </a:r>
            <a:endParaRPr lang="en-US" sz="1425" dirty="0"/>
          </a:p>
        </p:txBody>
      </p:sp>
      <p:sp>
        <p:nvSpPr>
          <p:cNvPr id="42" name="Text 40"/>
          <p:cNvSpPr/>
          <p:nvPr/>
        </p:nvSpPr>
        <p:spPr>
          <a:xfrm>
            <a:off x="14554915" y="4465320"/>
            <a:ext cx="317183" cy="298133"/>
          </a:xfrm>
          <a:prstGeom prst="rect">
            <a:avLst/>
          </a:prstGeom>
          <a:noFill/>
          <a:ln/>
        </p:spPr>
        <p:txBody>
          <a:bodyPr wrap="square" lIns="25400" tIns="25400" rIns="25400" bIns="25400" rtlCol="0" anchor="t">
            <a:normAutofit/>
          </a:bodyPr>
          <a:lstStyle/>
          <a:p>
            <a:pPr marL="0" indent="0" algn="l">
              <a:buNone/>
            </a:pPr>
            <a:r>
              <a:rPr lang="en-US" sz="1425" kern="0" spc="38" dirty="0">
                <a:solidFill>
                  <a:srgbClr val="8A8A8A"/>
                </a:solidFill>
                <a:latin typeface="Helvetica" pitchFamily="34" charset="0"/>
                <a:ea typeface="Helvetica" pitchFamily="34" charset="-122"/>
                <a:cs typeface="Helvetica" pitchFamily="34" charset="-120"/>
              </a:rPr>
              <a:t>No</a:t>
            </a:r>
            <a:endParaRPr lang="en-US" sz="1425" dirty="0"/>
          </a:p>
        </p:txBody>
      </p:sp>
      <p:sp>
        <p:nvSpPr>
          <p:cNvPr id="43" name="Shape 41"/>
          <p:cNvSpPr/>
          <p:nvPr/>
        </p:nvSpPr>
        <p:spPr>
          <a:xfrm>
            <a:off x="16002000" y="4343400"/>
            <a:ext cx="1238250" cy="9525"/>
          </a:xfrm>
          <a:prstGeom prst="rect">
            <a:avLst/>
          </a:prstGeom>
          <a:solidFill>
            <a:srgbClr val="E3E1DB"/>
          </a:solidFill>
          <a:ln/>
        </p:spPr>
        <p:txBody>
          <a:bodyPr/>
          <a:lstStyle/>
          <a:p>
            <a:endParaRPr lang="en-US"/>
          </a:p>
        </p:txBody>
      </p:sp>
      <p:sp>
        <p:nvSpPr>
          <p:cNvPr id="44" name="Text 42"/>
          <p:cNvSpPr/>
          <p:nvPr/>
        </p:nvSpPr>
        <p:spPr>
          <a:xfrm>
            <a:off x="15963900" y="4465320"/>
            <a:ext cx="1314450" cy="298133"/>
          </a:xfrm>
          <a:prstGeom prst="rect">
            <a:avLst/>
          </a:prstGeom>
          <a:noFill/>
          <a:ln/>
        </p:spPr>
        <p:txBody>
          <a:bodyPr wrap="square" lIns="25400" tIns="25400" rIns="25400" bIns="25400" rtlCol="0" anchor="t">
            <a:normAutofit/>
          </a:bodyPr>
          <a:lstStyle/>
          <a:p>
            <a:pPr marL="0" indent="0" algn="ctr">
              <a:buNone/>
            </a:pPr>
            <a:r>
              <a:rPr lang="en-US" sz="1425" dirty="0">
                <a:solidFill>
                  <a:srgbClr val="8A8A8A"/>
                </a:solidFill>
                <a:latin typeface="Helvetica" pitchFamily="34" charset="0"/>
                <a:ea typeface="Helvetica" pitchFamily="34" charset="-122"/>
                <a:cs typeface="Helvetica" pitchFamily="34" charset="-120"/>
              </a:rPr>
              <a:t>/10</a:t>
            </a:r>
            <a:endParaRPr lang="en-US" sz="1425" dirty="0"/>
          </a:p>
        </p:txBody>
      </p:sp>
      <p:sp>
        <p:nvSpPr>
          <p:cNvPr id="45" name="Shape 43"/>
          <p:cNvSpPr/>
          <p:nvPr/>
        </p:nvSpPr>
        <p:spPr>
          <a:xfrm>
            <a:off x="1047750" y="4839653"/>
            <a:ext cx="2476500" cy="9525"/>
          </a:xfrm>
          <a:prstGeom prst="rect">
            <a:avLst/>
          </a:prstGeom>
          <a:solidFill>
            <a:srgbClr val="E3E1DB"/>
          </a:solidFill>
          <a:ln/>
        </p:spPr>
        <p:txBody>
          <a:bodyPr/>
          <a:lstStyle/>
          <a:p>
            <a:endParaRPr lang="en-US"/>
          </a:p>
        </p:txBody>
      </p:sp>
      <p:sp>
        <p:nvSpPr>
          <p:cNvPr id="46" name="Text 44"/>
          <p:cNvSpPr/>
          <p:nvPr/>
        </p:nvSpPr>
        <p:spPr>
          <a:xfrm>
            <a:off x="1047750" y="4961573"/>
            <a:ext cx="2457450"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1A1A1A"/>
                </a:solidFill>
                <a:latin typeface="Helvetica" pitchFamily="34" charset="0"/>
                <a:ea typeface="Helvetica" pitchFamily="34" charset="-122"/>
                <a:cs typeface="Helvetica" pitchFamily="34" charset="-120"/>
              </a:rPr>
              <a:t>The government</a:t>
            </a:r>
            <a:endParaRPr lang="en-US" sz="1650" dirty="0"/>
          </a:p>
        </p:txBody>
      </p:sp>
      <p:sp>
        <p:nvSpPr>
          <p:cNvPr id="47" name="Shape 45"/>
          <p:cNvSpPr/>
          <p:nvPr/>
        </p:nvSpPr>
        <p:spPr>
          <a:xfrm>
            <a:off x="3524250" y="4839653"/>
            <a:ext cx="9810750" cy="9525"/>
          </a:xfrm>
          <a:prstGeom prst="rect">
            <a:avLst/>
          </a:prstGeom>
          <a:solidFill>
            <a:srgbClr val="E3E1DB"/>
          </a:solidFill>
          <a:ln/>
        </p:spPr>
        <p:txBody>
          <a:bodyPr/>
          <a:lstStyle/>
          <a:p>
            <a:endParaRPr lang="en-US"/>
          </a:p>
        </p:txBody>
      </p:sp>
      <p:sp>
        <p:nvSpPr>
          <p:cNvPr id="48" name="Text 46"/>
          <p:cNvSpPr/>
          <p:nvPr/>
        </p:nvSpPr>
        <p:spPr>
          <a:xfrm>
            <a:off x="3524250" y="4961573"/>
            <a:ext cx="9876473" cy="298133"/>
          </a:xfrm>
          <a:prstGeom prst="rect">
            <a:avLst/>
          </a:prstGeom>
          <a:noFill/>
          <a:ln/>
        </p:spPr>
        <p:txBody>
          <a:bodyPr wrap="square" lIns="25400" tIns="25400" rIns="25400" bIns="25400" rtlCol="0" anchor="t">
            <a:normAutofit lnSpcReduction="10000"/>
          </a:bodyPr>
          <a:lstStyle/>
          <a:p>
            <a:pPr marL="0" indent="0" algn="l">
              <a:lnSpc>
                <a:spcPct val="110081"/>
              </a:lnSpc>
              <a:buNone/>
            </a:pPr>
            <a:r>
              <a:rPr lang="en-US" sz="1575" dirty="0">
                <a:solidFill>
                  <a:srgbClr val="333333"/>
                </a:solidFill>
                <a:latin typeface="Helvetica" pitchFamily="34" charset="0"/>
                <a:ea typeface="Helvetica" pitchFamily="34" charset="-122"/>
                <a:cs typeface="Helvetica" pitchFamily="34" charset="-120"/>
              </a:rPr>
              <a:t>“It’s a private contract. We can’t run every business.”</a:t>
            </a:r>
            <a:endParaRPr lang="en-US" sz="1575" dirty="0"/>
          </a:p>
        </p:txBody>
      </p:sp>
      <p:sp>
        <p:nvSpPr>
          <p:cNvPr id="49" name="Shape 47"/>
          <p:cNvSpPr/>
          <p:nvPr/>
        </p:nvSpPr>
        <p:spPr>
          <a:xfrm>
            <a:off x="13335000" y="4839653"/>
            <a:ext cx="2667000" cy="9525"/>
          </a:xfrm>
          <a:prstGeom prst="rect">
            <a:avLst/>
          </a:prstGeom>
          <a:solidFill>
            <a:srgbClr val="E3E1DB"/>
          </a:solidFill>
          <a:ln/>
        </p:spPr>
        <p:txBody>
          <a:bodyPr/>
          <a:lstStyle/>
          <a:p>
            <a:endParaRPr lang="en-US"/>
          </a:p>
        </p:txBody>
      </p:sp>
      <p:sp>
        <p:nvSpPr>
          <p:cNvPr id="50" name="Text 48"/>
          <p:cNvSpPr/>
          <p:nvPr/>
        </p:nvSpPr>
        <p:spPr>
          <a:xfrm>
            <a:off x="13335000" y="4961573"/>
            <a:ext cx="385763" cy="298133"/>
          </a:xfrm>
          <a:prstGeom prst="rect">
            <a:avLst/>
          </a:prstGeom>
          <a:noFill/>
          <a:ln/>
        </p:spPr>
        <p:txBody>
          <a:bodyPr wrap="square" lIns="25400" tIns="25400" rIns="25400" bIns="25400" rtlCol="0" anchor="t">
            <a:normAutofit/>
          </a:bodyPr>
          <a:lstStyle/>
          <a:p>
            <a:pPr marL="0" indent="0" algn="l">
              <a:buNone/>
            </a:pPr>
            <a:r>
              <a:rPr lang="en-US" sz="1425" kern="0" spc="38" dirty="0">
                <a:solidFill>
                  <a:srgbClr val="8A8A8A"/>
                </a:solidFill>
                <a:latin typeface="Helvetica" pitchFamily="34" charset="0"/>
                <a:ea typeface="Helvetica" pitchFamily="34" charset="-122"/>
                <a:cs typeface="Helvetica" pitchFamily="34" charset="-120"/>
              </a:rPr>
              <a:t>Yes</a:t>
            </a:r>
            <a:endParaRPr lang="en-US" sz="1425" dirty="0"/>
          </a:p>
        </p:txBody>
      </p:sp>
      <p:sp>
        <p:nvSpPr>
          <p:cNvPr id="51" name="Text 49"/>
          <p:cNvSpPr/>
          <p:nvPr/>
        </p:nvSpPr>
        <p:spPr>
          <a:xfrm>
            <a:off x="13854113" y="4961573"/>
            <a:ext cx="567452" cy="298133"/>
          </a:xfrm>
          <a:prstGeom prst="rect">
            <a:avLst/>
          </a:prstGeom>
          <a:noFill/>
          <a:ln/>
        </p:spPr>
        <p:txBody>
          <a:bodyPr wrap="square" lIns="25400" tIns="25400" rIns="25400" bIns="25400" rtlCol="0" anchor="t">
            <a:normAutofit/>
          </a:bodyPr>
          <a:lstStyle/>
          <a:p>
            <a:pPr marL="0" indent="0" algn="l">
              <a:buNone/>
            </a:pPr>
            <a:r>
              <a:rPr lang="en-US" sz="1425" kern="0" spc="38" dirty="0">
                <a:solidFill>
                  <a:srgbClr val="8A8A8A"/>
                </a:solidFill>
                <a:latin typeface="Helvetica" pitchFamily="34" charset="0"/>
                <a:ea typeface="Helvetica" pitchFamily="34" charset="-122"/>
                <a:cs typeface="Helvetica" pitchFamily="34" charset="-120"/>
              </a:rPr>
              <a:t>Partly</a:t>
            </a:r>
            <a:endParaRPr lang="en-US" sz="1425" dirty="0"/>
          </a:p>
        </p:txBody>
      </p:sp>
      <p:sp>
        <p:nvSpPr>
          <p:cNvPr id="52" name="Text 50"/>
          <p:cNvSpPr/>
          <p:nvPr/>
        </p:nvSpPr>
        <p:spPr>
          <a:xfrm>
            <a:off x="14554915" y="4961573"/>
            <a:ext cx="317183" cy="298133"/>
          </a:xfrm>
          <a:prstGeom prst="rect">
            <a:avLst/>
          </a:prstGeom>
          <a:noFill/>
          <a:ln/>
        </p:spPr>
        <p:txBody>
          <a:bodyPr wrap="square" lIns="25400" tIns="25400" rIns="25400" bIns="25400" rtlCol="0" anchor="t">
            <a:normAutofit/>
          </a:bodyPr>
          <a:lstStyle/>
          <a:p>
            <a:pPr marL="0" indent="0" algn="l">
              <a:buNone/>
            </a:pPr>
            <a:r>
              <a:rPr lang="en-US" sz="1425" kern="0" spc="38" dirty="0">
                <a:solidFill>
                  <a:srgbClr val="8A8A8A"/>
                </a:solidFill>
                <a:latin typeface="Helvetica" pitchFamily="34" charset="0"/>
                <a:ea typeface="Helvetica" pitchFamily="34" charset="-122"/>
                <a:cs typeface="Helvetica" pitchFamily="34" charset="-120"/>
              </a:rPr>
              <a:t>No</a:t>
            </a:r>
            <a:endParaRPr lang="en-US" sz="1425" dirty="0"/>
          </a:p>
        </p:txBody>
      </p:sp>
      <p:sp>
        <p:nvSpPr>
          <p:cNvPr id="53" name="Shape 51"/>
          <p:cNvSpPr/>
          <p:nvPr/>
        </p:nvSpPr>
        <p:spPr>
          <a:xfrm>
            <a:off x="16002000" y="4839653"/>
            <a:ext cx="1238250" cy="9525"/>
          </a:xfrm>
          <a:prstGeom prst="rect">
            <a:avLst/>
          </a:prstGeom>
          <a:solidFill>
            <a:srgbClr val="E3E1DB"/>
          </a:solidFill>
          <a:ln/>
        </p:spPr>
        <p:txBody>
          <a:bodyPr/>
          <a:lstStyle/>
          <a:p>
            <a:endParaRPr lang="en-US"/>
          </a:p>
        </p:txBody>
      </p:sp>
      <p:sp>
        <p:nvSpPr>
          <p:cNvPr id="54" name="Text 52"/>
          <p:cNvSpPr/>
          <p:nvPr/>
        </p:nvSpPr>
        <p:spPr>
          <a:xfrm>
            <a:off x="15963900" y="4961573"/>
            <a:ext cx="1314450" cy="298133"/>
          </a:xfrm>
          <a:prstGeom prst="rect">
            <a:avLst/>
          </a:prstGeom>
          <a:noFill/>
          <a:ln/>
        </p:spPr>
        <p:txBody>
          <a:bodyPr wrap="square" lIns="25400" tIns="25400" rIns="25400" bIns="25400" rtlCol="0" anchor="t">
            <a:normAutofit/>
          </a:bodyPr>
          <a:lstStyle/>
          <a:p>
            <a:pPr marL="0" indent="0" algn="ctr">
              <a:buNone/>
            </a:pPr>
            <a:r>
              <a:rPr lang="en-US" sz="1425" dirty="0">
                <a:solidFill>
                  <a:srgbClr val="8A8A8A"/>
                </a:solidFill>
                <a:latin typeface="Helvetica" pitchFamily="34" charset="0"/>
                <a:ea typeface="Helvetica" pitchFamily="34" charset="-122"/>
                <a:cs typeface="Helvetica" pitchFamily="34" charset="-120"/>
              </a:rPr>
              <a:t>/10</a:t>
            </a:r>
            <a:endParaRPr lang="en-US" sz="1425" dirty="0"/>
          </a:p>
        </p:txBody>
      </p:sp>
      <p:sp>
        <p:nvSpPr>
          <p:cNvPr id="55" name="Shape 53"/>
          <p:cNvSpPr/>
          <p:nvPr/>
        </p:nvSpPr>
        <p:spPr>
          <a:xfrm>
            <a:off x="1047750" y="5832158"/>
            <a:ext cx="2476500" cy="15240"/>
          </a:xfrm>
          <a:prstGeom prst="rect">
            <a:avLst/>
          </a:prstGeom>
          <a:solidFill>
            <a:srgbClr val="451A2A"/>
          </a:solidFill>
          <a:ln/>
        </p:spPr>
        <p:txBody>
          <a:bodyPr/>
          <a:lstStyle/>
          <a:p>
            <a:endParaRPr lang="en-US"/>
          </a:p>
        </p:txBody>
      </p:sp>
      <p:sp>
        <p:nvSpPr>
          <p:cNvPr id="56" name="Shape 54"/>
          <p:cNvSpPr/>
          <p:nvPr/>
        </p:nvSpPr>
        <p:spPr>
          <a:xfrm>
            <a:off x="1047750" y="5335905"/>
            <a:ext cx="2476500" cy="9525"/>
          </a:xfrm>
          <a:prstGeom prst="rect">
            <a:avLst/>
          </a:prstGeom>
          <a:solidFill>
            <a:srgbClr val="E3E1DB"/>
          </a:solidFill>
          <a:ln/>
        </p:spPr>
        <p:txBody>
          <a:bodyPr/>
          <a:lstStyle/>
          <a:p>
            <a:endParaRPr lang="en-US"/>
          </a:p>
        </p:txBody>
      </p:sp>
      <p:sp>
        <p:nvSpPr>
          <p:cNvPr id="57" name="Text 55"/>
          <p:cNvSpPr/>
          <p:nvPr/>
        </p:nvSpPr>
        <p:spPr>
          <a:xfrm>
            <a:off x="1047750" y="5457825"/>
            <a:ext cx="2457450"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1A1A1A"/>
                </a:solidFill>
                <a:latin typeface="Helvetica" pitchFamily="34" charset="0"/>
                <a:ea typeface="Helvetica" pitchFamily="34" charset="-122"/>
                <a:cs typeface="Helvetica" pitchFamily="34" charset="-120"/>
              </a:rPr>
              <a:t>The food bank</a:t>
            </a:r>
            <a:endParaRPr lang="en-US" sz="1650" dirty="0"/>
          </a:p>
        </p:txBody>
      </p:sp>
      <p:sp>
        <p:nvSpPr>
          <p:cNvPr id="58" name="Shape 56"/>
          <p:cNvSpPr/>
          <p:nvPr/>
        </p:nvSpPr>
        <p:spPr>
          <a:xfrm>
            <a:off x="3524250" y="5832158"/>
            <a:ext cx="9810750" cy="15240"/>
          </a:xfrm>
          <a:prstGeom prst="rect">
            <a:avLst/>
          </a:prstGeom>
          <a:solidFill>
            <a:srgbClr val="451A2A"/>
          </a:solidFill>
          <a:ln/>
        </p:spPr>
        <p:txBody>
          <a:bodyPr/>
          <a:lstStyle/>
          <a:p>
            <a:endParaRPr lang="en-US"/>
          </a:p>
        </p:txBody>
      </p:sp>
      <p:sp>
        <p:nvSpPr>
          <p:cNvPr id="59" name="Shape 57"/>
          <p:cNvSpPr/>
          <p:nvPr/>
        </p:nvSpPr>
        <p:spPr>
          <a:xfrm>
            <a:off x="3524250" y="5335905"/>
            <a:ext cx="9810750" cy="9525"/>
          </a:xfrm>
          <a:prstGeom prst="rect">
            <a:avLst/>
          </a:prstGeom>
          <a:solidFill>
            <a:srgbClr val="E3E1DB"/>
          </a:solidFill>
          <a:ln/>
        </p:spPr>
        <p:txBody>
          <a:bodyPr/>
          <a:lstStyle/>
          <a:p>
            <a:endParaRPr lang="en-US"/>
          </a:p>
        </p:txBody>
      </p:sp>
      <p:sp>
        <p:nvSpPr>
          <p:cNvPr id="60" name="Text 58"/>
          <p:cNvSpPr/>
          <p:nvPr/>
        </p:nvSpPr>
        <p:spPr>
          <a:xfrm>
            <a:off x="3524250" y="5457825"/>
            <a:ext cx="9876473" cy="298133"/>
          </a:xfrm>
          <a:prstGeom prst="rect">
            <a:avLst/>
          </a:prstGeom>
          <a:noFill/>
          <a:ln/>
        </p:spPr>
        <p:txBody>
          <a:bodyPr wrap="square" lIns="25400" tIns="25400" rIns="25400" bIns="25400" rtlCol="0" anchor="t">
            <a:normAutofit lnSpcReduction="10000"/>
          </a:bodyPr>
          <a:lstStyle/>
          <a:p>
            <a:pPr marL="0" indent="0" algn="l">
              <a:lnSpc>
                <a:spcPct val="110081"/>
              </a:lnSpc>
              <a:buNone/>
            </a:pPr>
            <a:r>
              <a:rPr lang="en-US" sz="1575" dirty="0">
                <a:solidFill>
                  <a:srgbClr val="333333"/>
                </a:solidFill>
                <a:latin typeface="Helvetica" pitchFamily="34" charset="0"/>
                <a:ea typeface="Helvetica" pitchFamily="34" charset="-122"/>
                <a:cs typeface="Helvetica" pitchFamily="34" charset="-120"/>
              </a:rPr>
              <a:t>“We can’t collect and store twenty tonnes at two days’ notice.”</a:t>
            </a:r>
            <a:endParaRPr lang="en-US" sz="1575" dirty="0"/>
          </a:p>
        </p:txBody>
      </p:sp>
      <p:sp>
        <p:nvSpPr>
          <p:cNvPr id="61" name="Shape 59"/>
          <p:cNvSpPr/>
          <p:nvPr/>
        </p:nvSpPr>
        <p:spPr>
          <a:xfrm>
            <a:off x="13335000" y="5832158"/>
            <a:ext cx="2667000" cy="15240"/>
          </a:xfrm>
          <a:prstGeom prst="rect">
            <a:avLst/>
          </a:prstGeom>
          <a:solidFill>
            <a:srgbClr val="451A2A"/>
          </a:solidFill>
          <a:ln/>
        </p:spPr>
        <p:txBody>
          <a:bodyPr/>
          <a:lstStyle/>
          <a:p>
            <a:endParaRPr lang="en-US"/>
          </a:p>
        </p:txBody>
      </p:sp>
      <p:sp>
        <p:nvSpPr>
          <p:cNvPr id="62" name="Shape 60"/>
          <p:cNvSpPr/>
          <p:nvPr/>
        </p:nvSpPr>
        <p:spPr>
          <a:xfrm>
            <a:off x="13335000" y="5335905"/>
            <a:ext cx="2667000" cy="9525"/>
          </a:xfrm>
          <a:prstGeom prst="rect">
            <a:avLst/>
          </a:prstGeom>
          <a:solidFill>
            <a:srgbClr val="E3E1DB"/>
          </a:solidFill>
          <a:ln/>
        </p:spPr>
        <p:txBody>
          <a:bodyPr/>
          <a:lstStyle/>
          <a:p>
            <a:endParaRPr lang="en-US"/>
          </a:p>
        </p:txBody>
      </p:sp>
      <p:sp>
        <p:nvSpPr>
          <p:cNvPr id="63" name="Text 61"/>
          <p:cNvSpPr/>
          <p:nvPr/>
        </p:nvSpPr>
        <p:spPr>
          <a:xfrm>
            <a:off x="13335000" y="5457825"/>
            <a:ext cx="385763" cy="298133"/>
          </a:xfrm>
          <a:prstGeom prst="rect">
            <a:avLst/>
          </a:prstGeom>
          <a:noFill/>
          <a:ln/>
        </p:spPr>
        <p:txBody>
          <a:bodyPr wrap="square" lIns="25400" tIns="25400" rIns="25400" bIns="25400" rtlCol="0" anchor="t">
            <a:normAutofit/>
          </a:bodyPr>
          <a:lstStyle/>
          <a:p>
            <a:pPr marL="0" indent="0" algn="l">
              <a:buNone/>
            </a:pPr>
            <a:r>
              <a:rPr lang="en-US" sz="1425" kern="0" spc="38" dirty="0">
                <a:solidFill>
                  <a:srgbClr val="8A8A8A"/>
                </a:solidFill>
                <a:latin typeface="Helvetica" pitchFamily="34" charset="0"/>
                <a:ea typeface="Helvetica" pitchFamily="34" charset="-122"/>
                <a:cs typeface="Helvetica" pitchFamily="34" charset="-120"/>
              </a:rPr>
              <a:t>Yes</a:t>
            </a:r>
            <a:endParaRPr lang="en-US" sz="1425" dirty="0"/>
          </a:p>
        </p:txBody>
      </p:sp>
      <p:sp>
        <p:nvSpPr>
          <p:cNvPr id="64" name="Text 62"/>
          <p:cNvSpPr/>
          <p:nvPr/>
        </p:nvSpPr>
        <p:spPr>
          <a:xfrm>
            <a:off x="13854113" y="5457825"/>
            <a:ext cx="567452" cy="298133"/>
          </a:xfrm>
          <a:prstGeom prst="rect">
            <a:avLst/>
          </a:prstGeom>
          <a:noFill/>
          <a:ln/>
        </p:spPr>
        <p:txBody>
          <a:bodyPr wrap="square" lIns="25400" tIns="25400" rIns="25400" bIns="25400" rtlCol="0" anchor="t">
            <a:normAutofit/>
          </a:bodyPr>
          <a:lstStyle/>
          <a:p>
            <a:pPr marL="0" indent="0" algn="l">
              <a:buNone/>
            </a:pPr>
            <a:r>
              <a:rPr lang="en-US" sz="1425" kern="0" spc="38" dirty="0">
                <a:solidFill>
                  <a:srgbClr val="8A8A8A"/>
                </a:solidFill>
                <a:latin typeface="Helvetica" pitchFamily="34" charset="0"/>
                <a:ea typeface="Helvetica" pitchFamily="34" charset="-122"/>
                <a:cs typeface="Helvetica" pitchFamily="34" charset="-120"/>
              </a:rPr>
              <a:t>Partly</a:t>
            </a:r>
            <a:endParaRPr lang="en-US" sz="1425" dirty="0"/>
          </a:p>
        </p:txBody>
      </p:sp>
      <p:sp>
        <p:nvSpPr>
          <p:cNvPr id="65" name="Text 63"/>
          <p:cNvSpPr/>
          <p:nvPr/>
        </p:nvSpPr>
        <p:spPr>
          <a:xfrm>
            <a:off x="14554915" y="5457825"/>
            <a:ext cx="317183" cy="298133"/>
          </a:xfrm>
          <a:prstGeom prst="rect">
            <a:avLst/>
          </a:prstGeom>
          <a:noFill/>
          <a:ln/>
        </p:spPr>
        <p:txBody>
          <a:bodyPr wrap="square" lIns="25400" tIns="25400" rIns="25400" bIns="25400" rtlCol="0" anchor="t">
            <a:normAutofit/>
          </a:bodyPr>
          <a:lstStyle/>
          <a:p>
            <a:pPr marL="0" indent="0" algn="l">
              <a:buNone/>
            </a:pPr>
            <a:r>
              <a:rPr lang="en-US" sz="1425" kern="0" spc="38" dirty="0">
                <a:solidFill>
                  <a:srgbClr val="8A8A8A"/>
                </a:solidFill>
                <a:latin typeface="Helvetica" pitchFamily="34" charset="0"/>
                <a:ea typeface="Helvetica" pitchFamily="34" charset="-122"/>
                <a:cs typeface="Helvetica" pitchFamily="34" charset="-120"/>
              </a:rPr>
              <a:t>No</a:t>
            </a:r>
            <a:endParaRPr lang="en-US" sz="1425" dirty="0"/>
          </a:p>
        </p:txBody>
      </p:sp>
      <p:sp>
        <p:nvSpPr>
          <p:cNvPr id="66" name="Shape 64"/>
          <p:cNvSpPr/>
          <p:nvPr/>
        </p:nvSpPr>
        <p:spPr>
          <a:xfrm>
            <a:off x="16002000" y="5832158"/>
            <a:ext cx="1238250" cy="15240"/>
          </a:xfrm>
          <a:prstGeom prst="rect">
            <a:avLst/>
          </a:prstGeom>
          <a:solidFill>
            <a:srgbClr val="451A2A"/>
          </a:solidFill>
          <a:ln/>
        </p:spPr>
        <p:txBody>
          <a:bodyPr/>
          <a:lstStyle/>
          <a:p>
            <a:endParaRPr lang="en-US"/>
          </a:p>
        </p:txBody>
      </p:sp>
      <p:sp>
        <p:nvSpPr>
          <p:cNvPr id="67" name="Shape 65"/>
          <p:cNvSpPr/>
          <p:nvPr/>
        </p:nvSpPr>
        <p:spPr>
          <a:xfrm>
            <a:off x="16002000" y="5335905"/>
            <a:ext cx="1238250" cy="9525"/>
          </a:xfrm>
          <a:prstGeom prst="rect">
            <a:avLst/>
          </a:prstGeom>
          <a:solidFill>
            <a:srgbClr val="E3E1DB"/>
          </a:solidFill>
          <a:ln/>
        </p:spPr>
        <p:txBody>
          <a:bodyPr/>
          <a:lstStyle/>
          <a:p>
            <a:endParaRPr lang="en-US"/>
          </a:p>
        </p:txBody>
      </p:sp>
      <p:sp>
        <p:nvSpPr>
          <p:cNvPr id="68" name="Text 66"/>
          <p:cNvSpPr/>
          <p:nvPr/>
        </p:nvSpPr>
        <p:spPr>
          <a:xfrm>
            <a:off x="15963900" y="5457825"/>
            <a:ext cx="1314450" cy="298133"/>
          </a:xfrm>
          <a:prstGeom prst="rect">
            <a:avLst/>
          </a:prstGeom>
          <a:noFill/>
          <a:ln/>
        </p:spPr>
        <p:txBody>
          <a:bodyPr wrap="square" lIns="25400" tIns="25400" rIns="25400" bIns="25400" rtlCol="0" anchor="t">
            <a:normAutofit/>
          </a:bodyPr>
          <a:lstStyle/>
          <a:p>
            <a:pPr marL="0" indent="0" algn="ctr">
              <a:buNone/>
            </a:pPr>
            <a:r>
              <a:rPr lang="en-US" sz="1425" dirty="0">
                <a:solidFill>
                  <a:srgbClr val="8A8A8A"/>
                </a:solidFill>
                <a:latin typeface="Helvetica" pitchFamily="34" charset="0"/>
                <a:ea typeface="Helvetica" pitchFamily="34" charset="-122"/>
                <a:cs typeface="Helvetica" pitchFamily="34" charset="-120"/>
              </a:rPr>
              <a:t>/10</a:t>
            </a:r>
            <a:endParaRPr lang="en-US" sz="1425" dirty="0"/>
          </a:p>
        </p:txBody>
      </p:sp>
      <p:sp>
        <p:nvSpPr>
          <p:cNvPr id="69" name="Text 67"/>
          <p:cNvSpPr/>
          <p:nvPr/>
        </p:nvSpPr>
        <p:spPr>
          <a:xfrm>
            <a:off x="1047750" y="6064568"/>
            <a:ext cx="1865126" cy="236220"/>
          </a:xfrm>
          <a:prstGeom prst="rect">
            <a:avLst/>
          </a:prstGeom>
          <a:noFill/>
          <a:ln/>
        </p:spPr>
        <p:txBody>
          <a:bodyPr wrap="none" lIns="25400" tIns="25400" rIns="25400" bIns="25400" rtlCol="0" anchor="t">
            <a:normAutofit lnSpcReduction="10000"/>
          </a:bodyPr>
          <a:lstStyle/>
          <a:p>
            <a:pPr marL="0" indent="0" algn="l">
              <a:buNone/>
            </a:pPr>
            <a:r>
              <a:rPr lang="en-US" sz="1350" b="1" kern="0" spc="263" dirty="0">
                <a:solidFill>
                  <a:srgbClr val="BF842C"/>
                </a:solidFill>
                <a:latin typeface="Helvetica" pitchFamily="34" charset="0"/>
                <a:ea typeface="Helvetica" pitchFamily="34" charset="-122"/>
                <a:cs typeface="Helvetica" pitchFamily="34" charset="-120"/>
              </a:rPr>
              <a:t>YOUR VERDICT</a:t>
            </a:r>
            <a:endParaRPr lang="en-US" sz="1350" dirty="0"/>
          </a:p>
        </p:txBody>
      </p:sp>
      <p:sp>
        <p:nvSpPr>
          <p:cNvPr id="70" name="Text 68"/>
          <p:cNvSpPr/>
          <p:nvPr/>
        </p:nvSpPr>
        <p:spPr>
          <a:xfrm>
            <a:off x="2990969" y="5980748"/>
            <a:ext cx="11518309" cy="358140"/>
          </a:xfrm>
          <a:prstGeom prst="rect">
            <a:avLst/>
          </a:prstGeom>
          <a:noFill/>
          <a:ln/>
        </p:spPr>
        <p:txBody>
          <a:bodyPr wrap="square" lIns="25400" tIns="25400" rIns="25400" bIns="25400" rtlCol="0" anchor="t">
            <a:normAutofit lnSpcReduction="10000"/>
          </a:bodyPr>
          <a:lstStyle/>
          <a:p>
            <a:pPr marL="0" indent="0" algn="l">
              <a:lnSpc>
                <a:spcPct val="123529"/>
              </a:lnSpc>
              <a:buNone/>
            </a:pPr>
            <a:r>
              <a:rPr lang="en-US" sz="1800" dirty="0">
                <a:solidFill>
                  <a:srgbClr val="1A1A1A"/>
                </a:solidFill>
                <a:latin typeface="Helvetica" pitchFamily="34" charset="0"/>
                <a:ea typeface="Helvetica" pitchFamily="34" charset="-122"/>
                <a:cs typeface="Helvetica" pitchFamily="34" charset="-120"/>
              </a:rPr>
              <a:t>Largest share: _______ The defense your group found hardest to reject: ________________________________</a:t>
            </a:r>
            <a:endParaRPr lang="en-US" sz="1800" dirty="0"/>
          </a:p>
        </p:txBody>
      </p:sp>
      <p:sp>
        <p:nvSpPr>
          <p:cNvPr id="71" name="Shape 69"/>
          <p:cNvSpPr/>
          <p:nvPr/>
        </p:nvSpPr>
        <p:spPr>
          <a:xfrm>
            <a:off x="1047750" y="6415088"/>
            <a:ext cx="38100" cy="1078230"/>
          </a:xfrm>
          <a:prstGeom prst="rect">
            <a:avLst/>
          </a:prstGeom>
          <a:solidFill>
            <a:srgbClr val="D9B877"/>
          </a:solidFill>
          <a:ln/>
        </p:spPr>
        <p:txBody>
          <a:bodyPr/>
          <a:lstStyle/>
          <a:p>
            <a:endParaRPr lang="en-US"/>
          </a:p>
        </p:txBody>
      </p:sp>
      <p:sp>
        <p:nvSpPr>
          <p:cNvPr id="72" name="Text 70"/>
          <p:cNvSpPr/>
          <p:nvPr/>
        </p:nvSpPr>
        <p:spPr>
          <a:xfrm>
            <a:off x="1276350" y="6453188"/>
            <a:ext cx="1071801" cy="236220"/>
          </a:xfrm>
          <a:prstGeom prst="rect">
            <a:avLst/>
          </a:prstGeom>
          <a:noFill/>
          <a:ln/>
        </p:spPr>
        <p:txBody>
          <a:bodyPr wrap="none" lIns="25400" tIns="25400" rIns="25400" bIns="25400" rtlCol="0" anchor="t">
            <a:normAutofit lnSpcReduction="10000"/>
          </a:bodyPr>
          <a:lstStyle/>
          <a:p>
            <a:pPr marL="0" indent="0" algn="l">
              <a:buNone/>
            </a:pPr>
            <a:r>
              <a:rPr lang="en-US" sz="1350" b="1" kern="0" spc="263" dirty="0">
                <a:solidFill>
                  <a:srgbClr val="BF842C"/>
                </a:solidFill>
                <a:latin typeface="Helvetica" pitchFamily="34" charset="0"/>
                <a:ea typeface="Helvetica" pitchFamily="34" charset="-122"/>
                <a:cs typeface="Helvetica" pitchFamily="34" charset="-120"/>
              </a:rPr>
              <a:t>DISCUSS</a:t>
            </a:r>
            <a:endParaRPr lang="en-US" sz="1350" dirty="0"/>
          </a:p>
        </p:txBody>
      </p:sp>
      <p:sp>
        <p:nvSpPr>
          <p:cNvPr id="73" name="Text 71"/>
          <p:cNvSpPr/>
          <p:nvPr/>
        </p:nvSpPr>
        <p:spPr>
          <a:xfrm>
            <a:off x="2519601" y="6415088"/>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451A2A"/>
                </a:solidFill>
                <a:latin typeface="Helvetica" pitchFamily="34" charset="0"/>
                <a:ea typeface="Helvetica" pitchFamily="34" charset="-122"/>
                <a:cs typeface="Helvetica" pitchFamily="34" charset="-120"/>
              </a:rPr>
              <a:t>1</a:t>
            </a:r>
            <a:endParaRPr lang="en-US" sz="1800" dirty="0"/>
          </a:p>
        </p:txBody>
      </p:sp>
      <p:sp>
        <p:nvSpPr>
          <p:cNvPr id="74" name="Text 72"/>
          <p:cNvSpPr/>
          <p:nvPr/>
        </p:nvSpPr>
        <p:spPr>
          <a:xfrm>
            <a:off x="2824520" y="6415088"/>
            <a:ext cx="6401621"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Did anyone score zero? What would it take to justify that?</a:t>
            </a:r>
            <a:endParaRPr lang="en-US" sz="1800" dirty="0"/>
          </a:p>
        </p:txBody>
      </p:sp>
      <p:sp>
        <p:nvSpPr>
          <p:cNvPr id="75" name="Text 73"/>
          <p:cNvSpPr/>
          <p:nvPr/>
        </p:nvSpPr>
        <p:spPr>
          <a:xfrm>
            <a:off x="2519601" y="6799898"/>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451A2A"/>
                </a:solidFill>
                <a:latin typeface="Helvetica" pitchFamily="34" charset="0"/>
                <a:ea typeface="Helvetica" pitchFamily="34" charset="-122"/>
                <a:cs typeface="Helvetica" pitchFamily="34" charset="-120"/>
              </a:rPr>
              <a:t>2</a:t>
            </a:r>
            <a:endParaRPr lang="en-US" sz="1800" dirty="0"/>
          </a:p>
        </p:txBody>
      </p:sp>
      <p:sp>
        <p:nvSpPr>
          <p:cNvPr id="76" name="Text 74"/>
          <p:cNvSpPr/>
          <p:nvPr/>
        </p:nvSpPr>
        <p:spPr>
          <a:xfrm>
            <a:off x="2824520" y="6799898"/>
            <a:ext cx="8111681"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Compare with another group. Challenge the actor they let off most lightly.</a:t>
            </a:r>
            <a:endParaRPr lang="en-US" sz="1800" dirty="0"/>
          </a:p>
        </p:txBody>
      </p:sp>
      <p:sp>
        <p:nvSpPr>
          <p:cNvPr id="77" name="Text 75"/>
          <p:cNvSpPr/>
          <p:nvPr/>
        </p:nvSpPr>
        <p:spPr>
          <a:xfrm>
            <a:off x="2519601" y="7184707"/>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451A2A"/>
                </a:solidFill>
                <a:latin typeface="Helvetica" pitchFamily="34" charset="0"/>
                <a:ea typeface="Helvetica" pitchFamily="34" charset="-122"/>
                <a:cs typeface="Helvetica" pitchFamily="34" charset="-120"/>
              </a:rPr>
              <a:t>3</a:t>
            </a:r>
            <a:endParaRPr lang="en-US" sz="1800" dirty="0"/>
          </a:p>
        </p:txBody>
      </p:sp>
      <p:sp>
        <p:nvSpPr>
          <p:cNvPr id="78" name="Text 76"/>
          <p:cNvSpPr/>
          <p:nvPr/>
        </p:nvSpPr>
        <p:spPr>
          <a:xfrm>
            <a:off x="2824520" y="7184707"/>
            <a:ext cx="9574733"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Is being responsible the same as being able to fix it? Who could fix this most cheaply?</a:t>
            </a:r>
            <a:endParaRPr lang="en-US" sz="1800" dirty="0"/>
          </a:p>
        </p:txBody>
      </p:sp>
      <p:sp>
        <p:nvSpPr>
          <p:cNvPr id="79" name="Text 77"/>
          <p:cNvSpPr/>
          <p:nvPr/>
        </p:nvSpPr>
        <p:spPr>
          <a:xfrm>
            <a:off x="1047750" y="952500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670406" y="701040"/>
            <a:ext cx="2826830"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003 · FOOD WASTE</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LANGUAGE IN CONTEXT</a:t>
            </a:r>
            <a:endParaRPr lang="en-US" sz="1500" dirty="0"/>
          </a:p>
        </p:txBody>
      </p:sp>
      <p:sp>
        <p:nvSpPr>
          <p:cNvPr id="6" name="Text 4"/>
          <p:cNvSpPr/>
          <p:nvPr/>
        </p:nvSpPr>
        <p:spPr>
          <a:xfrm>
            <a:off x="1047750" y="182118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451A2A"/>
                </a:solidFill>
                <a:latin typeface="Georgia" pitchFamily="34" charset="0"/>
                <a:ea typeface="Georgia" pitchFamily="34" charset="-122"/>
                <a:cs typeface="Georgia" pitchFamily="34" charset="-120"/>
              </a:rPr>
              <a:t>Complete &amp; say each line</a:t>
            </a:r>
            <a:endParaRPr lang="en-US" sz="3900" dirty="0"/>
          </a:p>
        </p:txBody>
      </p:sp>
      <p:sp>
        <p:nvSpPr>
          <p:cNvPr id="7" name="Text 5"/>
          <p:cNvSpPr/>
          <p:nvPr/>
        </p:nvSpPr>
        <p:spPr>
          <a:xfrm>
            <a:off x="1047750" y="2499360"/>
            <a:ext cx="17811750" cy="297180"/>
          </a:xfrm>
          <a:prstGeom prst="rect">
            <a:avLst/>
          </a:prstGeom>
          <a:noFill/>
          <a:ln/>
        </p:spPr>
        <p:txBody>
          <a:bodyPr wrap="square" lIns="25400" tIns="25400" rIns="25400" bIns="25400" rtlCol="0" anchor="t">
            <a:normAutofit fontScale="92500" lnSpcReduction="10000"/>
          </a:bodyPr>
          <a:lstStyle/>
          <a:p>
            <a:pPr marL="0" indent="0" algn="l">
              <a:buNone/>
            </a:pPr>
            <a:r>
              <a:rPr lang="en-US" sz="1800" dirty="0">
                <a:solidFill>
                  <a:srgbClr val="555555"/>
                </a:solidFill>
                <a:latin typeface="Helvetica" pitchFamily="34" charset="0"/>
                <a:ea typeface="Helvetica" pitchFamily="34" charset="-122"/>
                <a:cs typeface="Helvetica" pitchFamily="34" charset="-120"/>
              </a:rPr>
              <a:t>Complete each sentence with an expression from the box. Change the form if you need to.</a:t>
            </a:r>
            <a:endParaRPr lang="en-US" sz="1800" dirty="0"/>
          </a:p>
        </p:txBody>
      </p:sp>
      <p:sp>
        <p:nvSpPr>
          <p:cNvPr id="8" name="Shape 6"/>
          <p:cNvSpPr/>
          <p:nvPr/>
        </p:nvSpPr>
        <p:spPr>
          <a:xfrm>
            <a:off x="1047750" y="2987040"/>
            <a:ext cx="14859000" cy="678180"/>
          </a:xfrm>
          <a:prstGeom prst="rect">
            <a:avLst/>
          </a:prstGeom>
          <a:ln w="15240">
            <a:solidFill>
              <a:srgbClr val="451A2A"/>
            </a:solidFill>
            <a:prstDash val="solid"/>
          </a:ln>
        </p:spPr>
        <p:txBody>
          <a:bodyPr/>
          <a:lstStyle/>
          <a:p>
            <a:endParaRPr lang="en-US"/>
          </a:p>
        </p:txBody>
      </p:sp>
      <p:sp>
        <p:nvSpPr>
          <p:cNvPr id="9" name="Text 7"/>
          <p:cNvSpPr/>
          <p:nvPr/>
        </p:nvSpPr>
        <p:spPr>
          <a:xfrm>
            <a:off x="1386840" y="3173730"/>
            <a:ext cx="2689705"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a drop in the ocean</a:t>
            </a:r>
            <a:endParaRPr lang="en-US" sz="2100" dirty="0"/>
          </a:p>
        </p:txBody>
      </p:sp>
      <p:sp>
        <p:nvSpPr>
          <p:cNvPr id="10" name="Text 8"/>
          <p:cNvSpPr/>
          <p:nvPr/>
        </p:nvSpPr>
        <p:spPr>
          <a:xfrm>
            <a:off x="4213027" y="3173730"/>
            <a:ext cx="2412444"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hold accountable</a:t>
            </a:r>
            <a:endParaRPr lang="en-US" sz="2100" dirty="0"/>
          </a:p>
        </p:txBody>
      </p:sp>
      <p:sp>
        <p:nvSpPr>
          <p:cNvPr id="11" name="Text 9"/>
          <p:cNvSpPr/>
          <p:nvPr/>
        </p:nvSpPr>
        <p:spPr>
          <a:xfrm>
            <a:off x="6787158" y="3173730"/>
            <a:ext cx="2070223"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shift the blame</a:t>
            </a:r>
            <a:endParaRPr lang="en-US" sz="2100" dirty="0"/>
          </a:p>
        </p:txBody>
      </p:sp>
      <p:sp>
        <p:nvSpPr>
          <p:cNvPr id="12" name="Text 10"/>
          <p:cNvSpPr/>
          <p:nvPr/>
        </p:nvSpPr>
        <p:spPr>
          <a:xfrm>
            <a:off x="9050179" y="3173730"/>
            <a:ext cx="2526518"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turn a blind eye to</a:t>
            </a:r>
            <a:endParaRPr lang="en-US" sz="2100" dirty="0"/>
          </a:p>
        </p:txBody>
      </p:sp>
      <p:sp>
        <p:nvSpPr>
          <p:cNvPr id="13" name="Text 11"/>
          <p:cNvSpPr/>
          <p:nvPr/>
        </p:nvSpPr>
        <p:spPr>
          <a:xfrm>
            <a:off x="11728013" y="3173730"/>
            <a:ext cx="3504593"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err on the side of caution</a:t>
            </a:r>
            <a:endParaRPr lang="en-US" sz="2100" dirty="0"/>
          </a:p>
        </p:txBody>
      </p:sp>
      <p:sp>
        <p:nvSpPr>
          <p:cNvPr id="14" name="Text 12"/>
          <p:cNvSpPr/>
          <p:nvPr/>
        </p:nvSpPr>
        <p:spPr>
          <a:xfrm>
            <a:off x="1047750" y="3981450"/>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1</a:t>
            </a:r>
            <a:endParaRPr lang="en-US" sz="2250" dirty="0"/>
          </a:p>
        </p:txBody>
      </p:sp>
      <p:sp>
        <p:nvSpPr>
          <p:cNvPr id="15" name="Text 13"/>
          <p:cNvSpPr/>
          <p:nvPr/>
        </p:nvSpPr>
        <p:spPr>
          <a:xfrm>
            <a:off x="1581150" y="3950970"/>
            <a:ext cx="6768989"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1A1A1A"/>
                </a:solidFill>
                <a:latin typeface="Helvetica" pitchFamily="34" charset="0"/>
                <a:ea typeface="Helvetica" pitchFamily="34" charset="-122"/>
                <a:cs typeface="Helvetica" pitchFamily="34" charset="-120"/>
              </a:rPr>
              <a:t>Managers often ________________ onto junior staff.</a:t>
            </a:r>
            <a:endParaRPr lang="en-US" sz="2250" dirty="0"/>
          </a:p>
        </p:txBody>
      </p:sp>
      <p:sp>
        <p:nvSpPr>
          <p:cNvPr id="16" name="Text 14"/>
          <p:cNvSpPr/>
          <p:nvPr/>
        </p:nvSpPr>
        <p:spPr>
          <a:xfrm>
            <a:off x="1047750" y="4576763"/>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2</a:t>
            </a:r>
            <a:endParaRPr lang="en-US" sz="2250" dirty="0"/>
          </a:p>
        </p:txBody>
      </p:sp>
      <p:sp>
        <p:nvSpPr>
          <p:cNvPr id="17" name="Text 15"/>
          <p:cNvSpPr/>
          <p:nvPr/>
        </p:nvSpPr>
        <p:spPr>
          <a:xfrm>
            <a:off x="1581150" y="4546283"/>
            <a:ext cx="6879657"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When in doubt, I ________________ and throw it out.</a:t>
            </a:r>
            <a:endParaRPr lang="en-US" sz="2250" dirty="0"/>
          </a:p>
        </p:txBody>
      </p:sp>
      <p:sp>
        <p:nvSpPr>
          <p:cNvPr id="18" name="Text 16"/>
          <p:cNvSpPr/>
          <p:nvPr/>
        </p:nvSpPr>
        <p:spPr>
          <a:xfrm>
            <a:off x="1047750" y="5172075"/>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3</a:t>
            </a:r>
            <a:endParaRPr lang="en-US" sz="2250" dirty="0"/>
          </a:p>
        </p:txBody>
      </p:sp>
      <p:sp>
        <p:nvSpPr>
          <p:cNvPr id="19" name="Text 17"/>
          <p:cNvSpPr/>
          <p:nvPr/>
        </p:nvSpPr>
        <p:spPr>
          <a:xfrm>
            <a:off x="1581150" y="5141595"/>
            <a:ext cx="6721578"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For years, inspectors ________________ the waste.</a:t>
            </a:r>
            <a:endParaRPr lang="en-US" sz="2250" dirty="0"/>
          </a:p>
        </p:txBody>
      </p:sp>
      <p:sp>
        <p:nvSpPr>
          <p:cNvPr id="20" name="Text 18"/>
          <p:cNvSpPr/>
          <p:nvPr/>
        </p:nvSpPr>
        <p:spPr>
          <a:xfrm>
            <a:off x="1047750" y="5767388"/>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4</a:t>
            </a:r>
            <a:endParaRPr lang="en-US" sz="2250" dirty="0"/>
          </a:p>
        </p:txBody>
      </p:sp>
      <p:sp>
        <p:nvSpPr>
          <p:cNvPr id="21" name="Text 19"/>
          <p:cNvSpPr/>
          <p:nvPr/>
        </p:nvSpPr>
        <p:spPr>
          <a:xfrm>
            <a:off x="1581150" y="5736907"/>
            <a:ext cx="6989644" cy="453390"/>
          </a:xfrm>
          <a:prstGeom prst="rect">
            <a:avLst/>
          </a:prstGeom>
          <a:noFill/>
          <a:ln/>
        </p:spPr>
        <p:txBody>
          <a:bodyPr wrap="square" lIns="25400" tIns="25400" rIns="25400" bIns="25400" rtlCol="0" anchor="t">
            <a:normAutofit/>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One family’s savings are just ________________ .</a:t>
            </a:r>
            <a:endParaRPr lang="en-US" sz="2250" dirty="0"/>
          </a:p>
        </p:txBody>
      </p:sp>
      <p:sp>
        <p:nvSpPr>
          <p:cNvPr id="22" name="Text 20"/>
          <p:cNvSpPr/>
          <p:nvPr/>
        </p:nvSpPr>
        <p:spPr>
          <a:xfrm>
            <a:off x="1047750" y="6362700"/>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5</a:t>
            </a:r>
            <a:endParaRPr lang="en-US" sz="2250" dirty="0"/>
          </a:p>
        </p:txBody>
      </p:sp>
      <p:sp>
        <p:nvSpPr>
          <p:cNvPr id="23" name="Text 21"/>
          <p:cNvSpPr/>
          <p:nvPr/>
        </p:nvSpPr>
        <p:spPr>
          <a:xfrm>
            <a:off x="1581150" y="6332220"/>
            <a:ext cx="7787271"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Retailers must be ________________ for what they discard.</a:t>
            </a:r>
            <a:endParaRPr lang="en-US" sz="22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670406" y="701040"/>
            <a:ext cx="2826830"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003 · FOOD WASTE</a:t>
            </a:r>
            <a:endParaRPr lang="en-US" sz="1200" dirty="0"/>
          </a:p>
        </p:txBody>
      </p:sp>
      <p:sp>
        <p:nvSpPr>
          <p:cNvPr id="5" name="Text 3"/>
          <p:cNvSpPr/>
          <p:nvPr/>
        </p:nvSpPr>
        <p:spPr>
          <a:xfrm>
            <a:off x="1047750" y="1638300"/>
            <a:ext cx="3322677"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LANGUAGE IN CONTEXT</a:t>
            </a:r>
            <a:endParaRPr lang="en-US" sz="1500" dirty="0"/>
          </a:p>
        </p:txBody>
      </p:sp>
      <p:sp>
        <p:nvSpPr>
          <p:cNvPr id="6" name="Shape 4"/>
          <p:cNvSpPr/>
          <p:nvPr/>
        </p:nvSpPr>
        <p:spPr>
          <a:xfrm>
            <a:off x="4277916" y="1543050"/>
            <a:ext cx="1601272" cy="388620"/>
          </a:xfrm>
          <a:prstGeom prst="rect">
            <a:avLst/>
          </a:prstGeom>
          <a:solidFill>
            <a:srgbClr val="451A2A"/>
          </a:solidFill>
          <a:ln/>
        </p:spPr>
        <p:txBody>
          <a:bodyPr/>
          <a:lstStyle/>
          <a:p>
            <a:endParaRPr lang="en-US"/>
          </a:p>
        </p:txBody>
      </p:sp>
      <p:sp>
        <p:nvSpPr>
          <p:cNvPr id="7" name="Text 5"/>
          <p:cNvSpPr/>
          <p:nvPr/>
        </p:nvSpPr>
        <p:spPr>
          <a:xfrm>
            <a:off x="4449366" y="16002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065020"/>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451A2A"/>
                </a:solidFill>
                <a:latin typeface="Georgia" pitchFamily="34" charset="0"/>
                <a:ea typeface="Georgia" pitchFamily="34" charset="-122"/>
                <a:cs typeface="Georgia" pitchFamily="34" charset="-120"/>
              </a:rPr>
              <a:t>Complete &amp; say each line</a:t>
            </a:r>
            <a:endParaRPr lang="en-US" sz="3750" dirty="0"/>
          </a:p>
        </p:txBody>
      </p:sp>
      <p:sp>
        <p:nvSpPr>
          <p:cNvPr id="9" name="Text 7"/>
          <p:cNvSpPr/>
          <p:nvPr/>
        </p:nvSpPr>
        <p:spPr>
          <a:xfrm>
            <a:off x="1047750" y="301752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1</a:t>
            </a:r>
            <a:endParaRPr lang="en-US" sz="2100" dirty="0"/>
          </a:p>
        </p:txBody>
      </p:sp>
      <p:sp>
        <p:nvSpPr>
          <p:cNvPr id="10" name="Text 8"/>
          <p:cNvSpPr/>
          <p:nvPr/>
        </p:nvSpPr>
        <p:spPr>
          <a:xfrm>
            <a:off x="1581150" y="2987040"/>
            <a:ext cx="6353949"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Managers often </a:t>
            </a:r>
            <a:r>
              <a:rPr lang="en-US" sz="2100" b="1" dirty="0">
                <a:solidFill>
                  <a:srgbClr val="451A2A"/>
                </a:solidFill>
                <a:latin typeface="Helvetica" pitchFamily="34" charset="0"/>
                <a:ea typeface="Helvetica" pitchFamily="34" charset="-122"/>
                <a:cs typeface="Helvetica" pitchFamily="34" charset="-120"/>
              </a:rPr>
              <a:t>shift the blame </a:t>
            </a:r>
            <a:r>
              <a:rPr lang="en-US" sz="2100" dirty="0">
                <a:solidFill>
                  <a:srgbClr val="444444"/>
                </a:solidFill>
                <a:latin typeface="Helvetica" pitchFamily="34" charset="0"/>
                <a:ea typeface="Helvetica" pitchFamily="34" charset="-122"/>
                <a:cs typeface="Helvetica" pitchFamily="34" charset="-120"/>
              </a:rPr>
              <a:t>onto junior staff.</a:t>
            </a:r>
            <a:endParaRPr lang="en-US" sz="2100" dirty="0"/>
          </a:p>
        </p:txBody>
      </p:sp>
      <p:sp>
        <p:nvSpPr>
          <p:cNvPr id="11" name="Text 9"/>
          <p:cNvSpPr/>
          <p:nvPr/>
        </p:nvSpPr>
        <p:spPr>
          <a:xfrm>
            <a:off x="1047750" y="3587115"/>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2</a:t>
            </a:r>
            <a:endParaRPr lang="en-US" sz="2100" dirty="0"/>
          </a:p>
        </p:txBody>
      </p:sp>
      <p:sp>
        <p:nvSpPr>
          <p:cNvPr id="12" name="Text 10"/>
          <p:cNvSpPr/>
          <p:nvPr/>
        </p:nvSpPr>
        <p:spPr>
          <a:xfrm>
            <a:off x="1581150" y="3556635"/>
            <a:ext cx="7891522"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When in doubt, I </a:t>
            </a:r>
            <a:r>
              <a:rPr lang="en-US" sz="2100" b="1" dirty="0">
                <a:solidFill>
                  <a:srgbClr val="451A2A"/>
                </a:solidFill>
                <a:latin typeface="Helvetica" pitchFamily="34" charset="0"/>
                <a:ea typeface="Helvetica" pitchFamily="34" charset="-122"/>
                <a:cs typeface="Helvetica" pitchFamily="34" charset="-120"/>
              </a:rPr>
              <a:t>err on the side of caution </a:t>
            </a:r>
            <a:r>
              <a:rPr lang="en-US" sz="2100" dirty="0">
                <a:solidFill>
                  <a:srgbClr val="444444"/>
                </a:solidFill>
                <a:latin typeface="Helvetica" pitchFamily="34" charset="0"/>
                <a:ea typeface="Helvetica" pitchFamily="34" charset="-122"/>
                <a:cs typeface="Helvetica" pitchFamily="34" charset="-120"/>
              </a:rPr>
              <a:t>and throw it out.</a:t>
            </a:r>
            <a:endParaRPr lang="en-US" sz="2100" dirty="0"/>
          </a:p>
        </p:txBody>
      </p:sp>
      <p:sp>
        <p:nvSpPr>
          <p:cNvPr id="13" name="Text 11"/>
          <p:cNvSpPr/>
          <p:nvPr/>
        </p:nvSpPr>
        <p:spPr>
          <a:xfrm>
            <a:off x="1047750" y="415671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3</a:t>
            </a:r>
            <a:endParaRPr lang="en-US" sz="2100" dirty="0"/>
          </a:p>
        </p:txBody>
      </p:sp>
      <p:sp>
        <p:nvSpPr>
          <p:cNvPr id="14" name="Text 12"/>
          <p:cNvSpPr/>
          <p:nvPr/>
        </p:nvSpPr>
        <p:spPr>
          <a:xfrm>
            <a:off x="1581150" y="4126230"/>
            <a:ext cx="7108198"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For years, inspectors </a:t>
            </a:r>
            <a:r>
              <a:rPr lang="en-US" sz="2100" b="1" dirty="0">
                <a:solidFill>
                  <a:srgbClr val="451A2A"/>
                </a:solidFill>
                <a:latin typeface="Helvetica" pitchFamily="34" charset="0"/>
                <a:ea typeface="Helvetica" pitchFamily="34" charset="-122"/>
                <a:cs typeface="Helvetica" pitchFamily="34" charset="-120"/>
              </a:rPr>
              <a:t>turned a blind eye to </a:t>
            </a:r>
            <a:r>
              <a:rPr lang="en-US" sz="2100" dirty="0">
                <a:solidFill>
                  <a:srgbClr val="444444"/>
                </a:solidFill>
                <a:latin typeface="Helvetica" pitchFamily="34" charset="0"/>
                <a:ea typeface="Helvetica" pitchFamily="34" charset="-122"/>
                <a:cs typeface="Helvetica" pitchFamily="34" charset="-120"/>
              </a:rPr>
              <a:t>the waste.</a:t>
            </a:r>
            <a:endParaRPr lang="en-US" sz="2100" dirty="0"/>
          </a:p>
        </p:txBody>
      </p:sp>
      <p:sp>
        <p:nvSpPr>
          <p:cNvPr id="15" name="Text 13"/>
          <p:cNvSpPr/>
          <p:nvPr/>
        </p:nvSpPr>
        <p:spPr>
          <a:xfrm>
            <a:off x="1047750" y="4726305"/>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4</a:t>
            </a:r>
            <a:endParaRPr lang="en-US" sz="2100" dirty="0"/>
          </a:p>
        </p:txBody>
      </p:sp>
      <p:sp>
        <p:nvSpPr>
          <p:cNvPr id="16" name="Text 14"/>
          <p:cNvSpPr/>
          <p:nvPr/>
        </p:nvSpPr>
        <p:spPr>
          <a:xfrm>
            <a:off x="1581150" y="4695825"/>
            <a:ext cx="6581311"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One family’s savings are just </a:t>
            </a:r>
            <a:r>
              <a:rPr lang="en-US" sz="2100" b="1" dirty="0">
                <a:solidFill>
                  <a:srgbClr val="451A2A"/>
                </a:solidFill>
                <a:latin typeface="Helvetica" pitchFamily="34" charset="0"/>
                <a:ea typeface="Helvetica" pitchFamily="34" charset="-122"/>
                <a:cs typeface="Helvetica" pitchFamily="34" charset="-120"/>
              </a:rPr>
              <a:t>a drop in the ocean</a:t>
            </a:r>
            <a:r>
              <a:rPr lang="en-US" sz="2100" dirty="0">
                <a:solidFill>
                  <a:srgbClr val="444444"/>
                </a:solidFill>
                <a:latin typeface="Helvetica" pitchFamily="34" charset="0"/>
                <a:ea typeface="Helvetica" pitchFamily="34" charset="-122"/>
                <a:cs typeface="Helvetica" pitchFamily="34" charset="-120"/>
              </a:rPr>
              <a:t>.</a:t>
            </a:r>
            <a:endParaRPr lang="en-US" sz="2100" dirty="0"/>
          </a:p>
        </p:txBody>
      </p:sp>
      <p:sp>
        <p:nvSpPr>
          <p:cNvPr id="17" name="Text 15"/>
          <p:cNvSpPr/>
          <p:nvPr/>
        </p:nvSpPr>
        <p:spPr>
          <a:xfrm>
            <a:off x="1047750" y="529590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5</a:t>
            </a:r>
            <a:endParaRPr lang="en-US" sz="2100" dirty="0"/>
          </a:p>
        </p:txBody>
      </p:sp>
      <p:sp>
        <p:nvSpPr>
          <p:cNvPr id="18" name="Text 16"/>
          <p:cNvSpPr/>
          <p:nvPr/>
        </p:nvSpPr>
        <p:spPr>
          <a:xfrm>
            <a:off x="1581150" y="5265420"/>
            <a:ext cx="7630633"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Retailers must be </a:t>
            </a:r>
            <a:r>
              <a:rPr lang="en-US" sz="2100" b="1" dirty="0">
                <a:solidFill>
                  <a:srgbClr val="451A2A"/>
                </a:solidFill>
                <a:latin typeface="Helvetica" pitchFamily="34" charset="0"/>
                <a:ea typeface="Helvetica" pitchFamily="34" charset="-122"/>
                <a:cs typeface="Helvetica" pitchFamily="34" charset="-120"/>
              </a:rPr>
              <a:t>held accountable </a:t>
            </a:r>
            <a:r>
              <a:rPr lang="en-US" sz="2100" dirty="0">
                <a:solidFill>
                  <a:srgbClr val="444444"/>
                </a:solidFill>
                <a:latin typeface="Helvetica" pitchFamily="34" charset="0"/>
                <a:ea typeface="Helvetica" pitchFamily="34" charset="-122"/>
                <a:cs typeface="Helvetica" pitchFamily="34" charset="-120"/>
              </a:rPr>
              <a:t>for what they discard.</a:t>
            </a:r>
            <a:endParaRPr lang="en-US" sz="2100" dirty="0"/>
          </a:p>
        </p:txBody>
      </p:sp>
      <p:sp>
        <p:nvSpPr>
          <p:cNvPr id="19" name="Text 17"/>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670406" y="701040"/>
            <a:ext cx="2826830"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003 · FOOD WASTE</a:t>
            </a:r>
            <a:endParaRPr lang="en-US" sz="1200" dirty="0"/>
          </a:p>
        </p:txBody>
      </p:sp>
      <p:sp>
        <p:nvSpPr>
          <p:cNvPr id="5" name="Text 3"/>
          <p:cNvSpPr/>
          <p:nvPr/>
        </p:nvSpPr>
        <p:spPr>
          <a:xfrm>
            <a:off x="1047750" y="1504950"/>
            <a:ext cx="3211092"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SPEAKING CHALLENGE</a:t>
            </a:r>
            <a:endParaRPr lang="en-US" sz="1500" dirty="0"/>
          </a:p>
        </p:txBody>
      </p:sp>
      <p:sp>
        <p:nvSpPr>
          <p:cNvPr id="6" name="Text 4"/>
          <p:cNvSpPr/>
          <p:nvPr/>
        </p:nvSpPr>
        <p:spPr>
          <a:xfrm>
            <a:off x="4176474" y="1550670"/>
            <a:ext cx="2862322" cy="205740"/>
          </a:xfrm>
          <a:prstGeom prst="rect">
            <a:avLst/>
          </a:prstGeom>
          <a:noFill/>
          <a:ln/>
        </p:spPr>
        <p:txBody>
          <a:bodyPr wrap="square" lIns="25400" tIns="25400" rIns="25400" bIns="25400" rtlCol="0" anchor="t">
            <a:normAutofit lnSpcReduction="10000"/>
          </a:bodyPr>
          <a:lstStyle/>
          <a:p>
            <a:pPr marL="0" indent="0" algn="l">
              <a:buNone/>
            </a:pPr>
            <a:r>
              <a:rPr lang="en-US" sz="1125" b="1" kern="0" spc="225" dirty="0">
                <a:solidFill>
                  <a:srgbClr val="8A8A8A"/>
                </a:solidFill>
                <a:latin typeface="Helvetica" pitchFamily="34" charset="0"/>
                <a:ea typeface="Helvetica" pitchFamily="34" charset="-122"/>
                <a:cs typeface="Helvetica" pitchFamily="34" charset="-120"/>
              </a:rPr>
              <a:t>ROLE · PROPOSE · DEFEND</a:t>
            </a:r>
            <a:endParaRPr lang="en-US" sz="1125" dirty="0"/>
          </a:p>
        </p:txBody>
      </p:sp>
      <p:sp>
        <p:nvSpPr>
          <p:cNvPr id="7" name="Text 5"/>
          <p:cNvSpPr/>
          <p:nvPr/>
        </p:nvSpPr>
        <p:spPr>
          <a:xfrm>
            <a:off x="1047750" y="1840230"/>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451A2A"/>
                </a:solidFill>
                <a:latin typeface="Georgia" pitchFamily="34" charset="0"/>
                <a:ea typeface="Georgia" pitchFamily="34" charset="-122"/>
                <a:cs typeface="Georgia" pitchFamily="34" charset="-120"/>
              </a:rPr>
              <a:t>Propose it. Defend it.</a:t>
            </a:r>
            <a:endParaRPr lang="en-US" sz="3750" dirty="0"/>
          </a:p>
        </p:txBody>
      </p:sp>
      <p:sp>
        <p:nvSpPr>
          <p:cNvPr id="8" name="Text 6"/>
          <p:cNvSpPr/>
          <p:nvPr/>
        </p:nvSpPr>
        <p:spPr>
          <a:xfrm>
            <a:off x="1047750" y="2514600"/>
            <a:ext cx="17811750" cy="342900"/>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555555"/>
                </a:solidFill>
                <a:latin typeface="Helvetica" pitchFamily="34" charset="0"/>
                <a:ea typeface="Helvetica" pitchFamily="34" charset="-122"/>
                <a:cs typeface="Helvetica" pitchFamily="34" charset="-120"/>
              </a:rPr>
              <a:t>In small groups, build one position and hold it under pressure.</a:t>
            </a:r>
            <a:endParaRPr lang="en-US" sz="2100" dirty="0"/>
          </a:p>
        </p:txBody>
      </p:sp>
      <p:sp>
        <p:nvSpPr>
          <p:cNvPr id="9" name="Shape 7"/>
          <p:cNvSpPr/>
          <p:nvPr/>
        </p:nvSpPr>
        <p:spPr>
          <a:xfrm>
            <a:off x="1047750" y="3162300"/>
            <a:ext cx="14859000" cy="9525"/>
          </a:xfrm>
          <a:prstGeom prst="rect">
            <a:avLst/>
          </a:prstGeom>
          <a:solidFill>
            <a:srgbClr val="D8D6D0"/>
          </a:solidFill>
          <a:ln/>
        </p:spPr>
        <p:txBody>
          <a:bodyPr/>
          <a:lstStyle/>
          <a:p>
            <a:endParaRPr lang="en-US"/>
          </a:p>
        </p:txBody>
      </p:sp>
      <p:sp>
        <p:nvSpPr>
          <p:cNvPr id="10" name="Text 8"/>
          <p:cNvSpPr/>
          <p:nvPr/>
        </p:nvSpPr>
        <p:spPr>
          <a:xfrm>
            <a:off x="1047750" y="3436620"/>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451A2A"/>
                </a:solidFill>
                <a:latin typeface="Helvetica" pitchFamily="34" charset="0"/>
                <a:ea typeface="Helvetica" pitchFamily="34" charset="-122"/>
                <a:cs typeface="Helvetica" pitchFamily="34" charset="-120"/>
              </a:rPr>
              <a:t>ROLE</a:t>
            </a:r>
            <a:endParaRPr lang="en-US" sz="1800" dirty="0"/>
          </a:p>
        </p:txBody>
      </p:sp>
      <p:sp>
        <p:nvSpPr>
          <p:cNvPr id="11" name="Text 9"/>
          <p:cNvSpPr/>
          <p:nvPr/>
        </p:nvSpPr>
        <p:spPr>
          <a:xfrm>
            <a:off x="3238500" y="3398520"/>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You are a minister asked to cut national food waste in half.</a:t>
            </a:r>
            <a:endParaRPr lang="en-US" sz="2250" dirty="0"/>
          </a:p>
        </p:txBody>
      </p:sp>
      <p:sp>
        <p:nvSpPr>
          <p:cNvPr id="12" name="Shape 10"/>
          <p:cNvSpPr/>
          <p:nvPr/>
        </p:nvSpPr>
        <p:spPr>
          <a:xfrm>
            <a:off x="1047750" y="4031933"/>
            <a:ext cx="14859000" cy="9525"/>
          </a:xfrm>
          <a:prstGeom prst="rect">
            <a:avLst/>
          </a:prstGeom>
          <a:solidFill>
            <a:srgbClr val="D8D6D0"/>
          </a:solidFill>
          <a:ln/>
        </p:spPr>
        <p:txBody>
          <a:bodyPr/>
          <a:lstStyle/>
          <a:p>
            <a:endParaRPr lang="en-US"/>
          </a:p>
        </p:txBody>
      </p:sp>
      <p:sp>
        <p:nvSpPr>
          <p:cNvPr id="13" name="Text 11"/>
          <p:cNvSpPr/>
          <p:nvPr/>
        </p:nvSpPr>
        <p:spPr>
          <a:xfrm>
            <a:off x="1047750" y="4306253"/>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451A2A"/>
                </a:solidFill>
                <a:latin typeface="Helvetica" pitchFamily="34" charset="0"/>
                <a:ea typeface="Helvetica" pitchFamily="34" charset="-122"/>
                <a:cs typeface="Helvetica" pitchFamily="34" charset="-120"/>
              </a:rPr>
              <a:t>PROPOSE</a:t>
            </a:r>
            <a:endParaRPr lang="en-US" sz="1800" dirty="0"/>
          </a:p>
        </p:txBody>
      </p:sp>
      <p:sp>
        <p:nvSpPr>
          <p:cNvPr id="14" name="Text 12"/>
          <p:cNvSpPr/>
          <p:nvPr/>
        </p:nvSpPr>
        <p:spPr>
          <a:xfrm>
            <a:off x="3238500" y="4268153"/>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Choose ONE measure. Say which group will pay most for it, and why that is fair.</a:t>
            </a:r>
            <a:endParaRPr lang="en-US" sz="2250" dirty="0"/>
          </a:p>
        </p:txBody>
      </p:sp>
      <p:sp>
        <p:nvSpPr>
          <p:cNvPr id="15" name="Shape 13"/>
          <p:cNvSpPr/>
          <p:nvPr/>
        </p:nvSpPr>
        <p:spPr>
          <a:xfrm>
            <a:off x="1047750" y="6137910"/>
            <a:ext cx="14859000" cy="9525"/>
          </a:xfrm>
          <a:prstGeom prst="rect">
            <a:avLst/>
          </a:prstGeom>
          <a:solidFill>
            <a:srgbClr val="D8D6D0"/>
          </a:solidFill>
          <a:ln/>
        </p:spPr>
        <p:txBody>
          <a:bodyPr/>
          <a:lstStyle/>
          <a:p>
            <a:endParaRPr lang="en-US"/>
          </a:p>
        </p:txBody>
      </p:sp>
      <p:sp>
        <p:nvSpPr>
          <p:cNvPr id="16" name="Shape 14"/>
          <p:cNvSpPr/>
          <p:nvPr/>
        </p:nvSpPr>
        <p:spPr>
          <a:xfrm>
            <a:off x="1047750" y="4901565"/>
            <a:ext cx="14859000" cy="9525"/>
          </a:xfrm>
          <a:prstGeom prst="rect">
            <a:avLst/>
          </a:prstGeom>
          <a:solidFill>
            <a:srgbClr val="D8D6D0"/>
          </a:solidFill>
          <a:ln/>
        </p:spPr>
        <p:txBody>
          <a:bodyPr/>
          <a:lstStyle/>
          <a:p>
            <a:endParaRPr lang="en-US"/>
          </a:p>
        </p:txBody>
      </p:sp>
      <p:sp>
        <p:nvSpPr>
          <p:cNvPr id="17" name="Text 15"/>
          <p:cNvSpPr/>
          <p:nvPr/>
        </p:nvSpPr>
        <p:spPr>
          <a:xfrm>
            <a:off x="1047750" y="5175885"/>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451A2A"/>
                </a:solidFill>
                <a:latin typeface="Helvetica" pitchFamily="34" charset="0"/>
                <a:ea typeface="Helvetica" pitchFamily="34" charset="-122"/>
                <a:cs typeface="Helvetica" pitchFamily="34" charset="-120"/>
              </a:rPr>
              <a:t>DEFEND</a:t>
            </a:r>
            <a:endParaRPr lang="en-US" sz="1800" dirty="0"/>
          </a:p>
        </p:txBody>
      </p:sp>
      <p:sp>
        <p:nvSpPr>
          <p:cNvPr id="18" name="Text 16"/>
          <p:cNvSpPr/>
          <p:nvPr/>
        </p:nvSpPr>
        <p:spPr>
          <a:xfrm>
            <a:off x="3238500" y="5137785"/>
            <a:ext cx="13048298" cy="809625"/>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Present in two minutes. A group speaking for that sector then opposes you. Answer them without abandoning your measure.</a:t>
            </a:r>
            <a:endParaRPr lang="en-US" sz="2250" dirty="0"/>
          </a:p>
        </p:txBody>
      </p:sp>
      <p:sp>
        <p:nvSpPr>
          <p:cNvPr id="19" name="Text 17"/>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670406" y="701040"/>
            <a:ext cx="2826830"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003 · FOOD WASTE</a:t>
            </a:r>
            <a:endParaRPr lang="en-US" sz="1200" dirty="0"/>
          </a:p>
        </p:txBody>
      </p:sp>
      <p:sp>
        <p:nvSpPr>
          <p:cNvPr id="5" name="Text 3"/>
          <p:cNvSpPr/>
          <p:nvPr/>
        </p:nvSpPr>
        <p:spPr>
          <a:xfrm>
            <a:off x="1047750" y="16954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WRITING · YOUR OPINION</a:t>
            </a:r>
            <a:endParaRPr lang="en-US" sz="1500" dirty="0"/>
          </a:p>
        </p:txBody>
      </p:sp>
      <p:sp>
        <p:nvSpPr>
          <p:cNvPr id="6" name="Text 4"/>
          <p:cNvSpPr/>
          <p:nvPr/>
        </p:nvSpPr>
        <p:spPr>
          <a:xfrm>
            <a:off x="1047750" y="2145030"/>
            <a:ext cx="15697200" cy="1446133"/>
          </a:xfrm>
          <a:prstGeom prst="rect">
            <a:avLst/>
          </a:prstGeom>
          <a:noFill/>
          <a:ln/>
        </p:spPr>
        <p:txBody>
          <a:bodyPr wrap="square" lIns="25400" tIns="25400" rIns="25400" bIns="25400" rtlCol="0" anchor="t">
            <a:normAutofit lnSpcReduction="10000"/>
          </a:bodyPr>
          <a:lstStyle/>
          <a:p>
            <a:pPr marL="0" indent="0" algn="l">
              <a:lnSpc>
                <a:spcPct val="98298"/>
              </a:lnSpc>
              <a:buNone/>
            </a:pPr>
            <a:r>
              <a:rPr lang="en-US" sz="4950" b="1" dirty="0">
                <a:solidFill>
                  <a:srgbClr val="451A2A"/>
                </a:solidFill>
                <a:latin typeface="Georgia" pitchFamily="34" charset="0"/>
                <a:ea typeface="Georgia" pitchFamily="34" charset="-122"/>
                <a:cs typeface="Georgia" pitchFamily="34" charset="-120"/>
              </a:rPr>
              <a:t>“Food waste is a failure of systems, not of individuals.” To what extent do you agree?</a:t>
            </a:r>
            <a:endParaRPr lang="en-US" sz="4950" dirty="0"/>
          </a:p>
        </p:txBody>
      </p:sp>
      <p:sp>
        <p:nvSpPr>
          <p:cNvPr id="7" name="Text 5"/>
          <p:cNvSpPr/>
          <p:nvPr/>
        </p:nvSpPr>
        <p:spPr>
          <a:xfrm>
            <a:off x="1047750" y="3934063"/>
            <a:ext cx="13620750" cy="464820"/>
          </a:xfrm>
          <a:prstGeom prst="rect">
            <a:avLst/>
          </a:prstGeom>
          <a:noFill/>
          <a:ln/>
        </p:spPr>
        <p:txBody>
          <a:bodyPr wrap="square" lIns="25400" tIns="25400" rIns="25400" bIns="25400" rtlCol="0" anchor="t">
            <a:normAutofit lnSpcReduction="10000"/>
          </a:bodyPr>
          <a:lstStyle/>
          <a:p>
            <a:pPr marL="0" indent="0" algn="l">
              <a:lnSpc>
                <a:spcPct val="124444"/>
              </a:lnSpc>
              <a:buNone/>
            </a:pPr>
            <a:r>
              <a:rPr lang="en-US" sz="2400" dirty="0">
                <a:solidFill>
                  <a:srgbClr val="444444"/>
                </a:solidFill>
                <a:latin typeface="Helvetica" pitchFamily="34" charset="0"/>
                <a:ea typeface="Helvetica" pitchFamily="34" charset="-122"/>
                <a:cs typeface="Helvetica" pitchFamily="34" charset="-120"/>
              </a:rPr>
              <a:t>Write </a:t>
            </a:r>
            <a:r>
              <a:rPr lang="en-US" sz="2400" b="1" dirty="0">
                <a:solidFill>
                  <a:srgbClr val="451A2A"/>
                </a:solidFill>
                <a:latin typeface="Helvetica" pitchFamily="34" charset="0"/>
                <a:ea typeface="Helvetica" pitchFamily="34" charset="-122"/>
                <a:cs typeface="Helvetica" pitchFamily="34" charset="-120"/>
              </a:rPr>
              <a:t>200–250 words</a:t>
            </a:r>
            <a:r>
              <a:rPr lang="en-US" sz="2400" dirty="0">
                <a:solidFill>
                  <a:srgbClr val="444444"/>
                </a:solidFill>
                <a:latin typeface="Helvetica" pitchFamily="34" charset="0"/>
                <a:ea typeface="Helvetica" pitchFamily="34" charset="-122"/>
                <a:cs typeface="Helvetica" pitchFamily="34" charset="-120"/>
              </a:rPr>
              <a:t>. Address the strongest opposing view before you answer it.</a:t>
            </a:r>
            <a:endParaRPr lang="en-US" sz="2400" dirty="0"/>
          </a:p>
        </p:txBody>
      </p:sp>
      <p:sp>
        <p:nvSpPr>
          <p:cNvPr id="8" name="Shape 6"/>
          <p:cNvSpPr/>
          <p:nvPr/>
        </p:nvSpPr>
        <p:spPr>
          <a:xfrm>
            <a:off x="1047750" y="4837033"/>
            <a:ext cx="2476500" cy="22860"/>
          </a:xfrm>
          <a:prstGeom prst="rect">
            <a:avLst/>
          </a:prstGeom>
          <a:solidFill>
            <a:srgbClr val="D9B877"/>
          </a:solidFill>
          <a:ln/>
        </p:spPr>
        <p:txBody>
          <a:bodyPr/>
          <a:lstStyle/>
          <a:p>
            <a:endParaRPr lang="en-US"/>
          </a:p>
        </p:txBody>
      </p:sp>
      <p:sp>
        <p:nvSpPr>
          <p:cNvPr id="9" name="Text 7"/>
          <p:cNvSpPr/>
          <p:nvPr/>
        </p:nvSpPr>
        <p:spPr>
          <a:xfrm>
            <a:off x="1047750" y="4993243"/>
            <a:ext cx="2552700" cy="556260"/>
          </a:xfrm>
          <a:prstGeom prst="rect">
            <a:avLst/>
          </a:prstGeom>
          <a:noFill/>
          <a:ln/>
        </p:spPr>
        <p:txBody>
          <a:bodyPr wrap="square" lIns="25400" tIns="25400" rIns="25400" bIns="25400" rtlCol="0" anchor="t">
            <a:normAutofit/>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Take a clear position</a:t>
            </a:r>
            <a:endParaRPr lang="en-US" sz="1800" dirty="0"/>
          </a:p>
        </p:txBody>
      </p:sp>
      <p:sp>
        <p:nvSpPr>
          <p:cNvPr id="10" name="Shape 8"/>
          <p:cNvSpPr/>
          <p:nvPr/>
        </p:nvSpPr>
        <p:spPr>
          <a:xfrm>
            <a:off x="3905250" y="4837033"/>
            <a:ext cx="2476500" cy="22860"/>
          </a:xfrm>
          <a:prstGeom prst="rect">
            <a:avLst/>
          </a:prstGeom>
          <a:solidFill>
            <a:srgbClr val="D9B877"/>
          </a:solidFill>
          <a:ln/>
        </p:spPr>
        <p:txBody>
          <a:bodyPr/>
          <a:lstStyle/>
          <a:p>
            <a:endParaRPr lang="en-US"/>
          </a:p>
        </p:txBody>
      </p:sp>
      <p:sp>
        <p:nvSpPr>
          <p:cNvPr id="11" name="Text 9"/>
          <p:cNvSpPr/>
          <p:nvPr/>
        </p:nvSpPr>
        <p:spPr>
          <a:xfrm>
            <a:off x="3905250" y="4993243"/>
            <a:ext cx="2552700" cy="55626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Answer the strongest objection</a:t>
            </a:r>
            <a:endParaRPr lang="en-US" sz="1800" dirty="0"/>
          </a:p>
        </p:txBody>
      </p:sp>
      <p:sp>
        <p:nvSpPr>
          <p:cNvPr id="12" name="Shape 10"/>
          <p:cNvSpPr/>
          <p:nvPr/>
        </p:nvSpPr>
        <p:spPr>
          <a:xfrm>
            <a:off x="6762750" y="4837033"/>
            <a:ext cx="2476500" cy="22860"/>
          </a:xfrm>
          <a:prstGeom prst="rect">
            <a:avLst/>
          </a:prstGeom>
          <a:solidFill>
            <a:srgbClr val="D9B877"/>
          </a:solidFill>
          <a:ln/>
        </p:spPr>
        <p:txBody>
          <a:bodyPr/>
          <a:lstStyle/>
          <a:p>
            <a:endParaRPr lang="en-US"/>
          </a:p>
        </p:txBody>
      </p:sp>
      <p:sp>
        <p:nvSpPr>
          <p:cNvPr id="13" name="Text 11"/>
          <p:cNvSpPr/>
          <p:nvPr/>
        </p:nvSpPr>
        <p:spPr>
          <a:xfrm>
            <a:off x="6762750" y="4993243"/>
            <a:ext cx="2552700" cy="556260"/>
          </a:xfrm>
          <a:prstGeom prst="rect">
            <a:avLst/>
          </a:prstGeom>
          <a:noFill/>
          <a:ln/>
        </p:spPr>
        <p:txBody>
          <a:bodyPr wrap="square" lIns="25400" tIns="25400" rIns="25400" bIns="25400" rtlCol="0" anchor="t">
            <a:normAutofit/>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Use the key expressions</a:t>
            </a:r>
            <a:endParaRPr lang="en-US" sz="1800" dirty="0"/>
          </a:p>
        </p:txBody>
      </p:sp>
      <p:sp>
        <p:nvSpPr>
          <p:cNvPr id="14" name="Text 1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 | Model answer in the Teacher Guide</a:t>
            </a:r>
            <a:endParaRPr lang="en-US" sz="127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451A2A"/>
        </a:solidFill>
        <a:effectLst/>
      </p:bgPr>
    </p:bg>
    <p:spTree>
      <p:nvGrpSpPr>
        <p:cNvPr id="1" name=""/>
        <p:cNvGrpSpPr/>
        <p:nvPr/>
      </p:nvGrpSpPr>
      <p:grpSpPr>
        <a:xfrm>
          <a:off x="0" y="0"/>
          <a:ext cx="0" cy="0"/>
          <a:chOff x="0" y="0"/>
          <a:chExt cx="0" cy="0"/>
        </a:xfrm>
      </p:grpSpPr>
      <p:sp>
        <p:nvSpPr>
          <p:cNvPr id="2" name="Text 0"/>
          <p:cNvSpPr/>
          <p:nvPr/>
        </p:nvSpPr>
        <p:spPr>
          <a:xfrm>
            <a:off x="1238250" y="1047750"/>
            <a:ext cx="5448300" cy="472440"/>
          </a:xfrm>
          <a:prstGeom prst="rect">
            <a:avLst/>
          </a:prstGeom>
          <a:noFill/>
          <a:ln/>
        </p:spPr>
        <p:txBody>
          <a:bodyPr wrap="none" lIns="25400" tIns="25400" rIns="25400" bIns="25400" rtlCol="0" anchor="t">
            <a:normAutofit lnSpcReduction="10000"/>
          </a:bodyPr>
          <a:lstStyle/>
          <a:p>
            <a:pPr marL="0" indent="0" algn="l">
              <a:buNone/>
            </a:pPr>
            <a:r>
              <a:rPr lang="en-US" sz="3000" b="1" kern="0" spc="75" dirty="0">
                <a:solidFill>
                  <a:srgbClr val="FFFFFF"/>
                </a:solidFill>
                <a:latin typeface="Georgia" pitchFamily="34" charset="0"/>
                <a:ea typeface="Georgia" pitchFamily="34" charset="-122"/>
                <a:cs typeface="Georgia" pitchFamily="34" charset="-120"/>
              </a:rPr>
              <a:t>PERSPECTIVE</a:t>
            </a:r>
            <a:endParaRPr lang="en-US" sz="3000" dirty="0"/>
          </a:p>
        </p:txBody>
      </p:sp>
      <p:sp>
        <p:nvSpPr>
          <p:cNvPr id="3" name="Text 1"/>
          <p:cNvSpPr/>
          <p:nvPr/>
        </p:nvSpPr>
        <p:spPr>
          <a:xfrm>
            <a:off x="1238250" y="3769995"/>
            <a:ext cx="173926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450" dirty="0">
                <a:solidFill>
                  <a:srgbClr val="D9B877"/>
                </a:solidFill>
                <a:latin typeface="Helvetica" pitchFamily="34" charset="0"/>
                <a:ea typeface="Helvetica" pitchFamily="34" charset="-122"/>
                <a:cs typeface="Helvetica" pitchFamily="34" charset="-120"/>
              </a:rPr>
              <a:t>THAT’S A WRAP</a:t>
            </a:r>
            <a:endParaRPr lang="en-US" sz="1650" dirty="0"/>
          </a:p>
        </p:txBody>
      </p:sp>
      <p:sp>
        <p:nvSpPr>
          <p:cNvPr id="4" name="Text 2"/>
          <p:cNvSpPr/>
          <p:nvPr/>
        </p:nvSpPr>
        <p:spPr>
          <a:xfrm>
            <a:off x="1238250" y="4204335"/>
            <a:ext cx="16285845" cy="1958340"/>
          </a:xfrm>
          <a:prstGeom prst="rect">
            <a:avLst/>
          </a:prstGeom>
          <a:noFill/>
          <a:ln/>
        </p:spPr>
        <p:txBody>
          <a:bodyPr wrap="square" lIns="25400" tIns="25400" rIns="25400" bIns="25400" rtlCol="0" anchor="t">
            <a:normAutofit lnSpcReduction="10000"/>
          </a:bodyPr>
          <a:lstStyle/>
          <a:p>
            <a:pPr marL="0" indent="0" algn="l">
              <a:lnSpc>
                <a:spcPct val="92647"/>
              </a:lnSpc>
              <a:buNone/>
            </a:pPr>
            <a:r>
              <a:rPr lang="en-US" sz="7200" b="1" dirty="0">
                <a:solidFill>
                  <a:srgbClr val="FFFFFF"/>
                </a:solidFill>
                <a:latin typeface="Georgia" pitchFamily="34" charset="0"/>
                <a:ea typeface="Georgia" pitchFamily="34" charset="-122"/>
                <a:cs typeface="Georgia" pitchFamily="34" charset="-120"/>
              </a:rPr>
              <a:t>One fact. One perspective. Endless discussion.</a:t>
            </a:r>
            <a:endParaRPr lang="en-US" sz="7200" dirty="0"/>
          </a:p>
        </p:txBody>
      </p:sp>
      <p:sp>
        <p:nvSpPr>
          <p:cNvPr id="5" name="Text 3"/>
          <p:cNvSpPr/>
          <p:nvPr/>
        </p:nvSpPr>
        <p:spPr>
          <a:xfrm>
            <a:off x="1238250" y="6410325"/>
            <a:ext cx="17392650" cy="365760"/>
          </a:xfrm>
          <a:prstGeom prst="rect">
            <a:avLst/>
          </a:prstGeom>
          <a:noFill/>
          <a:ln/>
        </p:spPr>
        <p:txBody>
          <a:bodyPr wrap="square" lIns="25400" tIns="25400" rIns="25400" bIns="25400" rtlCol="0" anchor="t">
            <a:normAutofit lnSpcReduction="10000"/>
          </a:bodyPr>
          <a:lstStyle/>
          <a:p>
            <a:pPr marL="0" indent="0" algn="l">
              <a:buNone/>
            </a:pPr>
            <a:r>
              <a:rPr lang="en-US" sz="2250" dirty="0">
                <a:solidFill>
                  <a:srgbClr val="F1DFE3"/>
                </a:solidFill>
                <a:latin typeface="Helvetica" pitchFamily="34" charset="0"/>
                <a:ea typeface="Helvetica" pitchFamily="34" charset="-122"/>
                <a:cs typeface="Helvetica" pitchFamily="34" charset="-120"/>
              </a:rPr>
              <a:t>Thanks for a great lesson. See you in Issue 004.</a:t>
            </a:r>
            <a:endParaRPr lang="en-US" sz="2250" dirty="0"/>
          </a:p>
        </p:txBody>
      </p:sp>
      <p:sp>
        <p:nvSpPr>
          <p:cNvPr id="6" name="Text 4"/>
          <p:cNvSpPr/>
          <p:nvPr/>
        </p:nvSpPr>
        <p:spPr>
          <a:xfrm>
            <a:off x="1238250" y="9025890"/>
            <a:ext cx="2310813" cy="251460"/>
          </a:xfrm>
          <a:prstGeom prst="rect">
            <a:avLst/>
          </a:prstGeom>
          <a:noFill/>
          <a:ln/>
        </p:spPr>
        <p:txBody>
          <a:bodyPr wrap="square" lIns="25400" tIns="25400" rIns="25400" bIns="25400" rtlCol="0" anchor="t">
            <a:normAutofit lnSpcReduction="10000"/>
          </a:bodyPr>
          <a:lstStyle/>
          <a:p>
            <a:pPr marL="0" indent="0" algn="l">
              <a:buNone/>
            </a:pPr>
            <a:r>
              <a:rPr lang="en-US" sz="1425" kern="0" spc="75" dirty="0">
                <a:solidFill>
                  <a:srgbClr val="D4A9B2"/>
                </a:solidFill>
                <a:latin typeface="Helvetica" pitchFamily="34" charset="0"/>
                <a:ea typeface="Helvetica" pitchFamily="34" charset="-122"/>
                <a:cs typeface="Helvetica" pitchFamily="34" charset="-120"/>
              </a:rPr>
              <a:t>perspectiveenglish.com</a:t>
            </a:r>
            <a:endParaRPr lang="en-US" sz="1425" dirty="0"/>
          </a:p>
        </p:txBody>
      </p:sp>
      <p:sp>
        <p:nvSpPr>
          <p:cNvPr id="7" name="Text 5"/>
          <p:cNvSpPr/>
          <p:nvPr/>
        </p:nvSpPr>
        <p:spPr>
          <a:xfrm>
            <a:off x="12777431" y="9025890"/>
            <a:ext cx="4699552" cy="251460"/>
          </a:xfrm>
          <a:prstGeom prst="rect">
            <a:avLst/>
          </a:prstGeom>
          <a:noFill/>
          <a:ln/>
        </p:spPr>
        <p:txBody>
          <a:bodyPr wrap="square" lIns="25400" tIns="25400" rIns="25400" bIns="25400" rtlCol="0" anchor="t">
            <a:normAutofit lnSpcReduction="10000"/>
          </a:bodyPr>
          <a:lstStyle/>
          <a:p>
            <a:pPr marL="0" indent="0" algn="l">
              <a:buNone/>
            </a:pPr>
            <a:r>
              <a:rPr lang="en-US" sz="1425" kern="0" spc="75" dirty="0">
                <a:solidFill>
                  <a:srgbClr val="D4A9B2"/>
                </a:solidFill>
                <a:latin typeface="Helvetica" pitchFamily="34" charset="0"/>
                <a:ea typeface="Helvetica" pitchFamily="34" charset="-122"/>
                <a:cs typeface="Helvetica" pitchFamily="34" charset="-120"/>
              </a:rPr>
              <a:t>© 2026 Perspective English. All rights reserved.</a:t>
            </a:r>
            <a:endParaRPr lang="en-US" sz="142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2316</Words>
  <Application>Microsoft Office PowerPoint</Application>
  <PresentationFormat>Custom</PresentationFormat>
  <Paragraphs>297</Paragraphs>
  <Slides>16</Slides>
  <Notes>16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Georgia</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Wil Williams</cp:lastModifiedBy>
  <cp:revision>3</cp:revision>
  <dcterms:created xsi:type="dcterms:W3CDTF">2026-09-23T12:13:55Z</dcterms:created>
  <dcterms:modified xsi:type="dcterms:W3CDTF">2026-09-23T12:22:30Z</dcterms:modified>
</cp:coreProperties>
</file>