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6" d="100"/>
          <a:sy n="56" d="100"/>
        </p:scale>
        <p:origin x="61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487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003 of Perspective. Today's topic is Food Waste. Aim: read a short article, learn five useful words, and give a simple opinion with a reason.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45–60 minutes. Warm-up, vocabulary, article with audio, True or False, then plenty of discussion and a short writing task. Allow extra thinking time before every speaking stage.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answer both questions for 3–4 minutes, then share. Model one answer yourself first: We often throw away bread. The USEFUL LANGUAGE box on the worksheet gives them the frames.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title. Students predict what the article will say. Accept single words and build them into sentences: Bread. → Someone threw away good bread. Vocabulary comes next.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word (1–5) to its meaning (A–E), in pairs. All five words are in bold in the article, so they can check as they read. Waste works as a verb and a noun here — show both. Spoil is new for most classes: teach it with milk. Answers next.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1-D, 2-A, 3-E, 4-B, 5-C. Drill the five words for pronunciation. Watch throw food away, not throw the food.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audio once with books closed, then students read in pairs, one paragraph each. Set a purpose: how much food is wasted, and where does it happen? End on the question in the box — it sets up the discussion.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 or False. Students go back to the article to find the answer. Ask them to point at the line that proves it. Answers next.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F, T, F, T, T. Number 1 is False — about a third of our food is never eaten. Number 3 is False — in rich countries most waste happens at home.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as many questions as time allows. Give one minute of silent thinking time first and let students write two words — the ideas come before the sentences. Encourage: I think… because…, For me…, It depends.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fridge test. Students choose alone first, then compare in groups of three or four. Give about ten minutes, then run YOUR TOTAL and both DISCUSS questions. Only the rice is a real safety question — the other four are habit, and that gap is the point. Push on the yogurt and the milk: best before is about quality, not safety.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with a word from the box, then read it aloud. One word per gap and no form changes needed at this level. Answers next.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spoil, waste, extra, edible, fresh. Have students read the full sentences aloud so the words get into speech.</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role-play. Small groups run a small café. About 8 minutes to choose their two ideas and decide who pays, then each group presents. The USEFUL LANGUAGE box on Page 2 gives them the opening phrases: Our first idea is… We can…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reflection. In class or as homework. 60–100 words. The sentence starters on the slide are the same ones on Page 2 — have students say their first sentence aloud before writing. A model answer is in the Teacher Guide.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004 continues the series.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003</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lnSpcReduction="10000"/>
          </a:bodyPr>
          <a:lstStyle/>
          <a:p>
            <a:pPr marL="0" indent="0" algn="l">
              <a:lnSpc>
                <a:spcPct val="83627"/>
              </a:lnSpc>
              <a:buNone/>
            </a:pPr>
            <a:r>
              <a:rPr lang="en-US" sz="11250" b="1" kern="0" spc="-150" dirty="0">
                <a:solidFill>
                  <a:srgbClr val="FFFFFF"/>
                </a:solidFill>
                <a:latin typeface="Georgia" pitchFamily="34" charset="0"/>
                <a:ea typeface="Georgia" pitchFamily="34" charset="-122"/>
                <a:cs typeface="Georgia" pitchFamily="34" charset="-120"/>
              </a:rPr>
              <a:t>Food Waste</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DCECEC"/>
                </a:solidFill>
                <a:latin typeface="Helvetica" pitchFamily="34" charset="0"/>
                <a:ea typeface="Helvetica" pitchFamily="34" charset="-122"/>
                <a:cs typeface="Helvetica" pitchFamily="34" charset="-120"/>
              </a:rPr>
              <a:t>Why do we throw so much away?</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What we’ll do today</a:t>
            </a:r>
            <a:endParaRPr lang="en-US" sz="4500" dirty="0"/>
          </a:p>
        </p:txBody>
      </p:sp>
      <p:sp>
        <p:nvSpPr>
          <p:cNvPr id="7" name="Text 5"/>
          <p:cNvSpPr/>
          <p:nvPr/>
        </p:nvSpPr>
        <p:spPr>
          <a:xfrm>
            <a:off x="1047750" y="3097530"/>
            <a:ext cx="513517"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01</a:t>
            </a:r>
            <a:endParaRPr lang="en-US" sz="3300" dirty="0"/>
          </a:p>
        </p:txBody>
      </p:sp>
      <p:sp>
        <p:nvSpPr>
          <p:cNvPr id="8" name="Text 6"/>
          <p:cNvSpPr/>
          <p:nvPr/>
        </p:nvSpPr>
        <p:spPr>
          <a:xfrm>
            <a:off x="1713667" y="3097530"/>
            <a:ext cx="408727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3667" y="3463290"/>
            <a:ext cx="408727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Start talking and learn five useful words.</a:t>
            </a:r>
            <a:endParaRPr lang="en-US" sz="1650" dirty="0"/>
          </a:p>
        </p:txBody>
      </p:sp>
      <p:sp>
        <p:nvSpPr>
          <p:cNvPr id="10" name="Text 8"/>
          <p:cNvSpPr/>
          <p:nvPr/>
        </p:nvSpPr>
        <p:spPr>
          <a:xfrm>
            <a:off x="9477375" y="3097530"/>
            <a:ext cx="567571"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02</a:t>
            </a:r>
            <a:endParaRPr lang="en-US" sz="3300" dirty="0"/>
          </a:p>
        </p:txBody>
      </p:sp>
      <p:sp>
        <p:nvSpPr>
          <p:cNvPr id="11" name="Text 9"/>
          <p:cNvSpPr/>
          <p:nvPr/>
        </p:nvSpPr>
        <p:spPr>
          <a:xfrm>
            <a:off x="10197346" y="3097530"/>
            <a:ext cx="269075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197346" y="3463290"/>
            <a:ext cx="269075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the audio.</a:t>
            </a:r>
            <a:endParaRPr lang="en-US" sz="1650" dirty="0"/>
          </a:p>
        </p:txBody>
      </p:sp>
      <p:sp>
        <p:nvSpPr>
          <p:cNvPr id="13" name="Text 11"/>
          <p:cNvSpPr/>
          <p:nvPr/>
        </p:nvSpPr>
        <p:spPr>
          <a:xfrm>
            <a:off x="1047750" y="3992880"/>
            <a:ext cx="564713"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03</a:t>
            </a:r>
            <a:endParaRPr lang="en-US" sz="3300" dirty="0"/>
          </a:p>
        </p:txBody>
      </p:sp>
      <p:sp>
        <p:nvSpPr>
          <p:cNvPr id="14" name="Text 12"/>
          <p:cNvSpPr/>
          <p:nvPr/>
        </p:nvSpPr>
        <p:spPr>
          <a:xfrm>
            <a:off x="1764863" y="3992880"/>
            <a:ext cx="3322808"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4863" y="4358640"/>
            <a:ext cx="3322808"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True or False, then talk together.</a:t>
            </a:r>
            <a:endParaRPr lang="en-US" sz="1650" dirty="0"/>
          </a:p>
        </p:txBody>
      </p:sp>
      <p:sp>
        <p:nvSpPr>
          <p:cNvPr id="16" name="Text 14"/>
          <p:cNvSpPr/>
          <p:nvPr/>
        </p:nvSpPr>
        <p:spPr>
          <a:xfrm>
            <a:off x="9477375" y="3992880"/>
            <a:ext cx="570309"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04</a:t>
            </a:r>
            <a:endParaRPr lang="en-US" sz="3300" dirty="0"/>
          </a:p>
        </p:txBody>
      </p:sp>
      <p:sp>
        <p:nvSpPr>
          <p:cNvPr id="17" name="Text 15"/>
          <p:cNvSpPr/>
          <p:nvPr/>
        </p:nvSpPr>
        <p:spPr>
          <a:xfrm>
            <a:off x="10200084" y="3992880"/>
            <a:ext cx="408727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Think &amp; write</a:t>
            </a:r>
            <a:endParaRPr lang="en-US" sz="2250" dirty="0"/>
          </a:p>
        </p:txBody>
      </p:sp>
      <p:sp>
        <p:nvSpPr>
          <p:cNvPr id="18" name="Text 16"/>
          <p:cNvSpPr/>
          <p:nvPr/>
        </p:nvSpPr>
        <p:spPr>
          <a:xfrm>
            <a:off x="10200084" y="4358640"/>
            <a:ext cx="408727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Test your fridge, then write your opinion.</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45–60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Talk with a partner</a:t>
            </a:r>
            <a:endParaRPr lang="en-US" sz="4500" dirty="0"/>
          </a:p>
        </p:txBody>
      </p:sp>
      <p:sp>
        <p:nvSpPr>
          <p:cNvPr id="7" name="Text 5"/>
          <p:cNvSpPr/>
          <p:nvPr/>
        </p:nvSpPr>
        <p:spPr>
          <a:xfrm>
            <a:off x="1047750" y="3230880"/>
            <a:ext cx="370880"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1</a:t>
            </a:r>
            <a:endParaRPr lang="en-US" sz="5400" dirty="0"/>
          </a:p>
        </p:txBody>
      </p:sp>
      <p:sp>
        <p:nvSpPr>
          <p:cNvPr id="8" name="Text 6"/>
          <p:cNvSpPr/>
          <p:nvPr/>
        </p:nvSpPr>
        <p:spPr>
          <a:xfrm>
            <a:off x="1666280" y="3288030"/>
            <a:ext cx="9458302"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What food do you throw away most often at home?</a:t>
            </a:r>
            <a:endParaRPr lang="en-US" sz="3000" dirty="0"/>
          </a:p>
        </p:txBody>
      </p:sp>
      <p:sp>
        <p:nvSpPr>
          <p:cNvPr id="9" name="Text 7"/>
          <p:cNvSpPr/>
          <p:nvPr/>
        </p:nvSpPr>
        <p:spPr>
          <a:xfrm>
            <a:off x="1047750" y="4267200"/>
            <a:ext cx="459343"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1754743" y="4324350"/>
            <a:ext cx="10343519"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Who should fix this problem: shops, or people at home?</a:t>
            </a:r>
            <a:endParaRPr lang="en-US" sz="3000" dirty="0"/>
          </a:p>
        </p:txBody>
      </p:sp>
      <p:sp>
        <p:nvSpPr>
          <p:cNvPr id="11" name="Shape 9"/>
          <p:cNvSpPr/>
          <p:nvPr/>
        </p:nvSpPr>
        <p:spPr>
          <a:xfrm>
            <a:off x="1047750" y="5379720"/>
            <a:ext cx="45720" cy="672465"/>
          </a:xfrm>
          <a:prstGeom prst="rect">
            <a:avLst/>
          </a:prstGeom>
          <a:solidFill>
            <a:srgbClr val="D9B877"/>
          </a:solidFill>
          <a:ln/>
        </p:spPr>
        <p:txBody>
          <a:bodyPr/>
          <a:lstStyle/>
          <a:p>
            <a:endParaRPr lang="en-US"/>
          </a:p>
        </p:txBody>
      </p:sp>
      <p:sp>
        <p:nvSpPr>
          <p:cNvPr id="12" name="Text 10"/>
          <p:cNvSpPr/>
          <p:nvPr/>
        </p:nvSpPr>
        <p:spPr>
          <a:xfrm>
            <a:off x="1341120" y="5379720"/>
            <a:ext cx="13821919"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13" name="Text 11"/>
          <p:cNvSpPr/>
          <p:nvPr/>
        </p:nvSpPr>
        <p:spPr>
          <a:xfrm>
            <a:off x="1341120" y="5665470"/>
            <a:ext cx="13821919" cy="424815"/>
          </a:xfrm>
          <a:prstGeom prst="rect">
            <a:avLst/>
          </a:prstGeom>
          <a:noFill/>
          <a:ln/>
        </p:spPr>
        <p:txBody>
          <a:bodyPr wrap="square" lIns="25400" tIns="25400" rIns="25400" bIns="25400" rtlCol="0" anchor="t">
            <a:normAutofit/>
          </a:bodyPr>
          <a:lstStyle/>
          <a:p>
            <a:pPr marL="0" indent="0" algn="l">
              <a:lnSpc>
                <a:spcPct val="126875"/>
              </a:lnSpc>
              <a:buNone/>
            </a:pPr>
            <a:r>
              <a:rPr lang="en-US" sz="2100" dirty="0">
                <a:solidFill>
                  <a:srgbClr val="333333"/>
                </a:solidFill>
                <a:latin typeface="Helvetica" pitchFamily="34" charset="0"/>
                <a:ea typeface="Helvetica" pitchFamily="34" charset="-122"/>
                <a:cs typeface="Helvetica" pitchFamily="34" charset="-120"/>
              </a:rPr>
              <a:t>We often throw away… · I think… should…</a:t>
            </a:r>
            <a:endParaRPr lang="en-US" sz="21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404574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381024"/>
            <a:ext cx="8539163" cy="598170"/>
          </a:xfrm>
          <a:prstGeom prst="rect">
            <a:avLst/>
          </a:prstGeom>
          <a:noFill/>
          <a:ln/>
        </p:spPr>
        <p:txBody>
          <a:bodyPr wrap="square" lIns="25400" tIns="25400" rIns="25400" bIns="25400" rtlCol="0" anchor="t">
            <a:normAutofit lnSpcReduction="10000"/>
          </a:bodyPr>
          <a:lstStyle/>
          <a:p>
            <a:pPr marL="0" indent="0" algn="l">
              <a:lnSpc>
                <a:spcPct val="93038"/>
              </a:lnSpc>
              <a:buNone/>
            </a:pPr>
            <a:r>
              <a:rPr lang="en-US" sz="4200" b="1" dirty="0">
                <a:solidFill>
                  <a:srgbClr val="176B6B"/>
                </a:solidFill>
                <a:latin typeface="Georgia" pitchFamily="34" charset="0"/>
                <a:ea typeface="Georgia" pitchFamily="34" charset="-122"/>
                <a:cs typeface="Georgia" pitchFamily="34" charset="-120"/>
              </a:rPr>
              <a:t>Look and predict</a:t>
            </a:r>
            <a:endParaRPr lang="en-US" sz="4200" dirty="0"/>
          </a:p>
        </p:txBody>
      </p:sp>
      <p:sp>
        <p:nvSpPr>
          <p:cNvPr id="7" name="Text 5"/>
          <p:cNvSpPr/>
          <p:nvPr/>
        </p:nvSpPr>
        <p:spPr>
          <a:xfrm>
            <a:off x="1047750" y="526494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176B6B"/>
                </a:solidFill>
                <a:latin typeface="Helvetica" pitchFamily="34" charset="0"/>
                <a:ea typeface="Helvetica" pitchFamily="34" charset="-122"/>
                <a:cs typeface="Helvetica" pitchFamily="34" charset="-120"/>
              </a:rPr>
              <a:t>“Food Waste.”</a:t>
            </a:r>
            <a:endParaRPr lang="en-US" sz="2250" dirty="0"/>
          </a:p>
        </p:txBody>
      </p:sp>
      <p:sp>
        <p:nvSpPr>
          <p:cNvPr id="8" name="Text 6"/>
          <p:cNvSpPr/>
          <p:nvPr/>
        </p:nvSpPr>
        <p:spPr>
          <a:xfrm>
            <a:off x="1047750" y="5869781"/>
            <a:ext cx="7995761" cy="866775"/>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Look at the photo. What can you see? Why is this a problem?</a:t>
            </a:r>
            <a:endParaRPr lang="en-US" sz="2250" dirty="0"/>
          </a:p>
        </p:txBody>
      </p:sp>
      <p:sp>
        <p:nvSpPr>
          <p:cNvPr id="9" name="Shape 7"/>
          <p:cNvSpPr/>
          <p:nvPr/>
        </p:nvSpPr>
        <p:spPr>
          <a:xfrm>
            <a:off x="9477375" y="254889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524" r="1524"/>
          <a:stretch/>
        </p:blipFill>
        <p:spPr>
          <a:xfrm>
            <a:off x="9484995" y="2556510"/>
            <a:ext cx="7747635" cy="5318760"/>
          </a:xfrm>
          <a:prstGeom prst="rect">
            <a:avLst/>
          </a:prstGeom>
        </p:spPr>
      </p:pic>
      <p:sp>
        <p:nvSpPr>
          <p:cNvPr id="11" name="Text 8"/>
          <p:cNvSpPr/>
          <p:nvPr/>
        </p:nvSpPr>
        <p:spPr>
          <a:xfrm>
            <a:off x="9477375" y="799719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Good food is thrown away every day, while millions of people go hungry.</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Match the words to their meanings</a:t>
            </a:r>
            <a:endParaRPr lang="en-US" sz="4050" dirty="0"/>
          </a:p>
        </p:txBody>
      </p:sp>
      <p:sp>
        <p:nvSpPr>
          <p:cNvPr id="7" name="Text 5"/>
          <p:cNvSpPr/>
          <p:nvPr/>
        </p:nvSpPr>
        <p:spPr>
          <a:xfrm>
            <a:off x="1047750" y="282702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1</a:t>
            </a:r>
            <a:endParaRPr lang="en-US" sz="2400" dirty="0"/>
          </a:p>
        </p:txBody>
      </p:sp>
      <p:sp>
        <p:nvSpPr>
          <p:cNvPr id="8" name="Text 6"/>
          <p:cNvSpPr/>
          <p:nvPr/>
        </p:nvSpPr>
        <p:spPr>
          <a:xfrm>
            <a:off x="1524000" y="2834640"/>
            <a:ext cx="92333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waste</a:t>
            </a:r>
            <a:endParaRPr lang="en-US" sz="2400" dirty="0"/>
          </a:p>
        </p:txBody>
      </p:sp>
      <p:sp>
        <p:nvSpPr>
          <p:cNvPr id="9" name="Text 7"/>
          <p:cNvSpPr/>
          <p:nvPr/>
        </p:nvSpPr>
        <p:spPr>
          <a:xfrm>
            <a:off x="1047750" y="336804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2</a:t>
            </a:r>
            <a:endParaRPr lang="en-US" sz="2400" dirty="0"/>
          </a:p>
        </p:txBody>
      </p:sp>
      <p:sp>
        <p:nvSpPr>
          <p:cNvPr id="10" name="Text 8"/>
          <p:cNvSpPr/>
          <p:nvPr/>
        </p:nvSpPr>
        <p:spPr>
          <a:xfrm>
            <a:off x="1524000" y="3375660"/>
            <a:ext cx="821531"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fresh</a:t>
            </a:r>
            <a:endParaRPr lang="en-US" sz="2400" dirty="0"/>
          </a:p>
        </p:txBody>
      </p:sp>
      <p:sp>
        <p:nvSpPr>
          <p:cNvPr id="11" name="Text 9"/>
          <p:cNvSpPr/>
          <p:nvPr/>
        </p:nvSpPr>
        <p:spPr>
          <a:xfrm>
            <a:off x="1047750" y="390906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3</a:t>
            </a:r>
            <a:endParaRPr lang="en-US" sz="2400" dirty="0"/>
          </a:p>
        </p:txBody>
      </p:sp>
      <p:sp>
        <p:nvSpPr>
          <p:cNvPr id="12" name="Text 10"/>
          <p:cNvSpPr/>
          <p:nvPr/>
        </p:nvSpPr>
        <p:spPr>
          <a:xfrm>
            <a:off x="1524000" y="3916680"/>
            <a:ext cx="787479"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spoil</a:t>
            </a:r>
            <a:endParaRPr lang="en-US" sz="2400" dirty="0"/>
          </a:p>
        </p:txBody>
      </p:sp>
      <p:sp>
        <p:nvSpPr>
          <p:cNvPr id="13" name="Text 11"/>
          <p:cNvSpPr/>
          <p:nvPr/>
        </p:nvSpPr>
        <p:spPr>
          <a:xfrm>
            <a:off x="1047750" y="445008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1524000" y="4457700"/>
            <a:ext cx="80486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extra</a:t>
            </a:r>
            <a:endParaRPr lang="en-US" sz="2400" dirty="0"/>
          </a:p>
        </p:txBody>
      </p:sp>
      <p:sp>
        <p:nvSpPr>
          <p:cNvPr id="15" name="Text 13"/>
          <p:cNvSpPr/>
          <p:nvPr/>
        </p:nvSpPr>
        <p:spPr>
          <a:xfrm>
            <a:off x="1047750" y="499110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5</a:t>
            </a:r>
            <a:endParaRPr lang="en-US" sz="2400" dirty="0"/>
          </a:p>
        </p:txBody>
      </p:sp>
      <p:sp>
        <p:nvSpPr>
          <p:cNvPr id="16" name="Text 14"/>
          <p:cNvSpPr/>
          <p:nvPr/>
        </p:nvSpPr>
        <p:spPr>
          <a:xfrm>
            <a:off x="1524000" y="4998720"/>
            <a:ext cx="957024"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edible</a:t>
            </a:r>
            <a:endParaRPr lang="en-US" sz="2400" dirty="0"/>
          </a:p>
        </p:txBody>
      </p:sp>
      <p:sp>
        <p:nvSpPr>
          <p:cNvPr id="17" name="Text 15"/>
          <p:cNvSpPr/>
          <p:nvPr/>
        </p:nvSpPr>
        <p:spPr>
          <a:xfrm>
            <a:off x="7924800" y="282702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8401050" y="2827020"/>
            <a:ext cx="2060531"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new, and not old</a:t>
            </a:r>
            <a:endParaRPr lang="en-US" sz="2025" dirty="0"/>
          </a:p>
        </p:txBody>
      </p:sp>
      <p:sp>
        <p:nvSpPr>
          <p:cNvPr id="19" name="Text 17"/>
          <p:cNvSpPr/>
          <p:nvPr/>
        </p:nvSpPr>
        <p:spPr>
          <a:xfrm>
            <a:off x="7924800" y="337470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8401050" y="3356653"/>
            <a:ext cx="2516434"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more than you need</a:t>
            </a:r>
            <a:endParaRPr lang="en-US" sz="2025" dirty="0"/>
          </a:p>
        </p:txBody>
      </p:sp>
      <p:sp>
        <p:nvSpPr>
          <p:cNvPr id="21" name="Text 19"/>
          <p:cNvSpPr/>
          <p:nvPr/>
        </p:nvSpPr>
        <p:spPr>
          <a:xfrm>
            <a:off x="7924800" y="392239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8401050" y="3904340"/>
            <a:ext cx="1321213"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safe to eat</a:t>
            </a:r>
            <a:endParaRPr lang="en-US" sz="2025" dirty="0"/>
          </a:p>
        </p:txBody>
      </p:sp>
      <p:sp>
        <p:nvSpPr>
          <p:cNvPr id="23" name="Text 21"/>
          <p:cNvSpPr/>
          <p:nvPr/>
        </p:nvSpPr>
        <p:spPr>
          <a:xfrm>
            <a:off x="7924800" y="447008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8401050" y="4478179"/>
            <a:ext cx="4953500"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throw away something you could use</a:t>
            </a:r>
            <a:endParaRPr lang="en-US" sz="2025" dirty="0"/>
          </a:p>
        </p:txBody>
      </p:sp>
      <p:sp>
        <p:nvSpPr>
          <p:cNvPr id="25" name="Text 23"/>
          <p:cNvSpPr/>
          <p:nvPr/>
        </p:nvSpPr>
        <p:spPr>
          <a:xfrm>
            <a:off x="7924800" y="501777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8401050" y="5036464"/>
            <a:ext cx="3790367"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go bad, so you cannot eat it</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67640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581150"/>
            <a:ext cx="1601272" cy="388620"/>
          </a:xfrm>
          <a:prstGeom prst="rect">
            <a:avLst/>
          </a:prstGeom>
          <a:solidFill>
            <a:srgbClr val="176B6B"/>
          </a:solidFill>
          <a:ln/>
        </p:spPr>
        <p:txBody>
          <a:bodyPr/>
          <a:lstStyle/>
          <a:p>
            <a:endParaRPr lang="en-US"/>
          </a:p>
        </p:txBody>
      </p:sp>
      <p:sp>
        <p:nvSpPr>
          <p:cNvPr id="7" name="Text 5"/>
          <p:cNvSpPr/>
          <p:nvPr/>
        </p:nvSpPr>
        <p:spPr>
          <a:xfrm>
            <a:off x="3146822" y="16383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03120"/>
            <a:ext cx="17811750" cy="640080"/>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176B6B"/>
                </a:solidFill>
                <a:latin typeface="Georgia" pitchFamily="34" charset="0"/>
                <a:ea typeface="Georgia" pitchFamily="34" charset="-122"/>
                <a:cs typeface="Georgia" pitchFamily="34" charset="-120"/>
              </a:rPr>
              <a:t>How did you do?</a:t>
            </a:r>
            <a:endParaRPr lang="en-US" sz="4200" dirty="0"/>
          </a:p>
        </p:txBody>
      </p:sp>
      <p:sp>
        <p:nvSpPr>
          <p:cNvPr id="9" name="Shape 7"/>
          <p:cNvSpPr/>
          <p:nvPr/>
        </p:nvSpPr>
        <p:spPr>
          <a:xfrm>
            <a:off x="1047750" y="3276600"/>
            <a:ext cx="2857500" cy="883920"/>
          </a:xfrm>
          <a:prstGeom prst="rect">
            <a:avLst/>
          </a:prstGeom>
          <a:ln w="15240">
            <a:solidFill>
              <a:srgbClr val="176B6B"/>
            </a:solidFill>
            <a:prstDash val="solid"/>
          </a:ln>
        </p:spPr>
        <p:txBody>
          <a:bodyPr/>
          <a:lstStyle/>
          <a:p>
            <a:endParaRPr lang="en-US"/>
          </a:p>
        </p:txBody>
      </p:sp>
      <p:sp>
        <p:nvSpPr>
          <p:cNvPr id="10" name="Text 8"/>
          <p:cNvSpPr/>
          <p:nvPr/>
        </p:nvSpPr>
        <p:spPr>
          <a:xfrm>
            <a:off x="13868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1–D </a:t>
            </a:r>
            <a:r>
              <a:rPr lang="en-US" sz="2250" b="1" dirty="0">
                <a:solidFill>
                  <a:srgbClr val="176B6B"/>
                </a:solidFill>
                <a:latin typeface="Helvetica" pitchFamily="34" charset="0"/>
                <a:ea typeface="Helvetica" pitchFamily="34" charset="-122"/>
                <a:cs typeface="Helvetica" pitchFamily="34" charset="-120"/>
              </a:rPr>
              <a:t>waste</a:t>
            </a:r>
            <a:endParaRPr lang="en-US" sz="1200" dirty="0"/>
          </a:p>
        </p:txBody>
      </p:sp>
      <p:sp>
        <p:nvSpPr>
          <p:cNvPr id="11" name="Shape 9"/>
          <p:cNvSpPr/>
          <p:nvPr/>
        </p:nvSpPr>
        <p:spPr>
          <a:xfrm>
            <a:off x="4152900" y="3276600"/>
            <a:ext cx="2857500" cy="883920"/>
          </a:xfrm>
          <a:prstGeom prst="rect">
            <a:avLst/>
          </a:prstGeom>
          <a:ln w="15240">
            <a:solidFill>
              <a:srgbClr val="176B6B"/>
            </a:solidFill>
            <a:prstDash val="solid"/>
          </a:ln>
        </p:spPr>
        <p:txBody>
          <a:bodyPr/>
          <a:lstStyle/>
          <a:p>
            <a:endParaRPr lang="en-US"/>
          </a:p>
        </p:txBody>
      </p:sp>
      <p:sp>
        <p:nvSpPr>
          <p:cNvPr id="12" name="Text 10"/>
          <p:cNvSpPr/>
          <p:nvPr/>
        </p:nvSpPr>
        <p:spPr>
          <a:xfrm>
            <a:off x="44919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2–A </a:t>
            </a:r>
            <a:r>
              <a:rPr lang="en-US" sz="2250" b="1" dirty="0">
                <a:solidFill>
                  <a:srgbClr val="176B6B"/>
                </a:solidFill>
                <a:latin typeface="Helvetica" pitchFamily="34" charset="0"/>
                <a:ea typeface="Helvetica" pitchFamily="34" charset="-122"/>
                <a:cs typeface="Helvetica" pitchFamily="34" charset="-120"/>
              </a:rPr>
              <a:t>fresh</a:t>
            </a:r>
            <a:endParaRPr lang="en-US" sz="1200" dirty="0"/>
          </a:p>
        </p:txBody>
      </p:sp>
      <p:sp>
        <p:nvSpPr>
          <p:cNvPr id="13" name="Shape 11"/>
          <p:cNvSpPr/>
          <p:nvPr/>
        </p:nvSpPr>
        <p:spPr>
          <a:xfrm>
            <a:off x="7258050" y="3276600"/>
            <a:ext cx="2857500" cy="883920"/>
          </a:xfrm>
          <a:prstGeom prst="rect">
            <a:avLst/>
          </a:prstGeom>
          <a:ln w="15240">
            <a:solidFill>
              <a:srgbClr val="176B6B"/>
            </a:solidFill>
            <a:prstDash val="solid"/>
          </a:ln>
        </p:spPr>
        <p:txBody>
          <a:bodyPr/>
          <a:lstStyle/>
          <a:p>
            <a:endParaRPr lang="en-US"/>
          </a:p>
        </p:txBody>
      </p:sp>
      <p:sp>
        <p:nvSpPr>
          <p:cNvPr id="14" name="Text 12"/>
          <p:cNvSpPr/>
          <p:nvPr/>
        </p:nvSpPr>
        <p:spPr>
          <a:xfrm>
            <a:off x="75971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3–E </a:t>
            </a:r>
            <a:r>
              <a:rPr lang="en-US" sz="2250" b="1" dirty="0">
                <a:solidFill>
                  <a:srgbClr val="176B6B"/>
                </a:solidFill>
                <a:latin typeface="Helvetica" pitchFamily="34" charset="0"/>
                <a:ea typeface="Helvetica" pitchFamily="34" charset="-122"/>
                <a:cs typeface="Helvetica" pitchFamily="34" charset="-120"/>
              </a:rPr>
              <a:t>spoil</a:t>
            </a:r>
            <a:endParaRPr lang="en-US" sz="1200" dirty="0"/>
          </a:p>
        </p:txBody>
      </p:sp>
      <p:sp>
        <p:nvSpPr>
          <p:cNvPr id="15" name="Shape 13"/>
          <p:cNvSpPr/>
          <p:nvPr/>
        </p:nvSpPr>
        <p:spPr>
          <a:xfrm>
            <a:off x="10363200" y="3276600"/>
            <a:ext cx="2857500" cy="883920"/>
          </a:xfrm>
          <a:prstGeom prst="rect">
            <a:avLst/>
          </a:prstGeom>
          <a:ln w="15240">
            <a:solidFill>
              <a:srgbClr val="176B6B"/>
            </a:solidFill>
            <a:prstDash val="solid"/>
          </a:ln>
        </p:spPr>
        <p:txBody>
          <a:bodyPr/>
          <a:lstStyle/>
          <a:p>
            <a:endParaRPr lang="en-US"/>
          </a:p>
        </p:txBody>
      </p:sp>
      <p:sp>
        <p:nvSpPr>
          <p:cNvPr id="16" name="Text 14"/>
          <p:cNvSpPr/>
          <p:nvPr/>
        </p:nvSpPr>
        <p:spPr>
          <a:xfrm>
            <a:off x="107022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4–B </a:t>
            </a:r>
            <a:r>
              <a:rPr lang="en-US" sz="2250" b="1" dirty="0">
                <a:solidFill>
                  <a:srgbClr val="176B6B"/>
                </a:solidFill>
                <a:latin typeface="Helvetica" pitchFamily="34" charset="0"/>
                <a:ea typeface="Helvetica" pitchFamily="34" charset="-122"/>
                <a:cs typeface="Helvetica" pitchFamily="34" charset="-120"/>
              </a:rPr>
              <a:t>extra</a:t>
            </a:r>
            <a:endParaRPr lang="en-US" sz="1200" dirty="0"/>
          </a:p>
        </p:txBody>
      </p:sp>
      <p:sp>
        <p:nvSpPr>
          <p:cNvPr id="17" name="Shape 15"/>
          <p:cNvSpPr/>
          <p:nvPr/>
        </p:nvSpPr>
        <p:spPr>
          <a:xfrm>
            <a:off x="13468350" y="3276600"/>
            <a:ext cx="2857500" cy="883920"/>
          </a:xfrm>
          <a:prstGeom prst="rect">
            <a:avLst/>
          </a:prstGeom>
          <a:ln w="15240">
            <a:solidFill>
              <a:srgbClr val="176B6B"/>
            </a:solidFill>
            <a:prstDash val="solid"/>
          </a:ln>
        </p:spPr>
        <p:txBody>
          <a:bodyPr/>
          <a:lstStyle/>
          <a:p>
            <a:endParaRPr lang="en-US"/>
          </a:p>
        </p:txBody>
      </p:sp>
      <p:sp>
        <p:nvSpPr>
          <p:cNvPr id="18" name="Text 16"/>
          <p:cNvSpPr/>
          <p:nvPr/>
        </p:nvSpPr>
        <p:spPr>
          <a:xfrm>
            <a:off x="138074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5–C </a:t>
            </a:r>
            <a:r>
              <a:rPr lang="en-US" sz="2250" b="1" dirty="0">
                <a:solidFill>
                  <a:srgbClr val="176B6B"/>
                </a:solidFill>
                <a:latin typeface="Helvetica" pitchFamily="34" charset="0"/>
                <a:ea typeface="Helvetica" pitchFamily="34" charset="-122"/>
                <a:cs typeface="Helvetica" pitchFamily="34" charset="-120"/>
              </a:rPr>
              <a:t>edible</a:t>
            </a:r>
            <a:endParaRPr lang="en-US" sz="12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8679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21920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47447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Food Waste</a:t>
            </a:r>
            <a:endParaRPr lang="en-US" sz="3750" dirty="0"/>
          </a:p>
        </p:txBody>
      </p:sp>
      <p:sp>
        <p:nvSpPr>
          <p:cNvPr id="7" name="Text 5"/>
          <p:cNvSpPr/>
          <p:nvPr/>
        </p:nvSpPr>
        <p:spPr>
          <a:xfrm>
            <a:off x="1047750" y="209169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176B6B"/>
                </a:solidFill>
                <a:latin typeface="Helvetica" pitchFamily="34" charset="0"/>
                <a:ea typeface="Helvetica" pitchFamily="34" charset="-122"/>
                <a:cs typeface="Helvetica" pitchFamily="34" charset="-120"/>
              </a:rPr>
              <a:t>Why do we throw so much away?</a:t>
            </a:r>
            <a:endParaRPr lang="en-US" sz="2025" dirty="0"/>
          </a:p>
        </p:txBody>
      </p:sp>
      <p:sp>
        <p:nvSpPr>
          <p:cNvPr id="8" name="Shape 6"/>
          <p:cNvSpPr/>
          <p:nvPr/>
        </p:nvSpPr>
        <p:spPr>
          <a:xfrm>
            <a:off x="1047750" y="2522220"/>
            <a:ext cx="609600" cy="38100"/>
          </a:xfrm>
          <a:prstGeom prst="rect">
            <a:avLst/>
          </a:prstGeom>
          <a:solidFill>
            <a:srgbClr val="D9B877"/>
          </a:solidFill>
          <a:ln/>
        </p:spPr>
        <p:txBody>
          <a:bodyPr/>
          <a:lstStyle/>
          <a:p>
            <a:endParaRPr lang="en-US"/>
          </a:p>
        </p:txBody>
      </p:sp>
      <p:sp>
        <p:nvSpPr>
          <p:cNvPr id="9" name="Text 7"/>
          <p:cNvSpPr/>
          <p:nvPr/>
        </p:nvSpPr>
        <p:spPr>
          <a:xfrm>
            <a:off x="1047750" y="267462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A third of the world’s food is never eaten. The real cost is much bigger.</a:t>
            </a:r>
            <a:endParaRPr lang="en-US" sz="1650" dirty="0"/>
          </a:p>
        </p:txBody>
      </p:sp>
      <p:sp>
        <p:nvSpPr>
          <p:cNvPr id="10" name="Text 8"/>
          <p:cNvSpPr/>
          <p:nvPr/>
        </p:nvSpPr>
        <p:spPr>
          <a:xfrm>
            <a:off x="1047750" y="3128010"/>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Tonight, in kitchens all over the world, the same thing will happen. Some bread, a few vegetables, half a plate of dinner — into the bin. It feels like nothing. But do this in a billion homes, every day, and it becomes one of the biggest problems on the planet. About a third of all the food we grow is never eaten.</a:t>
            </a:r>
            <a:endParaRPr lang="en-US" sz="1650" dirty="0"/>
          </a:p>
        </p:txBody>
      </p:sp>
      <p:sp>
        <p:nvSpPr>
          <p:cNvPr id="11" name="Text 9"/>
          <p:cNvSpPr/>
          <p:nvPr/>
        </p:nvSpPr>
        <p:spPr>
          <a:xfrm>
            <a:off x="1047750" y="4577715"/>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The numbers are hard to imagine. Every year, people throw away about 1.3 billion tons of food. At the same time, millions of people do not have enough to eat. Milk and vegetables stay </a:t>
            </a:r>
            <a:r>
              <a:rPr lang="en-US" sz="1650" b="1" dirty="0">
                <a:solidFill>
                  <a:srgbClr val="176B6B"/>
                </a:solidFill>
                <a:latin typeface="Helvetica" pitchFamily="34" charset="0"/>
                <a:ea typeface="Helvetica" pitchFamily="34" charset="-122"/>
                <a:cs typeface="Helvetica" pitchFamily="34" charset="-120"/>
              </a:rPr>
              <a:t>fresh </a:t>
            </a:r>
            <a:r>
              <a:rPr lang="en-US" sz="1650" dirty="0">
                <a:solidFill>
                  <a:srgbClr val="222222"/>
                </a:solidFill>
                <a:latin typeface="Helvetica" pitchFamily="34" charset="0"/>
                <a:ea typeface="Helvetica" pitchFamily="34" charset="-122"/>
                <a:cs typeface="Helvetica" pitchFamily="34" charset="-120"/>
              </a:rPr>
              <a:t>for only a few days, and they </a:t>
            </a:r>
            <a:r>
              <a:rPr lang="en-US" sz="1650" b="1" dirty="0">
                <a:solidFill>
                  <a:srgbClr val="176B6B"/>
                </a:solidFill>
                <a:latin typeface="Helvetica" pitchFamily="34" charset="0"/>
                <a:ea typeface="Helvetica" pitchFamily="34" charset="-122"/>
                <a:cs typeface="Helvetica" pitchFamily="34" charset="-120"/>
              </a:rPr>
              <a:t>spoil </a:t>
            </a:r>
            <a:r>
              <a:rPr lang="en-US" sz="1650" dirty="0">
                <a:solidFill>
                  <a:srgbClr val="222222"/>
                </a:solidFill>
                <a:latin typeface="Helvetica" pitchFamily="34" charset="0"/>
                <a:ea typeface="Helvetica" pitchFamily="34" charset="-122"/>
                <a:cs typeface="Helvetica" pitchFamily="34" charset="-120"/>
              </a:rPr>
              <a:t>fast. But in rich countries, most of the </a:t>
            </a:r>
            <a:r>
              <a:rPr lang="en-US" sz="1650" b="1" dirty="0">
                <a:solidFill>
                  <a:srgbClr val="176B6B"/>
                </a:solidFill>
                <a:latin typeface="Helvetica" pitchFamily="34" charset="0"/>
                <a:ea typeface="Helvetica" pitchFamily="34" charset="-122"/>
                <a:cs typeface="Helvetica" pitchFamily="34" charset="-120"/>
              </a:rPr>
              <a:t>waste </a:t>
            </a:r>
            <a:r>
              <a:rPr lang="en-US" sz="1650" dirty="0">
                <a:solidFill>
                  <a:srgbClr val="222222"/>
                </a:solidFill>
                <a:latin typeface="Helvetica" pitchFamily="34" charset="0"/>
                <a:ea typeface="Helvetica" pitchFamily="34" charset="-122"/>
                <a:cs typeface="Helvetica" pitchFamily="34" charset="-120"/>
              </a:rPr>
              <a:t>happens at home.</a:t>
            </a:r>
            <a:endParaRPr lang="en-US" sz="1650" dirty="0"/>
          </a:p>
        </p:txBody>
      </p:sp>
      <p:sp>
        <p:nvSpPr>
          <p:cNvPr id="12" name="Text 10"/>
          <p:cNvSpPr/>
          <p:nvPr/>
        </p:nvSpPr>
        <p:spPr>
          <a:xfrm>
            <a:off x="9401175" y="3128010"/>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The problem is bigger than the bin. When old food sits in a landfill, it makes a gas that is very bad for the planet. If food waste was a country, it would be the third biggest polluter in the world. We also throw away the water and the land that grew it. One small apple needs about 125 liters of water.</a:t>
            </a:r>
            <a:endParaRPr lang="en-US" sz="1650" dirty="0"/>
          </a:p>
        </p:txBody>
      </p:sp>
      <p:sp>
        <p:nvSpPr>
          <p:cNvPr id="13" name="Text 11"/>
          <p:cNvSpPr/>
          <p:nvPr/>
        </p:nvSpPr>
        <p:spPr>
          <a:xfrm>
            <a:off x="9401175" y="4577715"/>
            <a:ext cx="8074247" cy="968216"/>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But this is a problem we can all help with. Some shops now sell </a:t>
            </a:r>
            <a:r>
              <a:rPr lang="en-US" sz="1650" b="1" dirty="0">
                <a:solidFill>
                  <a:srgbClr val="176B6B"/>
                </a:solidFill>
                <a:latin typeface="Helvetica" pitchFamily="34" charset="0"/>
                <a:ea typeface="Helvetica" pitchFamily="34" charset="-122"/>
                <a:cs typeface="Helvetica" pitchFamily="34" charset="-120"/>
              </a:rPr>
              <a:t>extra </a:t>
            </a:r>
            <a:r>
              <a:rPr lang="en-US" sz="1650" dirty="0">
                <a:solidFill>
                  <a:srgbClr val="222222"/>
                </a:solidFill>
                <a:latin typeface="Helvetica" pitchFamily="34" charset="0"/>
                <a:ea typeface="Helvetica" pitchFamily="34" charset="-122"/>
                <a:cs typeface="Helvetica" pitchFamily="34" charset="-120"/>
              </a:rPr>
              <a:t>food at a low price. Restaurants give their food away. Families make a plan before they shop, and they remember that an ugly vegetable is still </a:t>
            </a:r>
            <a:r>
              <a:rPr lang="en-US" sz="1650" b="1" dirty="0">
                <a:solidFill>
                  <a:srgbClr val="176B6B"/>
                </a:solidFill>
                <a:latin typeface="Helvetica" pitchFamily="34" charset="0"/>
                <a:ea typeface="Helvetica" pitchFamily="34" charset="-122"/>
                <a:cs typeface="Helvetica" pitchFamily="34" charset="-120"/>
              </a:rPr>
              <a:t>edible</a:t>
            </a:r>
            <a:r>
              <a:rPr lang="en-US" sz="1650" dirty="0">
                <a:solidFill>
                  <a:srgbClr val="222222"/>
                </a:solidFill>
                <a:latin typeface="Helvetica" pitchFamily="34" charset="0"/>
                <a:ea typeface="Helvetica" pitchFamily="34" charset="-122"/>
                <a:cs typeface="Helvetica" pitchFamily="34" charset="-120"/>
              </a:rPr>
              <a:t>.</a:t>
            </a:r>
            <a:endParaRPr lang="en-US" sz="1650" dirty="0"/>
          </a:p>
        </p:txBody>
      </p:sp>
      <p:sp>
        <p:nvSpPr>
          <p:cNvPr id="14" name="Shape 12"/>
          <p:cNvSpPr/>
          <p:nvPr/>
        </p:nvSpPr>
        <p:spPr>
          <a:xfrm>
            <a:off x="1047750" y="6103620"/>
            <a:ext cx="45720" cy="421005"/>
          </a:xfrm>
          <a:prstGeom prst="rect">
            <a:avLst/>
          </a:prstGeom>
          <a:solidFill>
            <a:srgbClr val="D9B877"/>
          </a:solidFill>
          <a:ln/>
        </p:spPr>
        <p:txBody>
          <a:bodyPr/>
          <a:lstStyle/>
          <a:p>
            <a:endParaRPr lang="en-US"/>
          </a:p>
        </p:txBody>
      </p:sp>
      <p:sp>
        <p:nvSpPr>
          <p:cNvPr id="15" name="Text 13"/>
          <p:cNvSpPr/>
          <p:nvPr/>
        </p:nvSpPr>
        <p:spPr>
          <a:xfrm>
            <a:off x="1360170" y="6103620"/>
            <a:ext cx="14356080" cy="459105"/>
          </a:xfrm>
          <a:prstGeom prst="rect">
            <a:avLst/>
          </a:prstGeom>
          <a:noFill/>
          <a:ln/>
        </p:spPr>
        <p:txBody>
          <a:bodyPr wrap="square" lIns="25400" tIns="25400" rIns="25400" bIns="25400" rtlCol="0" anchor="t">
            <a:normAutofit fontScale="92500"/>
          </a:bodyPr>
          <a:lstStyle/>
          <a:p>
            <a:pPr marL="0" indent="0" algn="l">
              <a:lnSpc>
                <a:spcPct val="115104"/>
              </a:lnSpc>
              <a:buNone/>
            </a:pPr>
            <a:r>
              <a:rPr lang="en-US" sz="2550" b="1" i="1" dirty="0">
                <a:solidFill>
                  <a:srgbClr val="176B6B"/>
                </a:solidFill>
                <a:latin typeface="Georgia" pitchFamily="34" charset="0"/>
                <a:ea typeface="Georgia" pitchFamily="34" charset="-122"/>
                <a:cs typeface="Georgia" pitchFamily="34" charset="-120"/>
              </a:rPr>
              <a:t>If a third of our food goes in the bin, what could change if each of us wasted a little less?</a:t>
            </a:r>
            <a:endParaRPr lang="en-US" sz="255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3-a-audio">
            <a:hlinkClick r:id="" action="ppaction://media"/>
            <a:extLst>
              <a:ext uri="{FF2B5EF4-FFF2-40B4-BE49-F238E27FC236}">
                <a16:creationId xmlns:a16="http://schemas.microsoft.com/office/drawing/2014/main" id="{6B8D401B-4187-36A6-DE0F-8F4F95E1A5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7493" y="1395517"/>
            <a:ext cx="487363" cy="487362"/>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True or False?</a:t>
            </a:r>
            <a:endParaRPr lang="en-US" sz="4050" dirty="0"/>
          </a:p>
        </p:txBody>
      </p:sp>
      <p:sp>
        <p:nvSpPr>
          <p:cNvPr id="7" name="Shape 5"/>
          <p:cNvSpPr/>
          <p:nvPr/>
        </p:nvSpPr>
        <p:spPr>
          <a:xfrm>
            <a:off x="1047750" y="3402330"/>
            <a:ext cx="14763750" cy="9525"/>
          </a:xfrm>
          <a:prstGeom prst="rect">
            <a:avLst/>
          </a:prstGeom>
          <a:solidFill>
            <a:srgbClr val="E3E1DB"/>
          </a:solidFill>
          <a:ln/>
        </p:spPr>
        <p:txBody>
          <a:bodyPr/>
          <a:lstStyle/>
          <a:p>
            <a:endParaRPr lang="en-US"/>
          </a:p>
        </p:txBody>
      </p:sp>
      <p:sp>
        <p:nvSpPr>
          <p:cNvPr id="8" name="Text 6"/>
          <p:cNvSpPr/>
          <p:nvPr/>
        </p:nvSpPr>
        <p:spPr>
          <a:xfrm>
            <a:off x="1047750" y="284607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676400" y="286893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article says we eat all the food we grow.</a:t>
            </a:r>
            <a:endParaRPr lang="en-US" sz="2175" dirty="0"/>
          </a:p>
        </p:txBody>
      </p:sp>
      <p:sp>
        <p:nvSpPr>
          <p:cNvPr id="10" name="Text 8"/>
          <p:cNvSpPr/>
          <p:nvPr/>
        </p:nvSpPr>
        <p:spPr>
          <a:xfrm>
            <a:off x="14997469" y="285369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1" name="Shape 9"/>
          <p:cNvSpPr/>
          <p:nvPr/>
        </p:nvSpPr>
        <p:spPr>
          <a:xfrm>
            <a:off x="1047750" y="4175760"/>
            <a:ext cx="14763750" cy="9525"/>
          </a:xfrm>
          <a:prstGeom prst="rect">
            <a:avLst/>
          </a:prstGeom>
          <a:solidFill>
            <a:srgbClr val="E3E1DB"/>
          </a:solidFill>
          <a:ln/>
        </p:spPr>
        <p:txBody>
          <a:bodyPr/>
          <a:lstStyle/>
          <a:p>
            <a:endParaRPr lang="en-US"/>
          </a:p>
        </p:txBody>
      </p:sp>
      <p:sp>
        <p:nvSpPr>
          <p:cNvPr id="12" name="Text 10"/>
          <p:cNvSpPr/>
          <p:nvPr/>
        </p:nvSpPr>
        <p:spPr>
          <a:xfrm>
            <a:off x="1047750" y="361950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3" name="Text 11"/>
          <p:cNvSpPr/>
          <p:nvPr/>
        </p:nvSpPr>
        <p:spPr>
          <a:xfrm>
            <a:off x="1676400" y="364236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Milk and vegetables stay fresh for only a few days.</a:t>
            </a:r>
            <a:endParaRPr lang="en-US" sz="2175" dirty="0"/>
          </a:p>
        </p:txBody>
      </p:sp>
      <p:sp>
        <p:nvSpPr>
          <p:cNvPr id="14" name="Text 12"/>
          <p:cNvSpPr/>
          <p:nvPr/>
        </p:nvSpPr>
        <p:spPr>
          <a:xfrm>
            <a:off x="14997469" y="362712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5" name="Shape 13"/>
          <p:cNvSpPr/>
          <p:nvPr/>
        </p:nvSpPr>
        <p:spPr>
          <a:xfrm>
            <a:off x="1047750" y="4949190"/>
            <a:ext cx="14763750" cy="9525"/>
          </a:xfrm>
          <a:prstGeom prst="rect">
            <a:avLst/>
          </a:prstGeom>
          <a:solidFill>
            <a:srgbClr val="E3E1DB"/>
          </a:solidFill>
          <a:ln/>
        </p:spPr>
        <p:txBody>
          <a:bodyPr/>
          <a:lstStyle/>
          <a:p>
            <a:endParaRPr lang="en-US"/>
          </a:p>
        </p:txBody>
      </p:sp>
      <p:sp>
        <p:nvSpPr>
          <p:cNvPr id="16" name="Text 14"/>
          <p:cNvSpPr/>
          <p:nvPr/>
        </p:nvSpPr>
        <p:spPr>
          <a:xfrm>
            <a:off x="1047750" y="439293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7" name="Text 15"/>
          <p:cNvSpPr/>
          <p:nvPr/>
        </p:nvSpPr>
        <p:spPr>
          <a:xfrm>
            <a:off x="1676400" y="441579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In rich countries, most food waste happens on farms.</a:t>
            </a:r>
            <a:endParaRPr lang="en-US" sz="2175" dirty="0"/>
          </a:p>
        </p:txBody>
      </p:sp>
      <p:sp>
        <p:nvSpPr>
          <p:cNvPr id="18" name="Text 16"/>
          <p:cNvSpPr/>
          <p:nvPr/>
        </p:nvSpPr>
        <p:spPr>
          <a:xfrm>
            <a:off x="14997469" y="440055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9" name="Shape 17"/>
          <p:cNvSpPr/>
          <p:nvPr/>
        </p:nvSpPr>
        <p:spPr>
          <a:xfrm>
            <a:off x="1047750" y="5722620"/>
            <a:ext cx="14763750" cy="9525"/>
          </a:xfrm>
          <a:prstGeom prst="rect">
            <a:avLst/>
          </a:prstGeom>
          <a:solidFill>
            <a:srgbClr val="E3E1DB"/>
          </a:solidFill>
          <a:ln/>
        </p:spPr>
        <p:txBody>
          <a:bodyPr/>
          <a:lstStyle/>
          <a:p>
            <a:endParaRPr lang="en-US"/>
          </a:p>
        </p:txBody>
      </p:sp>
      <p:sp>
        <p:nvSpPr>
          <p:cNvPr id="20" name="Text 18"/>
          <p:cNvSpPr/>
          <p:nvPr/>
        </p:nvSpPr>
        <p:spPr>
          <a:xfrm>
            <a:off x="1047750" y="516636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21" name="Text 19"/>
          <p:cNvSpPr/>
          <p:nvPr/>
        </p:nvSpPr>
        <p:spPr>
          <a:xfrm>
            <a:off x="1676400" y="51892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Old food in a landfill makes a gas that is bad for the planet.</a:t>
            </a:r>
            <a:endParaRPr lang="en-US" sz="2175" dirty="0"/>
          </a:p>
        </p:txBody>
      </p:sp>
      <p:sp>
        <p:nvSpPr>
          <p:cNvPr id="22" name="Text 20"/>
          <p:cNvSpPr/>
          <p:nvPr/>
        </p:nvSpPr>
        <p:spPr>
          <a:xfrm>
            <a:off x="14997469" y="51739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3" name="Text 21"/>
          <p:cNvSpPr/>
          <p:nvPr/>
        </p:nvSpPr>
        <p:spPr>
          <a:xfrm>
            <a:off x="1047750" y="593979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4" name="Text 22"/>
          <p:cNvSpPr/>
          <p:nvPr/>
        </p:nvSpPr>
        <p:spPr>
          <a:xfrm>
            <a:off x="1676400" y="596265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Some shops sell extra food at a low price.</a:t>
            </a:r>
            <a:endParaRPr lang="en-US" sz="2175" dirty="0"/>
          </a:p>
        </p:txBody>
      </p:sp>
      <p:sp>
        <p:nvSpPr>
          <p:cNvPr id="25" name="Text 23"/>
          <p:cNvSpPr/>
          <p:nvPr/>
        </p:nvSpPr>
        <p:spPr>
          <a:xfrm>
            <a:off x="14997469" y="594741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6" name="Text 24"/>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63830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43050"/>
            <a:ext cx="1601272" cy="388620"/>
          </a:xfrm>
          <a:prstGeom prst="rect">
            <a:avLst/>
          </a:prstGeom>
          <a:solidFill>
            <a:srgbClr val="176B6B"/>
          </a:solidFill>
          <a:ln/>
        </p:spPr>
        <p:txBody>
          <a:bodyPr/>
          <a:lstStyle/>
          <a:p>
            <a:endParaRPr lang="en-US"/>
          </a:p>
        </p:txBody>
      </p:sp>
      <p:sp>
        <p:nvSpPr>
          <p:cNvPr id="7" name="Text 5"/>
          <p:cNvSpPr/>
          <p:nvPr/>
        </p:nvSpPr>
        <p:spPr>
          <a:xfrm>
            <a:off x="3628192"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True or False?</a:t>
            </a:r>
            <a:endParaRPr lang="en-US" sz="3900" dirty="0"/>
          </a:p>
        </p:txBody>
      </p:sp>
      <p:sp>
        <p:nvSpPr>
          <p:cNvPr id="9" name="Text 7"/>
          <p:cNvSpPr/>
          <p:nvPr/>
        </p:nvSpPr>
        <p:spPr>
          <a:xfrm>
            <a:off x="1047750" y="302514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0" name="Text 8"/>
          <p:cNvSpPr/>
          <p:nvPr/>
        </p:nvSpPr>
        <p:spPr>
          <a:xfrm>
            <a:off x="1676400" y="30099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1" name="Text 9"/>
          <p:cNvSpPr/>
          <p:nvPr/>
        </p:nvSpPr>
        <p:spPr>
          <a:xfrm>
            <a:off x="2952750" y="304419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article says we eat all the food we grow. </a:t>
            </a:r>
            <a:r>
              <a:rPr lang="en-US" sz="1950" i="1" dirty="0">
                <a:solidFill>
                  <a:srgbClr val="888888"/>
                </a:solidFill>
                <a:latin typeface="Helvetica" pitchFamily="34" charset="0"/>
                <a:ea typeface="Helvetica" pitchFamily="34" charset="-122"/>
                <a:cs typeface="Helvetica" pitchFamily="34" charset="-120"/>
              </a:rPr>
              <a:t>— about a third is never eaten.</a:t>
            </a:r>
            <a:endParaRPr lang="en-US" sz="1950" dirty="0"/>
          </a:p>
        </p:txBody>
      </p:sp>
      <p:sp>
        <p:nvSpPr>
          <p:cNvPr id="12" name="Text 10"/>
          <p:cNvSpPr/>
          <p:nvPr/>
        </p:nvSpPr>
        <p:spPr>
          <a:xfrm>
            <a:off x="1047750" y="354711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3" name="Text 11"/>
          <p:cNvSpPr/>
          <p:nvPr/>
        </p:nvSpPr>
        <p:spPr>
          <a:xfrm>
            <a:off x="1676400" y="353187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4" name="Text 12"/>
          <p:cNvSpPr/>
          <p:nvPr/>
        </p:nvSpPr>
        <p:spPr>
          <a:xfrm>
            <a:off x="2952750" y="356616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Milk and vegetables stay fresh for only a few days.</a:t>
            </a:r>
            <a:endParaRPr lang="en-US" sz="1950" dirty="0"/>
          </a:p>
        </p:txBody>
      </p:sp>
      <p:sp>
        <p:nvSpPr>
          <p:cNvPr id="15" name="Text 13"/>
          <p:cNvSpPr/>
          <p:nvPr/>
        </p:nvSpPr>
        <p:spPr>
          <a:xfrm>
            <a:off x="1047750" y="406908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6" name="Text 14"/>
          <p:cNvSpPr/>
          <p:nvPr/>
        </p:nvSpPr>
        <p:spPr>
          <a:xfrm>
            <a:off x="1676400" y="405384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7" name="Text 15"/>
          <p:cNvSpPr/>
          <p:nvPr/>
        </p:nvSpPr>
        <p:spPr>
          <a:xfrm>
            <a:off x="2952750" y="408813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In rich countries, most food waste happens on farms. </a:t>
            </a:r>
            <a:r>
              <a:rPr lang="en-US" sz="1950" i="1" dirty="0">
                <a:solidFill>
                  <a:srgbClr val="888888"/>
                </a:solidFill>
                <a:latin typeface="Helvetica" pitchFamily="34" charset="0"/>
                <a:ea typeface="Helvetica" pitchFamily="34" charset="-122"/>
                <a:cs typeface="Helvetica" pitchFamily="34" charset="-120"/>
              </a:rPr>
              <a:t>— most of it happens at home.</a:t>
            </a:r>
            <a:endParaRPr lang="en-US" sz="1950" dirty="0"/>
          </a:p>
        </p:txBody>
      </p:sp>
      <p:sp>
        <p:nvSpPr>
          <p:cNvPr id="18" name="Text 16"/>
          <p:cNvSpPr/>
          <p:nvPr/>
        </p:nvSpPr>
        <p:spPr>
          <a:xfrm>
            <a:off x="1047750" y="459105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19" name="Text 17"/>
          <p:cNvSpPr/>
          <p:nvPr/>
        </p:nvSpPr>
        <p:spPr>
          <a:xfrm>
            <a:off x="1676400" y="457581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0" name="Text 18"/>
          <p:cNvSpPr/>
          <p:nvPr/>
        </p:nvSpPr>
        <p:spPr>
          <a:xfrm>
            <a:off x="2952750" y="461010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Old food in a landfill makes a gas that is bad for the planet.</a:t>
            </a:r>
            <a:endParaRPr lang="en-US" sz="1950" dirty="0"/>
          </a:p>
        </p:txBody>
      </p:sp>
      <p:sp>
        <p:nvSpPr>
          <p:cNvPr id="21" name="Text 19"/>
          <p:cNvSpPr/>
          <p:nvPr/>
        </p:nvSpPr>
        <p:spPr>
          <a:xfrm>
            <a:off x="1047750" y="511302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2" name="Text 20"/>
          <p:cNvSpPr/>
          <p:nvPr/>
        </p:nvSpPr>
        <p:spPr>
          <a:xfrm>
            <a:off x="1676400" y="509778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3" name="Text 21"/>
          <p:cNvSpPr/>
          <p:nvPr/>
        </p:nvSpPr>
        <p:spPr>
          <a:xfrm>
            <a:off x="2952750" y="513207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Some shops sell extra food at a low price.</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176B6B"/>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FFFFFF"/>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4668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76403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Georgia" pitchFamily="34" charset="0"/>
                <a:ea typeface="Georgia" pitchFamily="34" charset="-122"/>
                <a:cs typeface="Georgia" pitchFamily="34" charset="-120"/>
              </a:rPr>
              <a:t>Talk it through</a:t>
            </a:r>
            <a:endParaRPr lang="en-US" sz="3900" dirty="0"/>
          </a:p>
        </p:txBody>
      </p:sp>
      <p:sp>
        <p:nvSpPr>
          <p:cNvPr id="7" name="Shape 5"/>
          <p:cNvSpPr/>
          <p:nvPr/>
        </p:nvSpPr>
        <p:spPr>
          <a:xfrm>
            <a:off x="1047750" y="3200400"/>
            <a:ext cx="15049500" cy="9525"/>
          </a:xfrm>
          <a:prstGeom prst="rect">
            <a:avLst/>
          </a:prstGeom>
          <a:solidFill>
            <a:srgbClr val="3F8C8C"/>
          </a:solidFill>
          <a:ln/>
        </p:spPr>
        <p:txBody>
          <a:bodyPr/>
          <a:lstStyle/>
          <a:p>
            <a:endParaRPr lang="en-US"/>
          </a:p>
        </p:txBody>
      </p:sp>
      <p:sp>
        <p:nvSpPr>
          <p:cNvPr id="8" name="Text 6"/>
          <p:cNvSpPr/>
          <p:nvPr/>
        </p:nvSpPr>
        <p:spPr>
          <a:xfrm>
            <a:off x="1047750" y="2670810"/>
            <a:ext cx="215384"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415534" y="2701290"/>
            <a:ext cx="161498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Do you throw away much food at home? What kind?</a:t>
            </a:r>
            <a:endParaRPr lang="en-US" sz="2100" dirty="0"/>
          </a:p>
        </p:txBody>
      </p:sp>
      <p:sp>
        <p:nvSpPr>
          <p:cNvPr id="10" name="Shape 8"/>
          <p:cNvSpPr/>
          <p:nvPr/>
        </p:nvSpPr>
        <p:spPr>
          <a:xfrm>
            <a:off x="1047750" y="3909060"/>
            <a:ext cx="15049500" cy="9525"/>
          </a:xfrm>
          <a:prstGeom prst="rect">
            <a:avLst/>
          </a:prstGeom>
          <a:solidFill>
            <a:srgbClr val="3F8C8C"/>
          </a:solidFill>
          <a:ln/>
        </p:spPr>
        <p:txBody>
          <a:bodyPr/>
          <a:lstStyle/>
          <a:p>
            <a:endParaRPr lang="en-US"/>
          </a:p>
        </p:txBody>
      </p:sp>
      <p:sp>
        <p:nvSpPr>
          <p:cNvPr id="11" name="Text 9"/>
          <p:cNvSpPr/>
          <p:nvPr/>
        </p:nvSpPr>
        <p:spPr>
          <a:xfrm>
            <a:off x="1047750" y="3379470"/>
            <a:ext cx="257175"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2" name="Text 10"/>
          <p:cNvSpPr/>
          <p:nvPr/>
        </p:nvSpPr>
        <p:spPr>
          <a:xfrm>
            <a:off x="1457325" y="3409950"/>
            <a:ext cx="1610391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What did your family teach you about wasting food?</a:t>
            </a:r>
            <a:endParaRPr lang="en-US" sz="2100" dirty="0"/>
          </a:p>
        </p:txBody>
      </p:sp>
      <p:sp>
        <p:nvSpPr>
          <p:cNvPr id="13" name="Shape 11"/>
          <p:cNvSpPr/>
          <p:nvPr/>
        </p:nvSpPr>
        <p:spPr>
          <a:xfrm>
            <a:off x="1047750" y="4617720"/>
            <a:ext cx="15049500" cy="9525"/>
          </a:xfrm>
          <a:prstGeom prst="rect">
            <a:avLst/>
          </a:prstGeom>
          <a:solidFill>
            <a:srgbClr val="3F8C8C"/>
          </a:solidFill>
          <a:ln/>
        </p:spPr>
        <p:txBody>
          <a:bodyPr/>
          <a:lstStyle/>
          <a:p>
            <a:endParaRPr lang="en-US"/>
          </a:p>
        </p:txBody>
      </p:sp>
      <p:sp>
        <p:nvSpPr>
          <p:cNvPr id="14" name="Text 12"/>
          <p:cNvSpPr/>
          <p:nvPr/>
        </p:nvSpPr>
        <p:spPr>
          <a:xfrm>
            <a:off x="1047750" y="4088130"/>
            <a:ext cx="25491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5" name="Text 13"/>
          <p:cNvSpPr/>
          <p:nvPr/>
        </p:nvSpPr>
        <p:spPr>
          <a:xfrm>
            <a:off x="1455063" y="4118610"/>
            <a:ext cx="16106406"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Why do you think rich countries waste more food?</a:t>
            </a:r>
            <a:endParaRPr lang="en-US" sz="2100" dirty="0"/>
          </a:p>
        </p:txBody>
      </p:sp>
      <p:sp>
        <p:nvSpPr>
          <p:cNvPr id="16" name="Shape 14"/>
          <p:cNvSpPr/>
          <p:nvPr/>
        </p:nvSpPr>
        <p:spPr>
          <a:xfrm>
            <a:off x="1047750" y="5326380"/>
            <a:ext cx="15049500" cy="9525"/>
          </a:xfrm>
          <a:prstGeom prst="rect">
            <a:avLst/>
          </a:prstGeom>
          <a:solidFill>
            <a:srgbClr val="3F8C8C"/>
          </a:solidFill>
          <a:ln/>
        </p:spPr>
        <p:txBody>
          <a:bodyPr/>
          <a:lstStyle/>
          <a:p>
            <a:endParaRPr lang="en-US"/>
          </a:p>
        </p:txBody>
      </p:sp>
      <p:sp>
        <p:nvSpPr>
          <p:cNvPr id="17" name="Text 15"/>
          <p:cNvSpPr/>
          <p:nvPr/>
        </p:nvSpPr>
        <p:spPr>
          <a:xfrm>
            <a:off x="1047750" y="4796790"/>
            <a:ext cx="259199"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18" name="Text 16"/>
          <p:cNvSpPr/>
          <p:nvPr/>
        </p:nvSpPr>
        <p:spPr>
          <a:xfrm>
            <a:off x="1459349" y="4827270"/>
            <a:ext cx="16101691"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Should shops be allowed to throw away food that is still good?</a:t>
            </a:r>
            <a:endParaRPr lang="en-US" sz="2100" dirty="0"/>
          </a:p>
        </p:txBody>
      </p:sp>
      <p:sp>
        <p:nvSpPr>
          <p:cNvPr id="19" name="Text 17"/>
          <p:cNvSpPr/>
          <p:nvPr/>
        </p:nvSpPr>
        <p:spPr>
          <a:xfrm>
            <a:off x="1047750" y="5505450"/>
            <a:ext cx="247412"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0" name="Text 18"/>
          <p:cNvSpPr/>
          <p:nvPr/>
        </p:nvSpPr>
        <p:spPr>
          <a:xfrm>
            <a:off x="1447562" y="5535930"/>
            <a:ext cx="16114657"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Is it ever OK to waste food? When?</a:t>
            </a:r>
            <a:endParaRPr lang="en-US" sz="2100" dirty="0"/>
          </a:p>
        </p:txBody>
      </p:sp>
      <p:sp>
        <p:nvSpPr>
          <p:cNvPr id="21" name="Shape 19"/>
          <p:cNvSpPr/>
          <p:nvPr/>
        </p:nvSpPr>
        <p:spPr>
          <a:xfrm>
            <a:off x="1047750" y="6168390"/>
            <a:ext cx="45720" cy="625793"/>
          </a:xfrm>
          <a:prstGeom prst="rect">
            <a:avLst/>
          </a:prstGeom>
          <a:solidFill>
            <a:srgbClr val="D9B877"/>
          </a:solidFill>
          <a:ln/>
        </p:spPr>
        <p:txBody>
          <a:bodyPr/>
          <a:lstStyle/>
          <a:p>
            <a:endParaRPr lang="en-US"/>
          </a:p>
        </p:txBody>
      </p:sp>
      <p:sp>
        <p:nvSpPr>
          <p:cNvPr id="22" name="Text 20"/>
          <p:cNvSpPr/>
          <p:nvPr/>
        </p:nvSpPr>
        <p:spPr>
          <a:xfrm>
            <a:off x="1341120" y="6168390"/>
            <a:ext cx="1623174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D9B877"/>
                </a:solidFill>
                <a:latin typeface="Helvetica" pitchFamily="34" charset="0"/>
                <a:ea typeface="Helvetica" pitchFamily="34" charset="-122"/>
                <a:cs typeface="Helvetica" pitchFamily="34" charset="-120"/>
              </a:rPr>
              <a:t>USEFUL LANGUAGE</a:t>
            </a:r>
            <a:endParaRPr lang="en-US" sz="1275" dirty="0"/>
          </a:p>
        </p:txBody>
      </p:sp>
      <p:sp>
        <p:nvSpPr>
          <p:cNvPr id="23" name="Text 21"/>
          <p:cNvSpPr/>
          <p:nvPr/>
        </p:nvSpPr>
        <p:spPr>
          <a:xfrm>
            <a:off x="1341120" y="6435090"/>
            <a:ext cx="16231744" cy="397193"/>
          </a:xfrm>
          <a:prstGeom prst="rect">
            <a:avLst/>
          </a:prstGeom>
          <a:noFill/>
          <a:ln/>
        </p:spPr>
        <p:txBody>
          <a:bodyPr wrap="square" lIns="25400" tIns="25400" rIns="25400" bIns="25400" rtlCol="0" anchor="t">
            <a:normAutofit lnSpcReduction="10000"/>
          </a:bodyPr>
          <a:lstStyle/>
          <a:p>
            <a:pPr marL="0" indent="0" algn="l">
              <a:lnSpc>
                <a:spcPct val="127365"/>
              </a:lnSpc>
              <a:buNone/>
            </a:pPr>
            <a:r>
              <a:rPr lang="en-US" sz="1950" dirty="0">
                <a:solidFill>
                  <a:srgbClr val="EAF5F5"/>
                </a:solidFill>
                <a:latin typeface="Helvetica" pitchFamily="34" charset="0"/>
                <a:ea typeface="Helvetica" pitchFamily="34" charset="-122"/>
                <a:cs typeface="Helvetica" pitchFamily="34" charset="-120"/>
              </a:rPr>
              <a:t>I think… · For me… · because… · It depends.</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A9CBCB"/>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0584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25730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266825"/>
            <a:ext cx="1942505"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03020"/>
            <a:ext cx="1774865"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THE FRIDGE TEST</a:t>
            </a:r>
            <a:endParaRPr lang="en-US" sz="1125" dirty="0"/>
          </a:p>
        </p:txBody>
      </p:sp>
      <p:sp>
        <p:nvSpPr>
          <p:cNvPr id="8" name="Text 6"/>
          <p:cNvSpPr/>
          <p:nvPr/>
        </p:nvSpPr>
        <p:spPr>
          <a:xfrm>
            <a:off x="1047750" y="1583055"/>
            <a:ext cx="17811750" cy="51054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76B6B"/>
                </a:solidFill>
                <a:latin typeface="Georgia" pitchFamily="34" charset="0"/>
                <a:ea typeface="Georgia" pitchFamily="34" charset="-122"/>
                <a:cs typeface="Georgia" pitchFamily="34" charset="-120"/>
              </a:rPr>
              <a:t>Five things in your fridge tonight. Do you eat them, or throw them away?</a:t>
            </a:r>
            <a:endParaRPr lang="en-US" sz="3300" dirty="0"/>
          </a:p>
        </p:txBody>
      </p:sp>
      <p:sp>
        <p:nvSpPr>
          <p:cNvPr id="9" name="Text 7"/>
          <p:cNvSpPr/>
          <p:nvPr/>
        </p:nvSpPr>
        <p:spPr>
          <a:xfrm>
            <a:off x="1047750" y="213169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Choose alone first. Mark every line EAT, NOT SURE or THROW. Then compare in your group.</a:t>
            </a:r>
            <a:endParaRPr lang="en-US" sz="1650" dirty="0"/>
          </a:p>
        </p:txBody>
      </p:sp>
      <p:sp>
        <p:nvSpPr>
          <p:cNvPr id="10" name="Shape 8"/>
          <p:cNvSpPr/>
          <p:nvPr/>
        </p:nvSpPr>
        <p:spPr>
          <a:xfrm>
            <a:off x="1047750" y="2527935"/>
            <a:ext cx="16192500" cy="15240"/>
          </a:xfrm>
          <a:prstGeom prst="rect">
            <a:avLst/>
          </a:prstGeom>
          <a:solidFill>
            <a:srgbClr val="176B6B"/>
          </a:solidFill>
          <a:ln/>
        </p:spPr>
        <p:txBody>
          <a:bodyPr/>
          <a:lstStyle/>
          <a:p>
            <a:endParaRPr lang="en-US"/>
          </a:p>
        </p:txBody>
      </p:sp>
      <p:sp>
        <p:nvSpPr>
          <p:cNvPr id="11" name="Text 9"/>
          <p:cNvSpPr/>
          <p:nvPr/>
        </p:nvSpPr>
        <p:spPr>
          <a:xfrm>
            <a:off x="1047750" y="2619375"/>
            <a:ext cx="627888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WHAT IS IN THE FRIDGE</a:t>
            </a:r>
            <a:endParaRPr lang="en-US" sz="1050" dirty="0"/>
          </a:p>
        </p:txBody>
      </p:sp>
      <p:sp>
        <p:nvSpPr>
          <p:cNvPr id="12" name="Text 10"/>
          <p:cNvSpPr/>
          <p:nvPr/>
        </p:nvSpPr>
        <p:spPr>
          <a:xfrm>
            <a:off x="7143750" y="2619375"/>
            <a:ext cx="627888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THINK ABOUT THIS</a:t>
            </a:r>
            <a:endParaRPr lang="en-US" sz="1050" dirty="0"/>
          </a:p>
        </p:txBody>
      </p:sp>
      <p:sp>
        <p:nvSpPr>
          <p:cNvPr id="13" name="Text 11"/>
          <p:cNvSpPr/>
          <p:nvPr/>
        </p:nvSpPr>
        <p:spPr>
          <a:xfrm>
            <a:off x="13201650" y="2619375"/>
            <a:ext cx="112395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EAT</a:t>
            </a:r>
            <a:endParaRPr lang="en-US" sz="1050" dirty="0"/>
          </a:p>
        </p:txBody>
      </p:sp>
      <p:sp>
        <p:nvSpPr>
          <p:cNvPr id="14" name="Text 12"/>
          <p:cNvSpPr/>
          <p:nvPr/>
        </p:nvSpPr>
        <p:spPr>
          <a:xfrm>
            <a:off x="14249400" y="2619375"/>
            <a:ext cx="150495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NOT SURE</a:t>
            </a:r>
            <a:endParaRPr lang="en-US" sz="1050" dirty="0"/>
          </a:p>
        </p:txBody>
      </p:sp>
      <p:sp>
        <p:nvSpPr>
          <p:cNvPr id="15" name="Text 13"/>
          <p:cNvSpPr/>
          <p:nvPr/>
        </p:nvSpPr>
        <p:spPr>
          <a:xfrm>
            <a:off x="15678150" y="2619375"/>
            <a:ext cx="160020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THROW</a:t>
            </a:r>
            <a:endParaRPr lang="en-US" sz="1050" dirty="0"/>
          </a:p>
        </p:txBody>
      </p:sp>
      <p:sp>
        <p:nvSpPr>
          <p:cNvPr id="16" name="Shape 14"/>
          <p:cNvSpPr/>
          <p:nvPr/>
        </p:nvSpPr>
        <p:spPr>
          <a:xfrm>
            <a:off x="1047750" y="2878455"/>
            <a:ext cx="6096000" cy="9525"/>
          </a:xfrm>
          <a:prstGeom prst="rect">
            <a:avLst/>
          </a:prstGeom>
          <a:solidFill>
            <a:srgbClr val="E3E1DB"/>
          </a:solidFill>
          <a:ln/>
        </p:spPr>
        <p:txBody>
          <a:bodyPr/>
          <a:lstStyle/>
          <a:p>
            <a:endParaRPr lang="en-US"/>
          </a:p>
        </p:txBody>
      </p:sp>
      <p:sp>
        <p:nvSpPr>
          <p:cNvPr id="17" name="Text 15"/>
          <p:cNvSpPr/>
          <p:nvPr/>
        </p:nvSpPr>
        <p:spPr>
          <a:xfrm>
            <a:off x="1047750" y="298132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Yogurt, two days after the date.</a:t>
            </a:r>
            <a:endParaRPr lang="en-US" sz="1575" dirty="0"/>
          </a:p>
        </p:txBody>
      </p:sp>
      <p:sp>
        <p:nvSpPr>
          <p:cNvPr id="18" name="Shape 16"/>
          <p:cNvSpPr/>
          <p:nvPr/>
        </p:nvSpPr>
        <p:spPr>
          <a:xfrm>
            <a:off x="7143750" y="2878455"/>
            <a:ext cx="6096000" cy="9525"/>
          </a:xfrm>
          <a:prstGeom prst="rect">
            <a:avLst/>
          </a:prstGeom>
          <a:solidFill>
            <a:srgbClr val="E3E1DB"/>
          </a:solidFill>
          <a:ln/>
        </p:spPr>
        <p:txBody>
          <a:bodyPr/>
          <a:lstStyle/>
          <a:p>
            <a:endParaRPr lang="en-US"/>
          </a:p>
        </p:txBody>
      </p:sp>
      <p:sp>
        <p:nvSpPr>
          <p:cNvPr id="19" name="Text 17"/>
          <p:cNvSpPr/>
          <p:nvPr/>
        </p:nvSpPr>
        <p:spPr>
          <a:xfrm>
            <a:off x="7143750" y="298132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date says “best before,” not “dangerous.”</a:t>
            </a:r>
            <a:endParaRPr lang="en-US" sz="1350" dirty="0"/>
          </a:p>
        </p:txBody>
      </p:sp>
      <p:sp>
        <p:nvSpPr>
          <p:cNvPr id="20" name="Shape 18"/>
          <p:cNvSpPr/>
          <p:nvPr/>
        </p:nvSpPr>
        <p:spPr>
          <a:xfrm>
            <a:off x="13239750" y="2878455"/>
            <a:ext cx="1047750" cy="9525"/>
          </a:xfrm>
          <a:prstGeom prst="rect">
            <a:avLst/>
          </a:prstGeom>
          <a:solidFill>
            <a:srgbClr val="E3E1DB"/>
          </a:solidFill>
          <a:ln/>
        </p:spPr>
        <p:txBody>
          <a:bodyPr/>
          <a:lstStyle/>
          <a:p>
            <a:endParaRPr lang="en-US"/>
          </a:p>
        </p:txBody>
      </p:sp>
      <p:sp>
        <p:nvSpPr>
          <p:cNvPr id="21" name="Text 19"/>
          <p:cNvSpPr/>
          <p:nvPr/>
        </p:nvSpPr>
        <p:spPr>
          <a:xfrm>
            <a:off x="13201650" y="298132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2" name="Shape 20"/>
          <p:cNvSpPr/>
          <p:nvPr/>
        </p:nvSpPr>
        <p:spPr>
          <a:xfrm>
            <a:off x="14287500" y="2878455"/>
            <a:ext cx="1428750" cy="9525"/>
          </a:xfrm>
          <a:prstGeom prst="rect">
            <a:avLst/>
          </a:prstGeom>
          <a:solidFill>
            <a:srgbClr val="E3E1DB"/>
          </a:solidFill>
          <a:ln/>
        </p:spPr>
        <p:txBody>
          <a:bodyPr/>
          <a:lstStyle/>
          <a:p>
            <a:endParaRPr lang="en-US"/>
          </a:p>
        </p:txBody>
      </p:sp>
      <p:sp>
        <p:nvSpPr>
          <p:cNvPr id="23" name="Text 21"/>
          <p:cNvSpPr/>
          <p:nvPr/>
        </p:nvSpPr>
        <p:spPr>
          <a:xfrm>
            <a:off x="14249400" y="298132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4" name="Shape 22"/>
          <p:cNvSpPr/>
          <p:nvPr/>
        </p:nvSpPr>
        <p:spPr>
          <a:xfrm>
            <a:off x="15716250" y="2878455"/>
            <a:ext cx="1524000" cy="9525"/>
          </a:xfrm>
          <a:prstGeom prst="rect">
            <a:avLst/>
          </a:prstGeom>
          <a:solidFill>
            <a:srgbClr val="E3E1DB"/>
          </a:solidFill>
          <a:ln/>
        </p:spPr>
        <p:txBody>
          <a:bodyPr/>
          <a:lstStyle/>
          <a:p>
            <a:endParaRPr lang="en-US"/>
          </a:p>
        </p:txBody>
      </p:sp>
      <p:sp>
        <p:nvSpPr>
          <p:cNvPr id="25" name="Text 23"/>
          <p:cNvSpPr/>
          <p:nvPr/>
        </p:nvSpPr>
        <p:spPr>
          <a:xfrm>
            <a:off x="15678150" y="298132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6" name="Shape 24"/>
          <p:cNvSpPr/>
          <p:nvPr/>
        </p:nvSpPr>
        <p:spPr>
          <a:xfrm>
            <a:off x="1047750" y="3358515"/>
            <a:ext cx="6096000" cy="9525"/>
          </a:xfrm>
          <a:prstGeom prst="rect">
            <a:avLst/>
          </a:prstGeom>
          <a:solidFill>
            <a:srgbClr val="E3E1DB"/>
          </a:solidFill>
          <a:ln/>
        </p:spPr>
        <p:txBody>
          <a:bodyPr/>
          <a:lstStyle/>
          <a:p>
            <a:endParaRPr lang="en-US"/>
          </a:p>
        </p:txBody>
      </p:sp>
      <p:sp>
        <p:nvSpPr>
          <p:cNvPr id="27" name="Text 25"/>
          <p:cNvSpPr/>
          <p:nvPr/>
        </p:nvSpPr>
        <p:spPr>
          <a:xfrm>
            <a:off x="1047750" y="346138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Bread with mold on one slice.</a:t>
            </a:r>
            <a:endParaRPr lang="en-US" sz="1575" dirty="0"/>
          </a:p>
        </p:txBody>
      </p:sp>
      <p:sp>
        <p:nvSpPr>
          <p:cNvPr id="28" name="Shape 26"/>
          <p:cNvSpPr/>
          <p:nvPr/>
        </p:nvSpPr>
        <p:spPr>
          <a:xfrm>
            <a:off x="7143750" y="3358515"/>
            <a:ext cx="6096000" cy="9525"/>
          </a:xfrm>
          <a:prstGeom prst="rect">
            <a:avLst/>
          </a:prstGeom>
          <a:solidFill>
            <a:srgbClr val="E3E1DB"/>
          </a:solidFill>
          <a:ln/>
        </p:spPr>
        <p:txBody>
          <a:bodyPr/>
          <a:lstStyle/>
          <a:p>
            <a:endParaRPr lang="en-US"/>
          </a:p>
        </p:txBody>
      </p:sp>
      <p:sp>
        <p:nvSpPr>
          <p:cNvPr id="29" name="Text 27"/>
          <p:cNvSpPr/>
          <p:nvPr/>
        </p:nvSpPr>
        <p:spPr>
          <a:xfrm>
            <a:off x="7143750" y="346138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You can see some mold. You cannot see all of it.</a:t>
            </a:r>
            <a:endParaRPr lang="en-US" sz="1350" dirty="0"/>
          </a:p>
        </p:txBody>
      </p:sp>
      <p:sp>
        <p:nvSpPr>
          <p:cNvPr id="30" name="Shape 28"/>
          <p:cNvSpPr/>
          <p:nvPr/>
        </p:nvSpPr>
        <p:spPr>
          <a:xfrm>
            <a:off x="13239750" y="3358515"/>
            <a:ext cx="1047750" cy="9525"/>
          </a:xfrm>
          <a:prstGeom prst="rect">
            <a:avLst/>
          </a:prstGeom>
          <a:solidFill>
            <a:srgbClr val="E3E1DB"/>
          </a:solidFill>
          <a:ln/>
        </p:spPr>
        <p:txBody>
          <a:bodyPr/>
          <a:lstStyle/>
          <a:p>
            <a:endParaRPr lang="en-US"/>
          </a:p>
        </p:txBody>
      </p:sp>
      <p:sp>
        <p:nvSpPr>
          <p:cNvPr id="31" name="Text 29"/>
          <p:cNvSpPr/>
          <p:nvPr/>
        </p:nvSpPr>
        <p:spPr>
          <a:xfrm>
            <a:off x="13201650" y="346138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2" name="Shape 30"/>
          <p:cNvSpPr/>
          <p:nvPr/>
        </p:nvSpPr>
        <p:spPr>
          <a:xfrm>
            <a:off x="14287500" y="3358515"/>
            <a:ext cx="1428750" cy="9525"/>
          </a:xfrm>
          <a:prstGeom prst="rect">
            <a:avLst/>
          </a:prstGeom>
          <a:solidFill>
            <a:srgbClr val="E3E1DB"/>
          </a:solidFill>
          <a:ln/>
        </p:spPr>
        <p:txBody>
          <a:bodyPr/>
          <a:lstStyle/>
          <a:p>
            <a:endParaRPr lang="en-US"/>
          </a:p>
        </p:txBody>
      </p:sp>
      <p:sp>
        <p:nvSpPr>
          <p:cNvPr id="33" name="Text 31"/>
          <p:cNvSpPr/>
          <p:nvPr/>
        </p:nvSpPr>
        <p:spPr>
          <a:xfrm>
            <a:off x="14249400" y="346138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4" name="Shape 32"/>
          <p:cNvSpPr/>
          <p:nvPr/>
        </p:nvSpPr>
        <p:spPr>
          <a:xfrm>
            <a:off x="15716250" y="3358515"/>
            <a:ext cx="1524000" cy="9525"/>
          </a:xfrm>
          <a:prstGeom prst="rect">
            <a:avLst/>
          </a:prstGeom>
          <a:solidFill>
            <a:srgbClr val="E3E1DB"/>
          </a:solidFill>
          <a:ln/>
        </p:spPr>
        <p:txBody>
          <a:bodyPr/>
          <a:lstStyle/>
          <a:p>
            <a:endParaRPr lang="en-US"/>
          </a:p>
        </p:txBody>
      </p:sp>
      <p:sp>
        <p:nvSpPr>
          <p:cNvPr id="35" name="Text 33"/>
          <p:cNvSpPr/>
          <p:nvPr/>
        </p:nvSpPr>
        <p:spPr>
          <a:xfrm>
            <a:off x="15678150" y="346138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6" name="Shape 34"/>
          <p:cNvSpPr/>
          <p:nvPr/>
        </p:nvSpPr>
        <p:spPr>
          <a:xfrm>
            <a:off x="1047750" y="3838575"/>
            <a:ext cx="6096000" cy="9525"/>
          </a:xfrm>
          <a:prstGeom prst="rect">
            <a:avLst/>
          </a:prstGeom>
          <a:solidFill>
            <a:srgbClr val="E3E1DB"/>
          </a:solidFill>
          <a:ln/>
        </p:spPr>
        <p:txBody>
          <a:bodyPr/>
          <a:lstStyle/>
          <a:p>
            <a:endParaRPr lang="en-US"/>
          </a:p>
        </p:txBody>
      </p:sp>
      <p:sp>
        <p:nvSpPr>
          <p:cNvPr id="37" name="Text 35"/>
          <p:cNvSpPr/>
          <p:nvPr/>
        </p:nvSpPr>
        <p:spPr>
          <a:xfrm>
            <a:off x="1047750" y="394144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An apple with a big brown mark.</a:t>
            </a:r>
            <a:endParaRPr lang="en-US" sz="1575" dirty="0"/>
          </a:p>
        </p:txBody>
      </p:sp>
      <p:sp>
        <p:nvSpPr>
          <p:cNvPr id="38" name="Shape 36"/>
          <p:cNvSpPr/>
          <p:nvPr/>
        </p:nvSpPr>
        <p:spPr>
          <a:xfrm>
            <a:off x="7143750" y="3838575"/>
            <a:ext cx="6096000" cy="9525"/>
          </a:xfrm>
          <a:prstGeom prst="rect">
            <a:avLst/>
          </a:prstGeom>
          <a:solidFill>
            <a:srgbClr val="E3E1DB"/>
          </a:solidFill>
          <a:ln/>
        </p:spPr>
        <p:txBody>
          <a:bodyPr/>
          <a:lstStyle/>
          <a:p>
            <a:endParaRPr lang="en-US"/>
          </a:p>
        </p:txBody>
      </p:sp>
      <p:sp>
        <p:nvSpPr>
          <p:cNvPr id="39" name="Text 37"/>
          <p:cNvSpPr/>
          <p:nvPr/>
        </p:nvSpPr>
        <p:spPr>
          <a:xfrm>
            <a:off x="7143750" y="394144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mark is ugly, but the rest is fine.</a:t>
            </a:r>
            <a:endParaRPr lang="en-US" sz="1350" dirty="0"/>
          </a:p>
        </p:txBody>
      </p:sp>
      <p:sp>
        <p:nvSpPr>
          <p:cNvPr id="40" name="Shape 38"/>
          <p:cNvSpPr/>
          <p:nvPr/>
        </p:nvSpPr>
        <p:spPr>
          <a:xfrm>
            <a:off x="13239750" y="3838575"/>
            <a:ext cx="1047750" cy="9525"/>
          </a:xfrm>
          <a:prstGeom prst="rect">
            <a:avLst/>
          </a:prstGeom>
          <a:solidFill>
            <a:srgbClr val="E3E1DB"/>
          </a:solidFill>
          <a:ln/>
        </p:spPr>
        <p:txBody>
          <a:bodyPr/>
          <a:lstStyle/>
          <a:p>
            <a:endParaRPr lang="en-US"/>
          </a:p>
        </p:txBody>
      </p:sp>
      <p:sp>
        <p:nvSpPr>
          <p:cNvPr id="41" name="Text 39"/>
          <p:cNvSpPr/>
          <p:nvPr/>
        </p:nvSpPr>
        <p:spPr>
          <a:xfrm>
            <a:off x="13201650" y="394144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2" name="Shape 40"/>
          <p:cNvSpPr/>
          <p:nvPr/>
        </p:nvSpPr>
        <p:spPr>
          <a:xfrm>
            <a:off x="14287500" y="3838575"/>
            <a:ext cx="1428750" cy="9525"/>
          </a:xfrm>
          <a:prstGeom prst="rect">
            <a:avLst/>
          </a:prstGeom>
          <a:solidFill>
            <a:srgbClr val="E3E1DB"/>
          </a:solidFill>
          <a:ln/>
        </p:spPr>
        <p:txBody>
          <a:bodyPr/>
          <a:lstStyle/>
          <a:p>
            <a:endParaRPr lang="en-US"/>
          </a:p>
        </p:txBody>
      </p:sp>
      <p:sp>
        <p:nvSpPr>
          <p:cNvPr id="43" name="Text 41"/>
          <p:cNvSpPr/>
          <p:nvPr/>
        </p:nvSpPr>
        <p:spPr>
          <a:xfrm>
            <a:off x="14249400" y="394144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4" name="Shape 42"/>
          <p:cNvSpPr/>
          <p:nvPr/>
        </p:nvSpPr>
        <p:spPr>
          <a:xfrm>
            <a:off x="15716250" y="3838575"/>
            <a:ext cx="1524000" cy="9525"/>
          </a:xfrm>
          <a:prstGeom prst="rect">
            <a:avLst/>
          </a:prstGeom>
          <a:solidFill>
            <a:srgbClr val="E3E1DB"/>
          </a:solidFill>
          <a:ln/>
        </p:spPr>
        <p:txBody>
          <a:bodyPr/>
          <a:lstStyle/>
          <a:p>
            <a:endParaRPr lang="en-US"/>
          </a:p>
        </p:txBody>
      </p:sp>
      <p:sp>
        <p:nvSpPr>
          <p:cNvPr id="45" name="Text 43"/>
          <p:cNvSpPr/>
          <p:nvPr/>
        </p:nvSpPr>
        <p:spPr>
          <a:xfrm>
            <a:off x="15678150" y="394144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6" name="Shape 44"/>
          <p:cNvSpPr/>
          <p:nvPr/>
        </p:nvSpPr>
        <p:spPr>
          <a:xfrm>
            <a:off x="1047750" y="4318635"/>
            <a:ext cx="6096000" cy="9525"/>
          </a:xfrm>
          <a:prstGeom prst="rect">
            <a:avLst/>
          </a:prstGeom>
          <a:solidFill>
            <a:srgbClr val="E3E1DB"/>
          </a:solidFill>
          <a:ln/>
        </p:spPr>
        <p:txBody>
          <a:bodyPr/>
          <a:lstStyle/>
          <a:p>
            <a:endParaRPr lang="en-US"/>
          </a:p>
        </p:txBody>
      </p:sp>
      <p:sp>
        <p:nvSpPr>
          <p:cNvPr id="47" name="Text 45"/>
          <p:cNvSpPr/>
          <p:nvPr/>
        </p:nvSpPr>
        <p:spPr>
          <a:xfrm>
            <a:off x="1047750" y="442150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Milk one day over. It smells normal.</a:t>
            </a:r>
            <a:endParaRPr lang="en-US" sz="1575" dirty="0"/>
          </a:p>
        </p:txBody>
      </p:sp>
      <p:sp>
        <p:nvSpPr>
          <p:cNvPr id="48" name="Shape 46"/>
          <p:cNvSpPr/>
          <p:nvPr/>
        </p:nvSpPr>
        <p:spPr>
          <a:xfrm>
            <a:off x="7143750" y="4318635"/>
            <a:ext cx="6096000" cy="9525"/>
          </a:xfrm>
          <a:prstGeom prst="rect">
            <a:avLst/>
          </a:prstGeom>
          <a:solidFill>
            <a:srgbClr val="E3E1DB"/>
          </a:solidFill>
          <a:ln/>
        </p:spPr>
        <p:txBody>
          <a:bodyPr/>
          <a:lstStyle/>
          <a:p>
            <a:endParaRPr lang="en-US"/>
          </a:p>
        </p:txBody>
      </p:sp>
      <p:sp>
        <p:nvSpPr>
          <p:cNvPr id="49" name="Text 47"/>
          <p:cNvSpPr/>
          <p:nvPr/>
        </p:nvSpPr>
        <p:spPr>
          <a:xfrm>
            <a:off x="7143750" y="442150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Your nose knows more than the label does.</a:t>
            </a:r>
            <a:endParaRPr lang="en-US" sz="1350" dirty="0"/>
          </a:p>
        </p:txBody>
      </p:sp>
      <p:sp>
        <p:nvSpPr>
          <p:cNvPr id="50" name="Shape 48"/>
          <p:cNvSpPr/>
          <p:nvPr/>
        </p:nvSpPr>
        <p:spPr>
          <a:xfrm>
            <a:off x="13239750" y="4318635"/>
            <a:ext cx="1047750" cy="9525"/>
          </a:xfrm>
          <a:prstGeom prst="rect">
            <a:avLst/>
          </a:prstGeom>
          <a:solidFill>
            <a:srgbClr val="E3E1DB"/>
          </a:solidFill>
          <a:ln/>
        </p:spPr>
        <p:txBody>
          <a:bodyPr/>
          <a:lstStyle/>
          <a:p>
            <a:endParaRPr lang="en-US"/>
          </a:p>
        </p:txBody>
      </p:sp>
      <p:sp>
        <p:nvSpPr>
          <p:cNvPr id="51" name="Text 49"/>
          <p:cNvSpPr/>
          <p:nvPr/>
        </p:nvSpPr>
        <p:spPr>
          <a:xfrm>
            <a:off x="13201650" y="442150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2" name="Shape 50"/>
          <p:cNvSpPr/>
          <p:nvPr/>
        </p:nvSpPr>
        <p:spPr>
          <a:xfrm>
            <a:off x="14287500" y="4318635"/>
            <a:ext cx="1428750" cy="9525"/>
          </a:xfrm>
          <a:prstGeom prst="rect">
            <a:avLst/>
          </a:prstGeom>
          <a:solidFill>
            <a:srgbClr val="E3E1DB"/>
          </a:solidFill>
          <a:ln/>
        </p:spPr>
        <p:txBody>
          <a:bodyPr/>
          <a:lstStyle/>
          <a:p>
            <a:endParaRPr lang="en-US"/>
          </a:p>
        </p:txBody>
      </p:sp>
      <p:sp>
        <p:nvSpPr>
          <p:cNvPr id="53" name="Text 51"/>
          <p:cNvSpPr/>
          <p:nvPr/>
        </p:nvSpPr>
        <p:spPr>
          <a:xfrm>
            <a:off x="14249400" y="442150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4" name="Shape 52"/>
          <p:cNvSpPr/>
          <p:nvPr/>
        </p:nvSpPr>
        <p:spPr>
          <a:xfrm>
            <a:off x="15716250" y="4318635"/>
            <a:ext cx="1524000" cy="9525"/>
          </a:xfrm>
          <a:prstGeom prst="rect">
            <a:avLst/>
          </a:prstGeom>
          <a:solidFill>
            <a:srgbClr val="E3E1DB"/>
          </a:solidFill>
          <a:ln/>
        </p:spPr>
        <p:txBody>
          <a:bodyPr/>
          <a:lstStyle/>
          <a:p>
            <a:endParaRPr lang="en-US"/>
          </a:p>
        </p:txBody>
      </p:sp>
      <p:sp>
        <p:nvSpPr>
          <p:cNvPr id="55" name="Text 53"/>
          <p:cNvSpPr/>
          <p:nvPr/>
        </p:nvSpPr>
        <p:spPr>
          <a:xfrm>
            <a:off x="15678150" y="442150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6" name="Shape 54"/>
          <p:cNvSpPr/>
          <p:nvPr/>
        </p:nvSpPr>
        <p:spPr>
          <a:xfrm>
            <a:off x="1047750" y="5278755"/>
            <a:ext cx="6096000" cy="15240"/>
          </a:xfrm>
          <a:prstGeom prst="rect">
            <a:avLst/>
          </a:prstGeom>
          <a:solidFill>
            <a:srgbClr val="176B6B"/>
          </a:solidFill>
          <a:ln/>
        </p:spPr>
        <p:txBody>
          <a:bodyPr/>
          <a:lstStyle/>
          <a:p>
            <a:endParaRPr lang="en-US"/>
          </a:p>
        </p:txBody>
      </p:sp>
      <p:sp>
        <p:nvSpPr>
          <p:cNvPr id="57" name="Shape 55"/>
          <p:cNvSpPr/>
          <p:nvPr/>
        </p:nvSpPr>
        <p:spPr>
          <a:xfrm>
            <a:off x="1047750" y="4798695"/>
            <a:ext cx="6096000" cy="9525"/>
          </a:xfrm>
          <a:prstGeom prst="rect">
            <a:avLst/>
          </a:prstGeom>
          <a:solidFill>
            <a:srgbClr val="E3E1DB"/>
          </a:solidFill>
          <a:ln/>
        </p:spPr>
        <p:txBody>
          <a:bodyPr/>
          <a:lstStyle/>
          <a:p>
            <a:endParaRPr lang="en-US"/>
          </a:p>
        </p:txBody>
      </p:sp>
      <p:sp>
        <p:nvSpPr>
          <p:cNvPr id="58" name="Text 56"/>
          <p:cNvSpPr/>
          <p:nvPr/>
        </p:nvSpPr>
        <p:spPr>
          <a:xfrm>
            <a:off x="1047750" y="490156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Rice that sat on the counter all night.</a:t>
            </a:r>
            <a:endParaRPr lang="en-US" sz="1575" dirty="0"/>
          </a:p>
        </p:txBody>
      </p:sp>
      <p:sp>
        <p:nvSpPr>
          <p:cNvPr id="59" name="Shape 57"/>
          <p:cNvSpPr/>
          <p:nvPr/>
        </p:nvSpPr>
        <p:spPr>
          <a:xfrm>
            <a:off x="7143750" y="5278755"/>
            <a:ext cx="6096000" cy="15240"/>
          </a:xfrm>
          <a:prstGeom prst="rect">
            <a:avLst/>
          </a:prstGeom>
          <a:solidFill>
            <a:srgbClr val="176B6B"/>
          </a:solidFill>
          <a:ln/>
        </p:spPr>
        <p:txBody>
          <a:bodyPr/>
          <a:lstStyle/>
          <a:p>
            <a:endParaRPr lang="en-US"/>
          </a:p>
        </p:txBody>
      </p:sp>
      <p:sp>
        <p:nvSpPr>
          <p:cNvPr id="60" name="Shape 58"/>
          <p:cNvSpPr/>
          <p:nvPr/>
        </p:nvSpPr>
        <p:spPr>
          <a:xfrm>
            <a:off x="7143750" y="4798695"/>
            <a:ext cx="6096000" cy="9525"/>
          </a:xfrm>
          <a:prstGeom prst="rect">
            <a:avLst/>
          </a:prstGeom>
          <a:solidFill>
            <a:srgbClr val="E3E1DB"/>
          </a:solidFill>
          <a:ln/>
        </p:spPr>
        <p:txBody>
          <a:bodyPr/>
          <a:lstStyle/>
          <a:p>
            <a:endParaRPr lang="en-US"/>
          </a:p>
        </p:txBody>
      </p:sp>
      <p:sp>
        <p:nvSpPr>
          <p:cNvPr id="61" name="Text 59"/>
          <p:cNvSpPr/>
          <p:nvPr/>
        </p:nvSpPr>
        <p:spPr>
          <a:xfrm>
            <a:off x="7143750" y="490156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It looks fine. Warm rice can still make people sick.</a:t>
            </a:r>
            <a:endParaRPr lang="en-US" sz="1350" dirty="0"/>
          </a:p>
        </p:txBody>
      </p:sp>
      <p:sp>
        <p:nvSpPr>
          <p:cNvPr id="62" name="Shape 60"/>
          <p:cNvSpPr/>
          <p:nvPr/>
        </p:nvSpPr>
        <p:spPr>
          <a:xfrm>
            <a:off x="13239750" y="5278755"/>
            <a:ext cx="1047750" cy="15240"/>
          </a:xfrm>
          <a:prstGeom prst="rect">
            <a:avLst/>
          </a:prstGeom>
          <a:solidFill>
            <a:srgbClr val="176B6B"/>
          </a:solidFill>
          <a:ln/>
        </p:spPr>
        <p:txBody>
          <a:bodyPr/>
          <a:lstStyle/>
          <a:p>
            <a:endParaRPr lang="en-US"/>
          </a:p>
        </p:txBody>
      </p:sp>
      <p:sp>
        <p:nvSpPr>
          <p:cNvPr id="63" name="Shape 61"/>
          <p:cNvSpPr/>
          <p:nvPr/>
        </p:nvSpPr>
        <p:spPr>
          <a:xfrm>
            <a:off x="13239750" y="4798695"/>
            <a:ext cx="1047750" cy="9525"/>
          </a:xfrm>
          <a:prstGeom prst="rect">
            <a:avLst/>
          </a:prstGeom>
          <a:solidFill>
            <a:srgbClr val="E3E1DB"/>
          </a:solidFill>
          <a:ln/>
        </p:spPr>
        <p:txBody>
          <a:bodyPr/>
          <a:lstStyle/>
          <a:p>
            <a:endParaRPr lang="en-US"/>
          </a:p>
        </p:txBody>
      </p:sp>
      <p:sp>
        <p:nvSpPr>
          <p:cNvPr id="64" name="Text 62"/>
          <p:cNvSpPr/>
          <p:nvPr/>
        </p:nvSpPr>
        <p:spPr>
          <a:xfrm>
            <a:off x="13201650" y="490156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5" name="Shape 63"/>
          <p:cNvSpPr/>
          <p:nvPr/>
        </p:nvSpPr>
        <p:spPr>
          <a:xfrm>
            <a:off x="14287500" y="5278755"/>
            <a:ext cx="1428750" cy="15240"/>
          </a:xfrm>
          <a:prstGeom prst="rect">
            <a:avLst/>
          </a:prstGeom>
          <a:solidFill>
            <a:srgbClr val="176B6B"/>
          </a:solidFill>
          <a:ln/>
        </p:spPr>
        <p:txBody>
          <a:bodyPr/>
          <a:lstStyle/>
          <a:p>
            <a:endParaRPr lang="en-US"/>
          </a:p>
        </p:txBody>
      </p:sp>
      <p:sp>
        <p:nvSpPr>
          <p:cNvPr id="66" name="Shape 64"/>
          <p:cNvSpPr/>
          <p:nvPr/>
        </p:nvSpPr>
        <p:spPr>
          <a:xfrm>
            <a:off x="14287500" y="4798695"/>
            <a:ext cx="1428750" cy="9525"/>
          </a:xfrm>
          <a:prstGeom prst="rect">
            <a:avLst/>
          </a:prstGeom>
          <a:solidFill>
            <a:srgbClr val="E3E1DB"/>
          </a:solidFill>
          <a:ln/>
        </p:spPr>
        <p:txBody>
          <a:bodyPr/>
          <a:lstStyle/>
          <a:p>
            <a:endParaRPr lang="en-US"/>
          </a:p>
        </p:txBody>
      </p:sp>
      <p:sp>
        <p:nvSpPr>
          <p:cNvPr id="67" name="Text 65"/>
          <p:cNvSpPr/>
          <p:nvPr/>
        </p:nvSpPr>
        <p:spPr>
          <a:xfrm>
            <a:off x="14249400" y="490156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8" name="Shape 66"/>
          <p:cNvSpPr/>
          <p:nvPr/>
        </p:nvSpPr>
        <p:spPr>
          <a:xfrm>
            <a:off x="15716250" y="5278755"/>
            <a:ext cx="1524000" cy="15240"/>
          </a:xfrm>
          <a:prstGeom prst="rect">
            <a:avLst/>
          </a:prstGeom>
          <a:solidFill>
            <a:srgbClr val="176B6B"/>
          </a:solidFill>
          <a:ln/>
        </p:spPr>
        <p:txBody>
          <a:bodyPr/>
          <a:lstStyle/>
          <a:p>
            <a:endParaRPr lang="en-US"/>
          </a:p>
        </p:txBody>
      </p:sp>
      <p:sp>
        <p:nvSpPr>
          <p:cNvPr id="69" name="Shape 67"/>
          <p:cNvSpPr/>
          <p:nvPr/>
        </p:nvSpPr>
        <p:spPr>
          <a:xfrm>
            <a:off x="15716250" y="4798695"/>
            <a:ext cx="1524000" cy="9525"/>
          </a:xfrm>
          <a:prstGeom prst="rect">
            <a:avLst/>
          </a:prstGeom>
          <a:solidFill>
            <a:srgbClr val="E3E1DB"/>
          </a:solidFill>
          <a:ln/>
        </p:spPr>
        <p:txBody>
          <a:bodyPr/>
          <a:lstStyle/>
          <a:p>
            <a:endParaRPr lang="en-US"/>
          </a:p>
        </p:txBody>
      </p:sp>
      <p:sp>
        <p:nvSpPr>
          <p:cNvPr id="70" name="Text 68"/>
          <p:cNvSpPr/>
          <p:nvPr/>
        </p:nvSpPr>
        <p:spPr>
          <a:xfrm>
            <a:off x="15678150" y="490156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71" name="Text 69"/>
          <p:cNvSpPr/>
          <p:nvPr/>
        </p:nvSpPr>
        <p:spPr>
          <a:xfrm>
            <a:off x="1047750" y="5511165"/>
            <a:ext cx="157516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TOTAL</a:t>
            </a:r>
            <a:endParaRPr lang="en-US" sz="1350" dirty="0"/>
          </a:p>
        </p:txBody>
      </p:sp>
      <p:sp>
        <p:nvSpPr>
          <p:cNvPr id="72" name="Text 70"/>
          <p:cNvSpPr/>
          <p:nvPr/>
        </p:nvSpPr>
        <p:spPr>
          <a:xfrm>
            <a:off x="2727365" y="5427344"/>
            <a:ext cx="12735548" cy="382905"/>
          </a:xfrm>
          <a:prstGeom prst="rect">
            <a:avLst/>
          </a:prstGeom>
          <a:noFill/>
          <a:ln/>
        </p:spPr>
        <p:txBody>
          <a:bodyPr wrap="square" lIns="25400" tIns="25400" rIns="25400" bIns="25400" rtlCol="0" anchor="t">
            <a:normAutofit/>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Food you would throw away: _____ of 5 	Food that was really not safe:____________________________________</a:t>
            </a:r>
            <a:endParaRPr lang="en-US" sz="1800" dirty="0"/>
          </a:p>
        </p:txBody>
      </p:sp>
      <p:sp>
        <p:nvSpPr>
          <p:cNvPr id="73" name="Shape 71"/>
          <p:cNvSpPr/>
          <p:nvPr/>
        </p:nvSpPr>
        <p:spPr>
          <a:xfrm>
            <a:off x="1047750" y="5861685"/>
            <a:ext cx="38100" cy="693420"/>
          </a:xfrm>
          <a:prstGeom prst="rect">
            <a:avLst/>
          </a:prstGeom>
          <a:solidFill>
            <a:srgbClr val="D9B877"/>
          </a:solidFill>
          <a:ln/>
        </p:spPr>
        <p:txBody>
          <a:bodyPr/>
          <a:lstStyle/>
          <a:p>
            <a:endParaRPr lang="en-US"/>
          </a:p>
        </p:txBody>
      </p:sp>
      <p:sp>
        <p:nvSpPr>
          <p:cNvPr id="74" name="Text 72"/>
          <p:cNvSpPr/>
          <p:nvPr/>
        </p:nvSpPr>
        <p:spPr>
          <a:xfrm>
            <a:off x="1276350" y="5899785"/>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75" name="Text 73"/>
          <p:cNvSpPr/>
          <p:nvPr/>
        </p:nvSpPr>
        <p:spPr>
          <a:xfrm>
            <a:off x="2519601" y="586168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1</a:t>
            </a:r>
            <a:endParaRPr lang="en-US" sz="1800" dirty="0"/>
          </a:p>
        </p:txBody>
      </p:sp>
      <p:sp>
        <p:nvSpPr>
          <p:cNvPr id="76" name="Text 74"/>
          <p:cNvSpPr/>
          <p:nvPr/>
        </p:nvSpPr>
        <p:spPr>
          <a:xfrm>
            <a:off x="2824520" y="5861685"/>
            <a:ext cx="6374642"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Are you throwing away the food, or the date on the label?</a:t>
            </a:r>
            <a:endParaRPr lang="en-US" sz="1800" dirty="0"/>
          </a:p>
        </p:txBody>
      </p:sp>
      <p:sp>
        <p:nvSpPr>
          <p:cNvPr id="77" name="Text 75"/>
          <p:cNvSpPr/>
          <p:nvPr/>
        </p:nvSpPr>
        <p:spPr>
          <a:xfrm>
            <a:off x="2519601" y="624649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2</a:t>
            </a:r>
            <a:endParaRPr lang="en-US" sz="1800" dirty="0"/>
          </a:p>
        </p:txBody>
      </p:sp>
      <p:sp>
        <p:nvSpPr>
          <p:cNvPr id="78" name="Text 76"/>
          <p:cNvSpPr/>
          <p:nvPr/>
        </p:nvSpPr>
        <p:spPr>
          <a:xfrm>
            <a:off x="2824520" y="6246495"/>
            <a:ext cx="10101227"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group. Who threw away the most? Would your grandparents agree?</a:t>
            </a:r>
            <a:endParaRPr lang="en-US" sz="1800" dirty="0"/>
          </a:p>
        </p:txBody>
      </p:sp>
      <p:sp>
        <p:nvSpPr>
          <p:cNvPr id="79" name="Text 77"/>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2118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Complete the sentences</a:t>
            </a:r>
            <a:endParaRPr lang="en-US" sz="3900" dirty="0"/>
          </a:p>
        </p:txBody>
      </p:sp>
      <p:sp>
        <p:nvSpPr>
          <p:cNvPr id="7" name="Text 5"/>
          <p:cNvSpPr/>
          <p:nvPr/>
        </p:nvSpPr>
        <p:spPr>
          <a:xfrm>
            <a:off x="1047750" y="249936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the sentences with a word from the box.</a:t>
            </a:r>
            <a:endParaRPr lang="en-US" sz="1800" dirty="0"/>
          </a:p>
        </p:txBody>
      </p:sp>
      <p:sp>
        <p:nvSpPr>
          <p:cNvPr id="8" name="Shape 6"/>
          <p:cNvSpPr/>
          <p:nvPr/>
        </p:nvSpPr>
        <p:spPr>
          <a:xfrm>
            <a:off x="1047750" y="2987040"/>
            <a:ext cx="14859000" cy="678180"/>
          </a:xfrm>
          <a:prstGeom prst="rect">
            <a:avLst/>
          </a:prstGeom>
          <a:ln w="15240">
            <a:solidFill>
              <a:srgbClr val="176B6B"/>
            </a:solidFill>
            <a:prstDash val="solid"/>
          </a:ln>
        </p:spPr>
        <p:txBody>
          <a:bodyPr/>
          <a:lstStyle/>
          <a:p>
            <a:endParaRPr lang="en-US"/>
          </a:p>
        </p:txBody>
      </p:sp>
      <p:sp>
        <p:nvSpPr>
          <p:cNvPr id="9" name="Text 7"/>
          <p:cNvSpPr/>
          <p:nvPr/>
        </p:nvSpPr>
        <p:spPr>
          <a:xfrm>
            <a:off x="1386840" y="3173730"/>
            <a:ext cx="846892"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edible</a:t>
            </a:r>
            <a:endParaRPr lang="en-US" sz="2100" dirty="0"/>
          </a:p>
        </p:txBody>
      </p:sp>
      <p:sp>
        <p:nvSpPr>
          <p:cNvPr id="10" name="Text 8"/>
          <p:cNvSpPr/>
          <p:nvPr/>
        </p:nvSpPr>
        <p:spPr>
          <a:xfrm>
            <a:off x="2538532" y="3173730"/>
            <a:ext cx="71378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extra</a:t>
            </a:r>
            <a:endParaRPr lang="en-US" sz="2100" dirty="0"/>
          </a:p>
        </p:txBody>
      </p:sp>
      <p:sp>
        <p:nvSpPr>
          <p:cNvPr id="11" name="Text 9"/>
          <p:cNvSpPr/>
          <p:nvPr/>
        </p:nvSpPr>
        <p:spPr>
          <a:xfrm>
            <a:off x="3557111" y="3173730"/>
            <a:ext cx="728424"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fresh</a:t>
            </a:r>
            <a:endParaRPr lang="en-US" sz="2100" dirty="0"/>
          </a:p>
        </p:txBody>
      </p:sp>
      <p:sp>
        <p:nvSpPr>
          <p:cNvPr id="12" name="Text 10"/>
          <p:cNvSpPr/>
          <p:nvPr/>
        </p:nvSpPr>
        <p:spPr>
          <a:xfrm>
            <a:off x="4590336" y="3173730"/>
            <a:ext cx="698659"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spoil</a:t>
            </a:r>
            <a:endParaRPr lang="en-US" sz="2100" dirty="0"/>
          </a:p>
        </p:txBody>
      </p:sp>
      <p:sp>
        <p:nvSpPr>
          <p:cNvPr id="13" name="Text 11"/>
          <p:cNvSpPr/>
          <p:nvPr/>
        </p:nvSpPr>
        <p:spPr>
          <a:xfrm>
            <a:off x="5593795" y="3173730"/>
            <a:ext cx="81748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waste</a:t>
            </a:r>
            <a:endParaRPr lang="en-US" sz="2100" dirty="0"/>
          </a:p>
        </p:txBody>
      </p:sp>
      <p:sp>
        <p:nvSpPr>
          <p:cNvPr id="14" name="Text 12"/>
          <p:cNvSpPr/>
          <p:nvPr/>
        </p:nvSpPr>
        <p:spPr>
          <a:xfrm>
            <a:off x="1047750" y="398145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5" name="Text 13"/>
          <p:cNvSpPr/>
          <p:nvPr/>
        </p:nvSpPr>
        <p:spPr>
          <a:xfrm>
            <a:off x="1581150" y="3950970"/>
            <a:ext cx="762958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Milk and salad ______________ very quickly in summer.</a:t>
            </a:r>
            <a:endParaRPr lang="en-US" sz="2250" dirty="0"/>
          </a:p>
        </p:txBody>
      </p:sp>
      <p:sp>
        <p:nvSpPr>
          <p:cNvPr id="16" name="Text 14"/>
          <p:cNvSpPr/>
          <p:nvPr/>
        </p:nvSpPr>
        <p:spPr>
          <a:xfrm>
            <a:off x="1047750" y="4576763"/>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7" name="Text 15"/>
          <p:cNvSpPr/>
          <p:nvPr/>
        </p:nvSpPr>
        <p:spPr>
          <a:xfrm>
            <a:off x="1581150" y="4546283"/>
            <a:ext cx="7229344"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Please do not ______________ food that is still good.</a:t>
            </a:r>
            <a:endParaRPr lang="en-US" sz="2250" dirty="0"/>
          </a:p>
        </p:txBody>
      </p:sp>
      <p:sp>
        <p:nvSpPr>
          <p:cNvPr id="18" name="Text 16"/>
          <p:cNvSpPr/>
          <p:nvPr/>
        </p:nvSpPr>
        <p:spPr>
          <a:xfrm>
            <a:off x="1047750" y="5172075"/>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9" name="Text 17"/>
          <p:cNvSpPr/>
          <p:nvPr/>
        </p:nvSpPr>
        <p:spPr>
          <a:xfrm>
            <a:off x="1581150" y="5141595"/>
            <a:ext cx="8166556"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We bought ______________ bread, so we can freeze some.</a:t>
            </a:r>
            <a:endParaRPr lang="en-US" sz="2250" dirty="0"/>
          </a:p>
        </p:txBody>
      </p:sp>
      <p:sp>
        <p:nvSpPr>
          <p:cNvPr id="20" name="Text 18"/>
          <p:cNvSpPr/>
          <p:nvPr/>
        </p:nvSpPr>
        <p:spPr>
          <a:xfrm>
            <a:off x="1047750" y="5767388"/>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21" name="Text 19"/>
          <p:cNvSpPr/>
          <p:nvPr/>
        </p:nvSpPr>
        <p:spPr>
          <a:xfrm>
            <a:off x="1581150" y="5736907"/>
            <a:ext cx="5114592"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An ugly apple is still ______________ .</a:t>
            </a:r>
            <a:endParaRPr lang="en-US" sz="2250" dirty="0"/>
          </a:p>
        </p:txBody>
      </p:sp>
      <p:sp>
        <p:nvSpPr>
          <p:cNvPr id="22" name="Text 20"/>
          <p:cNvSpPr/>
          <p:nvPr/>
        </p:nvSpPr>
        <p:spPr>
          <a:xfrm>
            <a:off x="1047750" y="636270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3" name="Text 21"/>
          <p:cNvSpPr/>
          <p:nvPr/>
        </p:nvSpPr>
        <p:spPr>
          <a:xfrm>
            <a:off x="1581150" y="6332220"/>
            <a:ext cx="7856554"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This fish is very ______________ . It came in this morning.</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63830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43050"/>
            <a:ext cx="1601272" cy="388620"/>
          </a:xfrm>
          <a:prstGeom prst="rect">
            <a:avLst/>
          </a:prstGeom>
          <a:solidFill>
            <a:srgbClr val="176B6B"/>
          </a:solidFill>
          <a:ln/>
        </p:spPr>
        <p:txBody>
          <a:bodyPr/>
          <a:lstStyle/>
          <a:p>
            <a:endParaRPr lang="en-US"/>
          </a:p>
        </p:txBody>
      </p:sp>
      <p:sp>
        <p:nvSpPr>
          <p:cNvPr id="7" name="Text 5"/>
          <p:cNvSpPr/>
          <p:nvPr/>
        </p:nvSpPr>
        <p:spPr>
          <a:xfrm>
            <a:off x="4449366"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Complete the sentences</a:t>
            </a:r>
            <a:endParaRPr lang="en-US" sz="3750" dirty="0"/>
          </a:p>
        </p:txBody>
      </p:sp>
      <p:sp>
        <p:nvSpPr>
          <p:cNvPr id="9" name="Text 7"/>
          <p:cNvSpPr/>
          <p:nvPr/>
        </p:nvSpPr>
        <p:spPr>
          <a:xfrm>
            <a:off x="1047750" y="301752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1</a:t>
            </a:r>
            <a:endParaRPr lang="en-US" sz="2100" dirty="0"/>
          </a:p>
        </p:txBody>
      </p:sp>
      <p:sp>
        <p:nvSpPr>
          <p:cNvPr id="10" name="Text 8"/>
          <p:cNvSpPr/>
          <p:nvPr/>
        </p:nvSpPr>
        <p:spPr>
          <a:xfrm>
            <a:off x="1581150" y="2987040"/>
            <a:ext cx="5771662"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Milk and salad </a:t>
            </a:r>
            <a:r>
              <a:rPr lang="en-US" sz="2100" b="1" dirty="0">
                <a:solidFill>
                  <a:srgbClr val="176B6B"/>
                </a:solidFill>
                <a:latin typeface="Helvetica" pitchFamily="34" charset="0"/>
                <a:ea typeface="Helvetica" pitchFamily="34" charset="-122"/>
                <a:cs typeface="Helvetica" pitchFamily="34" charset="-120"/>
              </a:rPr>
              <a:t>spoil </a:t>
            </a:r>
            <a:r>
              <a:rPr lang="en-US" sz="2100" dirty="0">
                <a:solidFill>
                  <a:srgbClr val="444444"/>
                </a:solidFill>
                <a:latin typeface="Helvetica" pitchFamily="34" charset="0"/>
                <a:ea typeface="Helvetica" pitchFamily="34" charset="-122"/>
                <a:cs typeface="Helvetica" pitchFamily="34" charset="-120"/>
              </a:rPr>
              <a:t>very quickly in summer.</a:t>
            </a:r>
            <a:endParaRPr lang="en-US" sz="2100" dirty="0"/>
          </a:p>
        </p:txBody>
      </p:sp>
      <p:sp>
        <p:nvSpPr>
          <p:cNvPr id="11" name="Text 9"/>
          <p:cNvSpPr/>
          <p:nvPr/>
        </p:nvSpPr>
        <p:spPr>
          <a:xfrm>
            <a:off x="1047750" y="358711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2</a:t>
            </a:r>
            <a:endParaRPr lang="en-US" sz="2100" dirty="0"/>
          </a:p>
        </p:txBody>
      </p:sp>
      <p:sp>
        <p:nvSpPr>
          <p:cNvPr id="12" name="Text 10"/>
          <p:cNvSpPr/>
          <p:nvPr/>
        </p:nvSpPr>
        <p:spPr>
          <a:xfrm>
            <a:off x="1581150" y="3556635"/>
            <a:ext cx="5528846"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Please do not </a:t>
            </a:r>
            <a:r>
              <a:rPr lang="en-US" sz="2100" b="1" dirty="0">
                <a:solidFill>
                  <a:srgbClr val="176B6B"/>
                </a:solidFill>
                <a:latin typeface="Helvetica" pitchFamily="34" charset="0"/>
                <a:ea typeface="Helvetica" pitchFamily="34" charset="-122"/>
                <a:cs typeface="Helvetica" pitchFamily="34" charset="-120"/>
              </a:rPr>
              <a:t>waste </a:t>
            </a:r>
            <a:r>
              <a:rPr lang="en-US" sz="2100" dirty="0">
                <a:solidFill>
                  <a:srgbClr val="444444"/>
                </a:solidFill>
                <a:latin typeface="Helvetica" pitchFamily="34" charset="0"/>
                <a:ea typeface="Helvetica" pitchFamily="34" charset="-122"/>
                <a:cs typeface="Helvetica" pitchFamily="34" charset="-120"/>
              </a:rPr>
              <a:t>food that is still good.</a:t>
            </a:r>
            <a:endParaRPr lang="en-US" sz="2100" dirty="0"/>
          </a:p>
        </p:txBody>
      </p:sp>
      <p:sp>
        <p:nvSpPr>
          <p:cNvPr id="13" name="Text 11"/>
          <p:cNvSpPr/>
          <p:nvPr/>
        </p:nvSpPr>
        <p:spPr>
          <a:xfrm>
            <a:off x="1047750" y="415671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3</a:t>
            </a:r>
            <a:endParaRPr lang="en-US" sz="2100" dirty="0"/>
          </a:p>
        </p:txBody>
      </p:sp>
      <p:sp>
        <p:nvSpPr>
          <p:cNvPr id="14" name="Text 12"/>
          <p:cNvSpPr/>
          <p:nvPr/>
        </p:nvSpPr>
        <p:spPr>
          <a:xfrm>
            <a:off x="1581150" y="4126230"/>
            <a:ext cx="6289513"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We bought </a:t>
            </a:r>
            <a:r>
              <a:rPr lang="en-US" sz="2100" b="1" dirty="0">
                <a:solidFill>
                  <a:srgbClr val="176B6B"/>
                </a:solidFill>
                <a:latin typeface="Helvetica" pitchFamily="34" charset="0"/>
                <a:ea typeface="Helvetica" pitchFamily="34" charset="-122"/>
                <a:cs typeface="Helvetica" pitchFamily="34" charset="-120"/>
              </a:rPr>
              <a:t>extra </a:t>
            </a:r>
            <a:r>
              <a:rPr lang="en-US" sz="2100" dirty="0">
                <a:solidFill>
                  <a:srgbClr val="444444"/>
                </a:solidFill>
                <a:latin typeface="Helvetica" pitchFamily="34" charset="0"/>
                <a:ea typeface="Helvetica" pitchFamily="34" charset="-122"/>
                <a:cs typeface="Helvetica" pitchFamily="34" charset="-120"/>
              </a:rPr>
              <a:t>bread, so we can freeze some.</a:t>
            </a:r>
            <a:endParaRPr lang="en-US" sz="2100" dirty="0"/>
          </a:p>
        </p:txBody>
      </p:sp>
      <p:sp>
        <p:nvSpPr>
          <p:cNvPr id="15" name="Text 13"/>
          <p:cNvSpPr/>
          <p:nvPr/>
        </p:nvSpPr>
        <p:spPr>
          <a:xfrm>
            <a:off x="1047750" y="472630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4</a:t>
            </a:r>
            <a:endParaRPr lang="en-US" sz="2100" dirty="0"/>
          </a:p>
        </p:txBody>
      </p:sp>
      <p:sp>
        <p:nvSpPr>
          <p:cNvPr id="16" name="Text 14"/>
          <p:cNvSpPr/>
          <p:nvPr/>
        </p:nvSpPr>
        <p:spPr>
          <a:xfrm>
            <a:off x="1581150" y="4695825"/>
            <a:ext cx="3587365"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An ugly apple is still </a:t>
            </a:r>
            <a:r>
              <a:rPr lang="en-US" sz="2100" b="1" dirty="0">
                <a:solidFill>
                  <a:srgbClr val="176B6B"/>
                </a:solidFill>
                <a:latin typeface="Helvetica" pitchFamily="34" charset="0"/>
                <a:ea typeface="Helvetica" pitchFamily="34" charset="-122"/>
                <a:cs typeface="Helvetica" pitchFamily="34" charset="-120"/>
              </a:rPr>
              <a:t>edible</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7" name="Text 15"/>
          <p:cNvSpPr/>
          <p:nvPr/>
        </p:nvSpPr>
        <p:spPr>
          <a:xfrm>
            <a:off x="1047750" y="529590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5</a:t>
            </a:r>
            <a:endParaRPr lang="en-US" sz="2100" dirty="0"/>
          </a:p>
        </p:txBody>
      </p:sp>
      <p:sp>
        <p:nvSpPr>
          <p:cNvPr id="18" name="Text 16"/>
          <p:cNvSpPr/>
          <p:nvPr/>
        </p:nvSpPr>
        <p:spPr>
          <a:xfrm>
            <a:off x="1581150" y="5265420"/>
            <a:ext cx="6016181"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This fish is very </a:t>
            </a:r>
            <a:r>
              <a:rPr lang="en-US" sz="2100" b="1" dirty="0">
                <a:solidFill>
                  <a:srgbClr val="176B6B"/>
                </a:solidFill>
                <a:latin typeface="Helvetica" pitchFamily="34" charset="0"/>
                <a:ea typeface="Helvetica" pitchFamily="34" charset="-122"/>
                <a:cs typeface="Helvetica" pitchFamily="34" charset="-120"/>
              </a:rPr>
              <a:t>fresh</a:t>
            </a:r>
            <a:r>
              <a:rPr lang="en-US" sz="2100" dirty="0">
                <a:solidFill>
                  <a:srgbClr val="444444"/>
                </a:solidFill>
                <a:latin typeface="Helvetica" pitchFamily="34" charset="0"/>
                <a:ea typeface="Helvetica" pitchFamily="34" charset="-122"/>
                <a:cs typeface="Helvetica" pitchFamily="34" charset="-120"/>
              </a:rPr>
              <a:t>. It came in this morning.</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50495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50670"/>
            <a:ext cx="2534507"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TASK · PRESENT</a:t>
            </a:r>
            <a:endParaRPr lang="en-US" sz="1125" dirty="0"/>
          </a:p>
        </p:txBody>
      </p:sp>
      <p:sp>
        <p:nvSpPr>
          <p:cNvPr id="7" name="Text 5"/>
          <p:cNvSpPr/>
          <p:nvPr/>
        </p:nvSpPr>
        <p:spPr>
          <a:xfrm>
            <a:off x="1047750" y="184023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You run the café</a:t>
            </a:r>
            <a:endParaRPr lang="en-US" sz="3750" dirty="0"/>
          </a:p>
        </p:txBody>
      </p:sp>
      <p:sp>
        <p:nvSpPr>
          <p:cNvPr id="8" name="Shape 6"/>
          <p:cNvSpPr/>
          <p:nvPr/>
        </p:nvSpPr>
        <p:spPr>
          <a:xfrm>
            <a:off x="1047750" y="2819400"/>
            <a:ext cx="14859000" cy="9525"/>
          </a:xfrm>
          <a:prstGeom prst="rect">
            <a:avLst/>
          </a:prstGeom>
          <a:solidFill>
            <a:srgbClr val="D8D6D0"/>
          </a:solidFill>
          <a:ln/>
        </p:spPr>
        <p:txBody>
          <a:bodyPr/>
          <a:lstStyle/>
          <a:p>
            <a:endParaRPr lang="en-US"/>
          </a:p>
        </p:txBody>
      </p:sp>
      <p:sp>
        <p:nvSpPr>
          <p:cNvPr id="9" name="Text 7"/>
          <p:cNvSpPr/>
          <p:nvPr/>
        </p:nvSpPr>
        <p:spPr>
          <a:xfrm>
            <a:off x="1047750" y="309372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ROLE</a:t>
            </a:r>
            <a:endParaRPr lang="en-US" sz="1800" dirty="0"/>
          </a:p>
        </p:txBody>
      </p:sp>
      <p:sp>
        <p:nvSpPr>
          <p:cNvPr id="10" name="Text 8"/>
          <p:cNvSpPr/>
          <p:nvPr/>
        </p:nvSpPr>
        <p:spPr>
          <a:xfrm>
            <a:off x="3238500" y="305562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work in a small café. Every night you throw food away.</a:t>
            </a:r>
            <a:endParaRPr lang="en-US" sz="2250" dirty="0"/>
          </a:p>
        </p:txBody>
      </p:sp>
      <p:sp>
        <p:nvSpPr>
          <p:cNvPr id="11" name="Shape 9"/>
          <p:cNvSpPr/>
          <p:nvPr/>
        </p:nvSpPr>
        <p:spPr>
          <a:xfrm>
            <a:off x="1047750" y="3689033"/>
            <a:ext cx="14859000" cy="9525"/>
          </a:xfrm>
          <a:prstGeom prst="rect">
            <a:avLst/>
          </a:prstGeom>
          <a:solidFill>
            <a:srgbClr val="D8D6D0"/>
          </a:solidFill>
          <a:ln/>
        </p:spPr>
        <p:txBody>
          <a:bodyPr/>
          <a:lstStyle/>
          <a:p>
            <a:endParaRPr lang="en-US"/>
          </a:p>
        </p:txBody>
      </p:sp>
      <p:sp>
        <p:nvSpPr>
          <p:cNvPr id="12" name="Text 10"/>
          <p:cNvSpPr/>
          <p:nvPr/>
        </p:nvSpPr>
        <p:spPr>
          <a:xfrm>
            <a:off x="1047750" y="396335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TASK</a:t>
            </a:r>
            <a:endParaRPr lang="en-US" sz="1800" dirty="0"/>
          </a:p>
        </p:txBody>
      </p:sp>
      <p:sp>
        <p:nvSpPr>
          <p:cNvPr id="13" name="Text 11"/>
          <p:cNvSpPr/>
          <p:nvPr/>
        </p:nvSpPr>
        <p:spPr>
          <a:xfrm>
            <a:off x="3238500" y="392525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Choose two ways to waste less. Decide who pays for each one.</a:t>
            </a:r>
            <a:endParaRPr lang="en-US" sz="2250" dirty="0"/>
          </a:p>
        </p:txBody>
      </p:sp>
      <p:sp>
        <p:nvSpPr>
          <p:cNvPr id="14" name="Shape 12"/>
          <p:cNvSpPr/>
          <p:nvPr/>
        </p:nvSpPr>
        <p:spPr>
          <a:xfrm>
            <a:off x="1047750" y="5409248"/>
            <a:ext cx="14859000" cy="9525"/>
          </a:xfrm>
          <a:prstGeom prst="rect">
            <a:avLst/>
          </a:prstGeom>
          <a:solidFill>
            <a:srgbClr val="D8D6D0"/>
          </a:solidFill>
          <a:ln/>
        </p:spPr>
        <p:txBody>
          <a:bodyPr/>
          <a:lstStyle/>
          <a:p>
            <a:endParaRPr lang="en-US"/>
          </a:p>
        </p:txBody>
      </p:sp>
      <p:sp>
        <p:nvSpPr>
          <p:cNvPr id="15" name="Shape 13"/>
          <p:cNvSpPr/>
          <p:nvPr/>
        </p:nvSpPr>
        <p:spPr>
          <a:xfrm>
            <a:off x="1047750" y="4558665"/>
            <a:ext cx="14859000" cy="9525"/>
          </a:xfrm>
          <a:prstGeom prst="rect">
            <a:avLst/>
          </a:prstGeom>
          <a:solidFill>
            <a:srgbClr val="D8D6D0"/>
          </a:solidFill>
          <a:ln/>
        </p:spPr>
        <p:txBody>
          <a:bodyPr/>
          <a:lstStyle/>
          <a:p>
            <a:endParaRPr lang="en-US"/>
          </a:p>
        </p:txBody>
      </p:sp>
      <p:sp>
        <p:nvSpPr>
          <p:cNvPr id="16" name="Text 14"/>
          <p:cNvSpPr/>
          <p:nvPr/>
        </p:nvSpPr>
        <p:spPr>
          <a:xfrm>
            <a:off x="1047750" y="483298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PRESENT</a:t>
            </a:r>
            <a:endParaRPr lang="en-US" sz="1800" dirty="0"/>
          </a:p>
        </p:txBody>
      </p:sp>
      <p:sp>
        <p:nvSpPr>
          <p:cNvPr id="17" name="Text 15"/>
          <p:cNvSpPr/>
          <p:nvPr/>
        </p:nvSpPr>
        <p:spPr>
          <a:xfrm>
            <a:off x="3238500" y="4794885"/>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Tell the class your two ideas and say why they will work.</a:t>
            </a:r>
            <a:endParaRPr lang="en-US" sz="2250" dirty="0"/>
          </a:p>
        </p:txBody>
      </p:sp>
      <p:sp>
        <p:nvSpPr>
          <p:cNvPr id="18" name="Shape 16"/>
          <p:cNvSpPr/>
          <p:nvPr/>
        </p:nvSpPr>
        <p:spPr>
          <a:xfrm>
            <a:off x="1047750" y="5740718"/>
            <a:ext cx="45720" cy="1009650"/>
          </a:xfrm>
          <a:prstGeom prst="rect">
            <a:avLst/>
          </a:prstGeom>
          <a:solidFill>
            <a:srgbClr val="D9B877"/>
          </a:solidFill>
          <a:ln/>
        </p:spPr>
        <p:txBody>
          <a:bodyPr/>
          <a:lstStyle/>
          <a:p>
            <a:endParaRPr lang="en-US"/>
          </a:p>
        </p:txBody>
      </p:sp>
      <p:sp>
        <p:nvSpPr>
          <p:cNvPr id="19" name="Text 17"/>
          <p:cNvSpPr/>
          <p:nvPr/>
        </p:nvSpPr>
        <p:spPr>
          <a:xfrm>
            <a:off x="1341120" y="5740718"/>
            <a:ext cx="1602219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20" name="Text 18"/>
          <p:cNvSpPr/>
          <p:nvPr/>
        </p:nvSpPr>
        <p:spPr>
          <a:xfrm>
            <a:off x="1341120" y="6007418"/>
            <a:ext cx="15002600" cy="781050"/>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333333"/>
                </a:solidFill>
                <a:latin typeface="Helvetica" pitchFamily="34" charset="0"/>
                <a:ea typeface="Helvetica" pitchFamily="34" charset="-122"/>
                <a:cs typeface="Helvetica" pitchFamily="34" charset="-120"/>
              </a:rPr>
              <a:t>Our first idea is… · We can… This will work because… · We think… should pay.</a:t>
            </a:r>
            <a:endParaRPr lang="en-US" sz="195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003</a:t>
            </a:r>
            <a:endParaRPr lang="en-US" sz="1200" dirty="0"/>
          </a:p>
        </p:txBody>
      </p:sp>
      <p:sp>
        <p:nvSpPr>
          <p:cNvPr id="5" name="Text 3"/>
          <p:cNvSpPr/>
          <p:nvPr/>
        </p:nvSpPr>
        <p:spPr>
          <a:xfrm>
            <a:off x="1047750" y="16954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45030"/>
            <a:ext cx="15206662" cy="1588770"/>
          </a:xfrm>
          <a:prstGeom prst="rect">
            <a:avLst/>
          </a:prstGeom>
          <a:noFill/>
          <a:ln/>
        </p:spPr>
        <p:txBody>
          <a:bodyPr wrap="square" lIns="25400" tIns="25400" rIns="25400" bIns="25400" rtlCol="0" anchor="t">
            <a:normAutofit lnSpcReduction="10000"/>
          </a:bodyPr>
          <a:lstStyle/>
          <a:p>
            <a:pPr marL="0" indent="0" algn="l">
              <a:lnSpc>
                <a:spcPct val="96905"/>
              </a:lnSpc>
              <a:buNone/>
            </a:pPr>
            <a:r>
              <a:rPr lang="en-US" sz="5550" b="1" dirty="0">
                <a:solidFill>
                  <a:srgbClr val="176B6B"/>
                </a:solidFill>
                <a:latin typeface="Georgia" pitchFamily="34" charset="0"/>
                <a:ea typeface="Georgia" pitchFamily="34" charset="-122"/>
                <a:cs typeface="Georgia" pitchFamily="34" charset="-120"/>
              </a:rPr>
              <a:t>Should shops be allowed to throw away food that is still good?</a:t>
            </a:r>
            <a:endParaRPr lang="en-US" sz="5550" dirty="0"/>
          </a:p>
        </p:txBody>
      </p:sp>
      <p:sp>
        <p:nvSpPr>
          <p:cNvPr id="7" name="Text 5"/>
          <p:cNvSpPr/>
          <p:nvPr/>
        </p:nvSpPr>
        <p:spPr>
          <a:xfrm>
            <a:off x="1047750" y="4076700"/>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176B6B"/>
                </a:solidFill>
                <a:latin typeface="Helvetica" pitchFamily="34" charset="0"/>
                <a:ea typeface="Helvetica" pitchFamily="34" charset="-122"/>
                <a:cs typeface="Helvetica" pitchFamily="34" charset="-120"/>
              </a:rPr>
              <a:t>60–100 words</a:t>
            </a:r>
            <a:r>
              <a:rPr lang="en-US" sz="2400" dirty="0">
                <a:solidFill>
                  <a:srgbClr val="444444"/>
                </a:solidFill>
                <a:latin typeface="Helvetica" pitchFamily="34" charset="0"/>
                <a:ea typeface="Helvetica" pitchFamily="34" charset="-122"/>
                <a:cs typeface="Helvetica" pitchFamily="34" charset="-120"/>
              </a:rPr>
              <a:t>. Use words from the article.</a:t>
            </a:r>
            <a:endParaRPr lang="en-US" sz="2400" dirty="0"/>
          </a:p>
        </p:txBody>
      </p:sp>
      <p:sp>
        <p:nvSpPr>
          <p:cNvPr id="8" name="Shape 6"/>
          <p:cNvSpPr/>
          <p:nvPr/>
        </p:nvSpPr>
        <p:spPr>
          <a:xfrm>
            <a:off x="1047750" y="4979670"/>
            <a:ext cx="2476500" cy="22860"/>
          </a:xfrm>
          <a:prstGeom prst="rect">
            <a:avLst/>
          </a:prstGeom>
          <a:solidFill>
            <a:srgbClr val="D9B877"/>
          </a:solidFill>
          <a:ln/>
        </p:spPr>
        <p:txBody>
          <a:bodyPr/>
          <a:lstStyle/>
          <a:p>
            <a:endParaRPr lang="en-US"/>
          </a:p>
        </p:txBody>
      </p:sp>
      <p:sp>
        <p:nvSpPr>
          <p:cNvPr id="9" name="Text 7"/>
          <p:cNvSpPr/>
          <p:nvPr/>
        </p:nvSpPr>
        <p:spPr>
          <a:xfrm>
            <a:off x="1047750" y="5135880"/>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I think shops should…</a:t>
            </a:r>
            <a:endParaRPr lang="en-US" sz="1800" dirty="0"/>
          </a:p>
        </p:txBody>
      </p:sp>
      <p:sp>
        <p:nvSpPr>
          <p:cNvPr id="10" name="Shape 8"/>
          <p:cNvSpPr/>
          <p:nvPr/>
        </p:nvSpPr>
        <p:spPr>
          <a:xfrm>
            <a:off x="3905250" y="4979670"/>
            <a:ext cx="2476500" cy="22860"/>
          </a:xfrm>
          <a:prstGeom prst="rect">
            <a:avLst/>
          </a:prstGeom>
          <a:solidFill>
            <a:srgbClr val="D9B877"/>
          </a:solidFill>
          <a:ln/>
        </p:spPr>
        <p:txBody>
          <a:bodyPr/>
          <a:lstStyle/>
          <a:p>
            <a:endParaRPr lang="en-US"/>
          </a:p>
        </p:txBody>
      </p:sp>
      <p:sp>
        <p:nvSpPr>
          <p:cNvPr id="11" name="Text 9"/>
          <p:cNvSpPr/>
          <p:nvPr/>
        </p:nvSpPr>
        <p:spPr>
          <a:xfrm>
            <a:off x="3905250" y="5135880"/>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The first reason is… For example,…</a:t>
            </a:r>
            <a:endParaRPr lang="en-US" sz="1800" dirty="0"/>
          </a:p>
        </p:txBody>
      </p:sp>
      <p:sp>
        <p:nvSpPr>
          <p:cNvPr id="12" name="Shape 10"/>
          <p:cNvSpPr/>
          <p:nvPr/>
        </p:nvSpPr>
        <p:spPr>
          <a:xfrm>
            <a:off x="6762750" y="4979670"/>
            <a:ext cx="2476500" cy="22860"/>
          </a:xfrm>
          <a:prstGeom prst="rect">
            <a:avLst/>
          </a:prstGeom>
          <a:solidFill>
            <a:srgbClr val="D9B877"/>
          </a:solidFill>
          <a:ln/>
        </p:spPr>
        <p:txBody>
          <a:bodyPr/>
          <a:lstStyle/>
          <a:p>
            <a:endParaRPr lang="en-US"/>
          </a:p>
        </p:txBody>
      </p:sp>
      <p:sp>
        <p:nvSpPr>
          <p:cNvPr id="13" name="Text 11"/>
          <p:cNvSpPr/>
          <p:nvPr/>
        </p:nvSpPr>
        <p:spPr>
          <a:xfrm>
            <a:off x="6762750" y="5135880"/>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But… So I think…</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238250" y="37699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04335"/>
            <a:ext cx="16285845" cy="1958340"/>
          </a:xfrm>
          <a:prstGeom prst="rect">
            <a:avLst/>
          </a:prstGeom>
          <a:noFill/>
          <a:ln/>
        </p:spPr>
        <p:txBody>
          <a:bodyPr wrap="square" lIns="25400" tIns="25400" rIns="25400" bIns="25400" rtlCol="0" anchor="t">
            <a:normAutofit lnSpcReduction="10000"/>
          </a:bodyPr>
          <a:lstStyle/>
          <a:p>
            <a:pPr marL="0" indent="0" algn="l">
              <a:lnSpc>
                <a:spcPct val="92647"/>
              </a:lnSpc>
              <a:buNone/>
            </a:pPr>
            <a:r>
              <a:rPr lang="en-US" sz="7200" b="1" dirty="0">
                <a:solidFill>
                  <a:srgbClr val="FFFFFF"/>
                </a:solidFill>
                <a:latin typeface="Georgia" pitchFamily="34" charset="0"/>
                <a:ea typeface="Georgia" pitchFamily="34" charset="-122"/>
                <a:cs typeface="Georgia" pitchFamily="34" charset="-120"/>
              </a:rPr>
              <a:t>One fact. One perspective. Endless discussion.</a:t>
            </a:r>
            <a:endParaRPr lang="en-US" sz="7200" dirty="0"/>
          </a:p>
        </p:txBody>
      </p:sp>
      <p:sp>
        <p:nvSpPr>
          <p:cNvPr id="5" name="Text 3"/>
          <p:cNvSpPr/>
          <p:nvPr/>
        </p:nvSpPr>
        <p:spPr>
          <a:xfrm>
            <a:off x="1238250" y="64103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DCECEC"/>
                </a:solidFill>
                <a:latin typeface="Helvetica" pitchFamily="34" charset="0"/>
                <a:ea typeface="Helvetica" pitchFamily="34" charset="-122"/>
                <a:cs typeface="Helvetica" pitchFamily="34" charset="-120"/>
              </a:rPr>
              <a:t>Thanks for a great lesson. </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2079</Words>
  <Application>Microsoft Office PowerPoint</Application>
  <PresentationFormat>Custom</PresentationFormat>
  <Paragraphs>290</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3</cp:revision>
  <dcterms:created xsi:type="dcterms:W3CDTF">2026-09-20T05:57:57Z</dcterms:created>
  <dcterms:modified xsi:type="dcterms:W3CDTF">2026-09-21T10:27:36Z</dcterms:modified>
</cp:coreProperties>
</file>