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3" r:id="rId8"/>
    <p:sldId id="264" r:id="rId9"/>
    <p:sldId id="265" r:id="rId10"/>
    <p:sldId id="269" r:id="rId11"/>
    <p:sldId id="266" r:id="rId12"/>
    <p:sldId id="267" r:id="rId13"/>
    <p:sldId id="268" r:id="rId14"/>
    <p:sldId id="270" r:id="rId15"/>
    <p:sldId id="271" r:id="rId16"/>
    <p:sldId id="272" r:id="rId17"/>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10"/>
  </p:normalViewPr>
  <p:slideViewPr>
    <p:cSldViewPr snapToGrid="0" snapToObjects="1">
      <p:cViewPr varScale="1">
        <p:scale>
          <a:sx n="53" d="100"/>
          <a:sy n="53" d="100"/>
        </p:scale>
        <p:origin x="80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0585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the class. This is Issue 002 of Perspective — today's topic is AI in Education. Aim: read a short article, learn key words, and discuss opinions.</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heart of the lesson. Put students in pairs or small groups. Move through as many questions as time allows — don't rush. Encourage: ‘On the one hand… on the other…’, ‘It depends on…’, ‘I’d argue that…’</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&amp; Against. In small groups, students list the strongest arguments for and against schools embracing AI, then decide where they stand. Disagreement is welcome — the reasoning is the point.</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Speaking-focused language. Students complete each sentence so they can say it aloud — first person, useful for the discussion. Change the form if needed. Answers next slide (some are flexible).</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answers — accept sensible variations. The goal is that students can say each line aloud and use the words in the discussion.</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task. In small groups, students act as teachers writing their school's AI rules. Give ~8 minutes to agree on three rules, then each group presents and explains how the rules keep learning fair. Encourage persuasive, balanced language.</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reflection. Set as in-class writing or homework. 150–200 words. Remind students to use the vocabulary and ideas from the article. A model answer is in the Teacher Guide (Page 3).</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 up. Thank the class. Preview that Issue 003 continues the series. Reminder: the worksheet, audio and teacher guide all live at perspectiveenglish.com.</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expectations. 45–60 minutes. We move top to bottom: warm-up, vocabulary, article + audio, comprehension, then lots of discussion and a short writing task.</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Books closed. Pairs discuss both questions for 3–4 minutes, then share with the class. No right answers — the goal is to activate the topic and get them speaking.</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photo and the headline. Before reading, students predict: what problem does this article describe? Elicit a few guesses. Pre-teach nothing — the vocabulary comes next.</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match each word (1–5) to its meaning (A–E), alone or in pairs. These five words all appear in the article, so they can check as they read. Answers on the next slide.</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answers. Tip: in PowerPoint you can animate each answer chip to appear on click. Check pronunciation and drill the five words briefly.</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read the full article, or follow the audio. Set a purpose: how is AI changing education, what are the benefits, and what are the risks? Point out the balanced view — AI is a tool, not simply good or bad. End on the pull-quote about what education is really for. Give 4–5 minutes.</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Comprehension check. Students decide True or False for each statement, referring back to the article. Answers on the next slide.</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Ask students to find the line in the article that proves each answer — good re-reading practice. 1 and 4 are False: AI can adapt to each student's level, and not every school has banned it — some build their own tools.</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A2A5E"/>
        </a:solidFill>
        <a:effectLst/>
      </p:bgPr>
    </p:bg>
    <p:spTree>
      <p:nvGrpSpPr>
        <p:cNvPr id="1" name=""/>
        <p:cNvGrpSpPr/>
        <p:nvPr/>
      </p:nvGrpSpPr>
      <p:grpSpPr>
        <a:xfrm>
          <a:off x="0" y="0"/>
          <a:ext cx="0" cy="0"/>
          <a:chOff x="0" y="0"/>
          <a:chExt cx="0" cy="0"/>
        </a:xfrm>
      </p:grpSpPr>
      <p:sp>
        <p:nvSpPr>
          <p:cNvPr id="2" name="Text 0"/>
          <p:cNvSpPr/>
          <p:nvPr/>
        </p:nvSpPr>
        <p:spPr>
          <a:xfrm>
            <a:off x="1238250" y="1047750"/>
            <a:ext cx="5448300" cy="548640"/>
          </a:xfrm>
          <a:prstGeom prst="rect">
            <a:avLst/>
          </a:prstGeom>
          <a:noFill/>
          <a:ln/>
        </p:spPr>
        <p:txBody>
          <a:bodyPr wrap="none" lIns="25400" tIns="25400" rIns="25400" bIns="25400" rtlCol="0" anchor="t">
            <a:normAutofit/>
          </a:bodyPr>
          <a:lstStyle/>
          <a:p>
            <a:pPr marL="0" indent="0" algn="l">
              <a:buNone/>
            </a:pPr>
            <a:r>
              <a:rPr lang="en-US" sz="3000" b="1" kern="0" spc="75" dirty="0">
                <a:solidFill>
                  <a:srgbClr val="FFFFFF"/>
                </a:solidFill>
                <a:latin typeface="Playfair Display" pitchFamily="34" charset="0"/>
                <a:ea typeface="Playfair Display" pitchFamily="34" charset="-122"/>
                <a:cs typeface="Playfair Display" pitchFamily="34" charset="-120"/>
              </a:rPr>
              <a:t>PERSPECTIVE</a:t>
            </a:r>
            <a:endParaRPr lang="en-US" sz="3000" dirty="0"/>
          </a:p>
        </p:txBody>
      </p:sp>
      <p:sp>
        <p:nvSpPr>
          <p:cNvPr id="3" name="Text 1"/>
          <p:cNvSpPr/>
          <p:nvPr/>
        </p:nvSpPr>
        <p:spPr>
          <a:xfrm>
            <a:off x="15567446" y="1047750"/>
            <a:ext cx="1482304" cy="312420"/>
          </a:xfrm>
          <a:prstGeom prst="rect">
            <a:avLst/>
          </a:prstGeom>
          <a:noFill/>
          <a:ln/>
        </p:spPr>
        <p:txBody>
          <a:bodyPr wrap="square" lIns="25400" tIns="25400" rIns="25400" bIns="25400" rtlCol="0" anchor="t">
            <a:normAutofit/>
          </a:bodyPr>
          <a:lstStyle/>
          <a:p>
            <a:pPr marL="0" indent="0" algn="r">
              <a:buNone/>
            </a:pPr>
            <a:r>
              <a:rPr lang="en-US" sz="1500" b="1" kern="0" spc="225" dirty="0">
                <a:solidFill>
                  <a:srgbClr val="D9B877"/>
                </a:solidFill>
                <a:latin typeface="Helvetica" pitchFamily="34" charset="0"/>
                <a:ea typeface="Helvetica" pitchFamily="34" charset="-122"/>
                <a:cs typeface="Helvetica" pitchFamily="34" charset="-120"/>
              </a:rPr>
              <a:t>ISSUE 002</a:t>
            </a:r>
            <a:endParaRPr lang="en-US" sz="1500" dirty="0"/>
          </a:p>
        </p:txBody>
      </p:sp>
      <p:sp>
        <p:nvSpPr>
          <p:cNvPr id="4" name="Text 2"/>
          <p:cNvSpPr/>
          <p:nvPr/>
        </p:nvSpPr>
        <p:spPr>
          <a:xfrm>
            <a:off x="1238250" y="6719888"/>
            <a:ext cx="17392650" cy="281940"/>
          </a:xfrm>
          <a:prstGeom prst="rect">
            <a:avLst/>
          </a:prstGeom>
          <a:noFill/>
          <a:ln/>
        </p:spPr>
        <p:txBody>
          <a:bodyPr wrap="square" lIns="25400" tIns="25400" rIns="25400" bIns="25400" rtlCol="0" anchor="t">
            <a:normAutofit lnSpcReduction="10000"/>
          </a:bodyPr>
          <a:lstStyle/>
          <a:p>
            <a:pPr marL="0" indent="0" algn="l">
              <a:buNone/>
            </a:pPr>
            <a:r>
              <a:rPr lang="en-US" sz="1650" b="1" kern="0" spc="450" dirty="0">
                <a:solidFill>
                  <a:srgbClr val="D9B877"/>
                </a:solidFill>
                <a:latin typeface="Helvetica" pitchFamily="34" charset="0"/>
                <a:ea typeface="Helvetica" pitchFamily="34" charset="-122"/>
                <a:cs typeface="Helvetica" pitchFamily="34" charset="-120"/>
              </a:rPr>
              <a:t>LESSONS WORTH TALKING ABOUT</a:t>
            </a:r>
            <a:endParaRPr lang="en-US" sz="1650" dirty="0"/>
          </a:p>
        </p:txBody>
      </p:sp>
      <p:sp>
        <p:nvSpPr>
          <p:cNvPr id="5" name="Text 3"/>
          <p:cNvSpPr/>
          <p:nvPr/>
        </p:nvSpPr>
        <p:spPr>
          <a:xfrm>
            <a:off x="1238250" y="7211378"/>
            <a:ext cx="17392650" cy="1395413"/>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11250" b="1" kern="0" spc="-150" dirty="0">
                <a:solidFill>
                  <a:srgbClr val="FFFFFF"/>
                </a:solidFill>
                <a:latin typeface="Playfair Display" pitchFamily="34" charset="0"/>
                <a:ea typeface="Playfair Display" pitchFamily="34" charset="-122"/>
                <a:cs typeface="Playfair Display" pitchFamily="34" charset="-120"/>
              </a:rPr>
              <a:t>AI in Education</a:t>
            </a:r>
            <a:endParaRPr lang="en-US" sz="11250" dirty="0"/>
          </a:p>
        </p:txBody>
      </p:sp>
      <p:sp>
        <p:nvSpPr>
          <p:cNvPr id="6" name="Text 4"/>
          <p:cNvSpPr/>
          <p:nvPr/>
        </p:nvSpPr>
        <p:spPr>
          <a:xfrm>
            <a:off x="1238250" y="8797290"/>
            <a:ext cx="17392650" cy="480060"/>
          </a:xfrm>
          <a:prstGeom prst="rect">
            <a:avLst/>
          </a:prstGeom>
          <a:noFill/>
          <a:ln/>
        </p:spPr>
        <p:txBody>
          <a:bodyPr wrap="square" lIns="25400" tIns="25400" rIns="25400" bIns="25400" rtlCol="0" anchor="t">
            <a:normAutofit lnSpcReduction="10000"/>
          </a:bodyPr>
          <a:lstStyle/>
          <a:p>
            <a:pPr marL="0" indent="0" algn="l">
              <a:buNone/>
            </a:pPr>
            <a:r>
              <a:rPr lang="en-US" sz="3000" dirty="0">
                <a:solidFill>
                  <a:srgbClr val="DFE4F0"/>
                </a:solidFill>
                <a:latin typeface="Helvetica" pitchFamily="34" charset="0"/>
                <a:ea typeface="Helvetica" pitchFamily="34" charset="-122"/>
                <a:cs typeface="Helvetica" pitchFamily="34" charset="-120"/>
              </a:rPr>
              <a:t>Can a machine help us learn?</a:t>
            </a:r>
            <a:endParaRPr 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4">
    <p:bg>
      <p:bgPr>
        <a:solidFill>
          <a:srgbClr val="1A2A5E"/>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D9B877"/>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FFFFFF"/>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229993" y="723900"/>
            <a:ext cx="3311283"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D9B877"/>
                </a:solidFill>
                <a:latin typeface="Helvetica" pitchFamily="34" charset="0"/>
                <a:ea typeface="Helvetica" pitchFamily="34" charset="-122"/>
                <a:cs typeface="Helvetica" pitchFamily="34" charset="-120"/>
              </a:rPr>
              <a:t>ISSUE 002 · AI IN EDUCATION</a:t>
            </a:r>
            <a:endParaRPr lang="en-US" sz="1200" dirty="0"/>
          </a:p>
        </p:txBody>
      </p:sp>
      <p:sp>
        <p:nvSpPr>
          <p:cNvPr id="5" name="Text 3"/>
          <p:cNvSpPr/>
          <p:nvPr/>
        </p:nvSpPr>
        <p:spPr>
          <a:xfrm>
            <a:off x="1047750" y="151257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D9B877"/>
                </a:solidFill>
                <a:latin typeface="Helvetica" pitchFamily="34" charset="0"/>
                <a:ea typeface="Helvetica" pitchFamily="34" charset="-122"/>
                <a:cs typeface="Helvetica" pitchFamily="34" charset="-120"/>
              </a:rPr>
              <a:t>DISCUSSION</a:t>
            </a:r>
            <a:endParaRPr lang="en-US" sz="1500" dirty="0"/>
          </a:p>
        </p:txBody>
      </p:sp>
      <p:sp>
        <p:nvSpPr>
          <p:cNvPr id="6" name="Text 4"/>
          <p:cNvSpPr/>
          <p:nvPr/>
        </p:nvSpPr>
        <p:spPr>
          <a:xfrm>
            <a:off x="1047750" y="1809750"/>
            <a:ext cx="17811750" cy="693420"/>
          </a:xfrm>
          <a:prstGeom prst="rect">
            <a:avLst/>
          </a:prstGeom>
          <a:noFill/>
          <a:ln/>
        </p:spPr>
        <p:txBody>
          <a:bodyPr wrap="square" lIns="25400" tIns="25400" rIns="25400" bIns="25400" rtlCol="0" anchor="t">
            <a:normAutofit/>
          </a:bodyPr>
          <a:lstStyle/>
          <a:p>
            <a:pPr marL="0" indent="0" algn="l">
              <a:buNone/>
            </a:pPr>
            <a:r>
              <a:rPr lang="en-US" sz="3900" b="1" dirty="0">
                <a:solidFill>
                  <a:srgbClr val="FFFFFF"/>
                </a:solidFill>
                <a:latin typeface="Playfair Display" pitchFamily="34" charset="0"/>
                <a:ea typeface="Playfair Display" pitchFamily="34" charset="-122"/>
                <a:cs typeface="Playfair Display" pitchFamily="34" charset="-120"/>
              </a:rPr>
              <a:t>Talk it through</a:t>
            </a:r>
            <a:endParaRPr lang="en-US" sz="3900" dirty="0"/>
          </a:p>
        </p:txBody>
      </p:sp>
      <p:sp>
        <p:nvSpPr>
          <p:cNvPr id="7" name="Shape 5"/>
          <p:cNvSpPr/>
          <p:nvPr/>
        </p:nvSpPr>
        <p:spPr>
          <a:xfrm>
            <a:off x="1047750" y="3394710"/>
            <a:ext cx="15049500" cy="9525"/>
          </a:xfrm>
          <a:prstGeom prst="rect">
            <a:avLst/>
          </a:prstGeom>
          <a:solidFill>
            <a:srgbClr val="34437A"/>
          </a:solidFill>
          <a:ln/>
        </p:spPr>
        <p:txBody>
          <a:bodyPr/>
          <a:lstStyle/>
          <a:p>
            <a:endParaRPr lang="en-US"/>
          </a:p>
        </p:txBody>
      </p:sp>
      <p:sp>
        <p:nvSpPr>
          <p:cNvPr id="8" name="Text 6"/>
          <p:cNvSpPr/>
          <p:nvPr/>
        </p:nvSpPr>
        <p:spPr>
          <a:xfrm>
            <a:off x="1047750" y="2807970"/>
            <a:ext cx="201930"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1</a:t>
            </a:r>
            <a:endParaRPr lang="en-US" sz="2550" dirty="0"/>
          </a:p>
        </p:txBody>
      </p:sp>
      <p:sp>
        <p:nvSpPr>
          <p:cNvPr id="9" name="Text 7"/>
          <p:cNvSpPr/>
          <p:nvPr/>
        </p:nvSpPr>
        <p:spPr>
          <a:xfrm>
            <a:off x="1402080" y="2891790"/>
            <a:ext cx="16164688" cy="384810"/>
          </a:xfrm>
          <a:prstGeom prst="rect">
            <a:avLst/>
          </a:prstGeom>
          <a:noFill/>
          <a:ln/>
        </p:spPr>
        <p:txBody>
          <a:bodyPr wrap="square" lIns="25400" tIns="25400" rIns="25400" bIns="25400" rtlCol="0" anchor="t">
            <a:normAutofit fontScale="92500" lnSpcReduction="10000"/>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Have you ever used AI to help you study or write? How did it go?</a:t>
            </a:r>
            <a:endParaRPr lang="en-US" sz="2100" dirty="0"/>
          </a:p>
        </p:txBody>
      </p:sp>
      <p:sp>
        <p:nvSpPr>
          <p:cNvPr id="10" name="Shape 8"/>
          <p:cNvSpPr/>
          <p:nvPr/>
        </p:nvSpPr>
        <p:spPr>
          <a:xfrm>
            <a:off x="1047750" y="4160520"/>
            <a:ext cx="15049500" cy="9525"/>
          </a:xfrm>
          <a:prstGeom prst="rect">
            <a:avLst/>
          </a:prstGeom>
          <a:solidFill>
            <a:srgbClr val="34437A"/>
          </a:solidFill>
          <a:ln/>
        </p:spPr>
        <p:txBody>
          <a:bodyPr/>
          <a:lstStyle/>
          <a:p>
            <a:endParaRPr lang="en-US"/>
          </a:p>
        </p:txBody>
      </p:sp>
      <p:sp>
        <p:nvSpPr>
          <p:cNvPr id="11" name="Text 9"/>
          <p:cNvSpPr/>
          <p:nvPr/>
        </p:nvSpPr>
        <p:spPr>
          <a:xfrm>
            <a:off x="1047750" y="3573780"/>
            <a:ext cx="250508"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2</a:t>
            </a:r>
            <a:endParaRPr lang="en-US" sz="2550" dirty="0"/>
          </a:p>
        </p:txBody>
      </p:sp>
      <p:sp>
        <p:nvSpPr>
          <p:cNvPr id="12" name="Text 10"/>
          <p:cNvSpPr/>
          <p:nvPr/>
        </p:nvSpPr>
        <p:spPr>
          <a:xfrm>
            <a:off x="1450658" y="3657600"/>
            <a:ext cx="16111253" cy="384810"/>
          </a:xfrm>
          <a:prstGeom prst="rect">
            <a:avLst/>
          </a:prstGeom>
          <a:noFill/>
          <a:ln/>
        </p:spPr>
        <p:txBody>
          <a:bodyPr wrap="square" lIns="25400" tIns="25400" rIns="25400" bIns="25400" rtlCol="0" anchor="t">
            <a:normAutofit fontScale="92500" lnSpcReduction="10000"/>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Would you like to have a personal AI tutor? Why or why not?</a:t>
            </a:r>
            <a:endParaRPr lang="en-US" sz="2100" dirty="0"/>
          </a:p>
        </p:txBody>
      </p:sp>
      <p:sp>
        <p:nvSpPr>
          <p:cNvPr id="13" name="Shape 11"/>
          <p:cNvSpPr/>
          <p:nvPr/>
        </p:nvSpPr>
        <p:spPr>
          <a:xfrm>
            <a:off x="1047750" y="4926330"/>
            <a:ext cx="15049500" cy="9525"/>
          </a:xfrm>
          <a:prstGeom prst="rect">
            <a:avLst/>
          </a:prstGeom>
          <a:solidFill>
            <a:srgbClr val="34437A"/>
          </a:solidFill>
          <a:ln/>
        </p:spPr>
        <p:txBody>
          <a:bodyPr/>
          <a:lstStyle/>
          <a:p>
            <a:endParaRPr lang="en-US"/>
          </a:p>
        </p:txBody>
      </p:sp>
      <p:sp>
        <p:nvSpPr>
          <p:cNvPr id="14" name="Text 12"/>
          <p:cNvSpPr/>
          <p:nvPr/>
        </p:nvSpPr>
        <p:spPr>
          <a:xfrm>
            <a:off x="1047750" y="4339590"/>
            <a:ext cx="238125"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3</a:t>
            </a:r>
            <a:endParaRPr lang="en-US" sz="2550" dirty="0"/>
          </a:p>
        </p:txBody>
      </p:sp>
      <p:sp>
        <p:nvSpPr>
          <p:cNvPr id="15" name="Text 13"/>
          <p:cNvSpPr/>
          <p:nvPr/>
        </p:nvSpPr>
        <p:spPr>
          <a:xfrm>
            <a:off x="1438275" y="4423410"/>
            <a:ext cx="16124872" cy="384810"/>
          </a:xfrm>
          <a:prstGeom prst="rect">
            <a:avLst/>
          </a:prstGeom>
          <a:noFill/>
          <a:ln/>
        </p:spPr>
        <p:txBody>
          <a:bodyPr wrap="square" lIns="25400" tIns="25400" rIns="25400" bIns="25400" rtlCol="0" anchor="t">
            <a:normAutofit fontScale="92500" lnSpcReduction="10000"/>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What can a human teacher do that a machine cannot?</a:t>
            </a:r>
            <a:endParaRPr lang="en-US" sz="2100" dirty="0"/>
          </a:p>
        </p:txBody>
      </p:sp>
      <p:sp>
        <p:nvSpPr>
          <p:cNvPr id="16" name="Shape 14"/>
          <p:cNvSpPr/>
          <p:nvPr/>
        </p:nvSpPr>
        <p:spPr>
          <a:xfrm>
            <a:off x="1047750" y="5692140"/>
            <a:ext cx="15049500" cy="9525"/>
          </a:xfrm>
          <a:prstGeom prst="rect">
            <a:avLst/>
          </a:prstGeom>
          <a:solidFill>
            <a:srgbClr val="34437A"/>
          </a:solidFill>
          <a:ln/>
        </p:spPr>
        <p:txBody>
          <a:bodyPr/>
          <a:lstStyle/>
          <a:p>
            <a:endParaRPr lang="en-US"/>
          </a:p>
        </p:txBody>
      </p:sp>
      <p:sp>
        <p:nvSpPr>
          <p:cNvPr id="17" name="Text 15"/>
          <p:cNvSpPr/>
          <p:nvPr/>
        </p:nvSpPr>
        <p:spPr>
          <a:xfrm>
            <a:off x="1047750" y="5105400"/>
            <a:ext cx="250865"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4</a:t>
            </a:r>
            <a:endParaRPr lang="en-US" sz="2550" dirty="0"/>
          </a:p>
        </p:txBody>
      </p:sp>
      <p:sp>
        <p:nvSpPr>
          <p:cNvPr id="18" name="Text 16"/>
          <p:cNvSpPr/>
          <p:nvPr/>
        </p:nvSpPr>
        <p:spPr>
          <a:xfrm>
            <a:off x="1451015" y="5189220"/>
            <a:ext cx="16110859" cy="384810"/>
          </a:xfrm>
          <a:prstGeom prst="rect">
            <a:avLst/>
          </a:prstGeom>
          <a:noFill/>
          <a:ln/>
        </p:spPr>
        <p:txBody>
          <a:bodyPr wrap="square" lIns="25400" tIns="25400" rIns="25400" bIns="25400" rtlCol="0" anchor="t">
            <a:normAutofit fontScale="92500" lnSpcReduction="10000"/>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Should students be allowed to use AI for homework? Where is the line?</a:t>
            </a:r>
            <a:endParaRPr lang="en-US" sz="2100" dirty="0"/>
          </a:p>
        </p:txBody>
      </p:sp>
      <p:sp>
        <p:nvSpPr>
          <p:cNvPr id="19" name="Text 17"/>
          <p:cNvSpPr/>
          <p:nvPr/>
        </p:nvSpPr>
        <p:spPr>
          <a:xfrm>
            <a:off x="1047750" y="5871210"/>
            <a:ext cx="229791"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5</a:t>
            </a:r>
            <a:endParaRPr lang="en-US" sz="2550" dirty="0"/>
          </a:p>
        </p:txBody>
      </p:sp>
      <p:sp>
        <p:nvSpPr>
          <p:cNvPr id="20" name="Text 18"/>
          <p:cNvSpPr/>
          <p:nvPr/>
        </p:nvSpPr>
        <p:spPr>
          <a:xfrm>
            <a:off x="1429941" y="5955030"/>
            <a:ext cx="16134040" cy="384810"/>
          </a:xfrm>
          <a:prstGeom prst="rect">
            <a:avLst/>
          </a:prstGeom>
          <a:noFill/>
          <a:ln/>
        </p:spPr>
        <p:txBody>
          <a:bodyPr wrap="square" lIns="25400" tIns="25400" rIns="25400" bIns="25400" rtlCol="0" anchor="t">
            <a:normAutofit fontScale="92500" lnSpcReduction="10000"/>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What do you think education should really be for?</a:t>
            </a:r>
            <a:endParaRPr lang="en-US" sz="2100" dirty="0"/>
          </a:p>
        </p:txBody>
      </p:sp>
      <p:sp>
        <p:nvSpPr>
          <p:cNvPr id="21" name="Text 19"/>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A6C6"/>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229993" y="723900"/>
            <a:ext cx="3311283"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002 · AI IN EDUCATION</a:t>
            </a:r>
            <a:endParaRPr lang="en-US" sz="1200" dirty="0"/>
          </a:p>
        </p:txBody>
      </p:sp>
      <p:sp>
        <p:nvSpPr>
          <p:cNvPr id="5" name="Text 3"/>
          <p:cNvSpPr/>
          <p:nvPr/>
        </p:nvSpPr>
        <p:spPr>
          <a:xfrm>
            <a:off x="1047750" y="1550670"/>
            <a:ext cx="2757547"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CRITICAL THINKING</a:t>
            </a:r>
            <a:endParaRPr lang="en-US" sz="1500" dirty="0"/>
          </a:p>
        </p:txBody>
      </p:sp>
      <p:sp>
        <p:nvSpPr>
          <p:cNvPr id="6" name="Shape 4"/>
          <p:cNvSpPr/>
          <p:nvPr/>
        </p:nvSpPr>
        <p:spPr>
          <a:xfrm>
            <a:off x="3764161" y="1560195"/>
            <a:ext cx="1737122" cy="240030"/>
          </a:xfrm>
          <a:prstGeom prst="rect">
            <a:avLst/>
          </a:prstGeom>
          <a:ln w="7620">
            <a:solidFill>
              <a:srgbClr val="D9B877"/>
            </a:solidFill>
            <a:prstDash val="solid"/>
          </a:ln>
        </p:spPr>
        <p:txBody>
          <a:bodyPr/>
          <a:lstStyle/>
          <a:p>
            <a:endParaRPr lang="en-US"/>
          </a:p>
        </p:txBody>
      </p:sp>
      <p:sp>
        <p:nvSpPr>
          <p:cNvPr id="7" name="Text 5"/>
          <p:cNvSpPr/>
          <p:nvPr/>
        </p:nvSpPr>
        <p:spPr>
          <a:xfrm>
            <a:off x="3886081" y="1596390"/>
            <a:ext cx="1569482" cy="205740"/>
          </a:xfrm>
          <a:prstGeom prst="rect">
            <a:avLst/>
          </a:prstGeom>
          <a:noFill/>
          <a:ln/>
        </p:spPr>
        <p:txBody>
          <a:bodyPr wrap="none" lIns="25400" tIns="25400" rIns="25400" bIns="25400" rtlCol="0" anchor="t">
            <a:normAutofit lnSpcReduction="10000"/>
          </a:bodyPr>
          <a:lstStyle/>
          <a:p>
            <a:pPr marL="0" indent="0" algn="l">
              <a:buNone/>
            </a:pPr>
            <a:r>
              <a:rPr lang="en-US" sz="1125" b="1" kern="0" spc="225" dirty="0">
                <a:solidFill>
                  <a:srgbClr val="BF842C"/>
                </a:solidFill>
                <a:latin typeface="Helvetica" pitchFamily="34" charset="0"/>
                <a:ea typeface="Helvetica" pitchFamily="34" charset="-122"/>
                <a:cs typeface="Helvetica" pitchFamily="34" charset="-120"/>
              </a:rPr>
              <a:t>FOR &amp; AGAINST</a:t>
            </a:r>
            <a:endParaRPr lang="en-US" sz="1125" dirty="0"/>
          </a:p>
        </p:txBody>
      </p:sp>
      <p:sp>
        <p:nvSpPr>
          <p:cNvPr id="8" name="Text 6"/>
          <p:cNvSpPr/>
          <p:nvPr/>
        </p:nvSpPr>
        <p:spPr>
          <a:xfrm>
            <a:off x="1047750" y="1914525"/>
            <a:ext cx="17811750" cy="678180"/>
          </a:xfrm>
          <a:prstGeom prst="rect">
            <a:avLst/>
          </a:prstGeom>
          <a:noFill/>
          <a:ln/>
        </p:spPr>
        <p:txBody>
          <a:bodyPr wrap="square" lIns="25400" tIns="25400" rIns="25400" bIns="25400" rtlCol="0" anchor="t">
            <a:normAutofit/>
          </a:bodyPr>
          <a:lstStyle/>
          <a:p>
            <a:pPr marL="0" indent="0" algn="l">
              <a:buNone/>
            </a:pPr>
            <a:r>
              <a:rPr lang="en-US" sz="3750" b="1" dirty="0">
                <a:solidFill>
                  <a:srgbClr val="1A2A5E"/>
                </a:solidFill>
                <a:latin typeface="Playfair Display" pitchFamily="34" charset="0"/>
                <a:ea typeface="Playfair Display" pitchFamily="34" charset="-122"/>
                <a:cs typeface="Playfair Display" pitchFamily="34" charset="-120"/>
              </a:rPr>
              <a:t>Should schools embrace AI?</a:t>
            </a:r>
            <a:endParaRPr lang="en-US" sz="3750" dirty="0"/>
          </a:p>
        </p:txBody>
      </p:sp>
      <p:sp>
        <p:nvSpPr>
          <p:cNvPr id="9" name="Text 7"/>
          <p:cNvSpPr/>
          <p:nvPr/>
        </p:nvSpPr>
        <p:spPr>
          <a:xfrm>
            <a:off x="1047750" y="2668905"/>
            <a:ext cx="17811750" cy="32004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555555"/>
                </a:solidFill>
                <a:latin typeface="Helvetica" pitchFamily="34" charset="0"/>
                <a:ea typeface="Helvetica" pitchFamily="34" charset="-122"/>
                <a:cs typeface="Helvetica" pitchFamily="34" charset="-120"/>
              </a:rPr>
              <a:t>List the strongest points on each side, then decide where you stand.</a:t>
            </a:r>
            <a:endParaRPr lang="en-US" sz="1950" dirty="0"/>
          </a:p>
        </p:txBody>
      </p:sp>
      <p:sp>
        <p:nvSpPr>
          <p:cNvPr id="10" name="Shape 8"/>
          <p:cNvSpPr/>
          <p:nvPr/>
        </p:nvSpPr>
        <p:spPr>
          <a:xfrm>
            <a:off x="1047750" y="3758565"/>
            <a:ext cx="7143750" cy="15240"/>
          </a:xfrm>
          <a:prstGeom prst="rect">
            <a:avLst/>
          </a:prstGeom>
          <a:solidFill>
            <a:srgbClr val="1A7A4A"/>
          </a:solidFill>
          <a:ln/>
        </p:spPr>
        <p:txBody>
          <a:bodyPr/>
          <a:lstStyle/>
          <a:p>
            <a:endParaRPr lang="en-US"/>
          </a:p>
        </p:txBody>
      </p:sp>
      <p:sp>
        <p:nvSpPr>
          <p:cNvPr id="11" name="Text 9"/>
          <p:cNvSpPr/>
          <p:nvPr/>
        </p:nvSpPr>
        <p:spPr>
          <a:xfrm>
            <a:off x="1047750" y="3388995"/>
            <a:ext cx="7358063" cy="312420"/>
          </a:xfrm>
          <a:prstGeom prst="rect">
            <a:avLst/>
          </a:prstGeom>
          <a:noFill/>
          <a:ln/>
        </p:spPr>
        <p:txBody>
          <a:bodyPr wrap="square" lIns="25400" tIns="25400" rIns="25400" bIns="25400" rtlCol="0" anchor="t">
            <a:normAutofit/>
          </a:bodyPr>
          <a:lstStyle/>
          <a:p>
            <a:pPr marL="0" indent="0" algn="l">
              <a:buNone/>
            </a:pPr>
            <a:r>
              <a:rPr lang="en-US" sz="1500" b="1" kern="0" spc="150" dirty="0">
                <a:solidFill>
                  <a:srgbClr val="1A7A4A"/>
                </a:solidFill>
                <a:latin typeface="Helvetica" pitchFamily="34" charset="0"/>
                <a:ea typeface="Helvetica" pitchFamily="34" charset="-122"/>
                <a:cs typeface="Helvetica" pitchFamily="34" charset="-120"/>
              </a:rPr>
              <a:t>ARGUMENTS FOR</a:t>
            </a:r>
            <a:endParaRPr lang="en-US" sz="1500" dirty="0"/>
          </a:p>
        </p:txBody>
      </p:sp>
      <p:sp>
        <p:nvSpPr>
          <p:cNvPr id="12" name="Shape 10"/>
          <p:cNvSpPr/>
          <p:nvPr/>
        </p:nvSpPr>
        <p:spPr>
          <a:xfrm>
            <a:off x="1047750" y="4318635"/>
            <a:ext cx="7143750" cy="9525"/>
          </a:xfrm>
          <a:prstGeom prst="rect">
            <a:avLst/>
          </a:prstGeom>
          <a:solidFill>
            <a:srgbClr val="CBC9C2"/>
          </a:solidFill>
          <a:ln/>
        </p:spPr>
        <p:txBody>
          <a:bodyPr/>
          <a:lstStyle/>
          <a:p>
            <a:endParaRPr lang="en-US"/>
          </a:p>
        </p:txBody>
      </p:sp>
      <p:sp>
        <p:nvSpPr>
          <p:cNvPr id="13" name="Shape 11"/>
          <p:cNvSpPr/>
          <p:nvPr/>
        </p:nvSpPr>
        <p:spPr>
          <a:xfrm>
            <a:off x="1047750" y="4852035"/>
            <a:ext cx="7143750" cy="9525"/>
          </a:xfrm>
          <a:prstGeom prst="rect">
            <a:avLst/>
          </a:prstGeom>
          <a:solidFill>
            <a:srgbClr val="CBC9C2"/>
          </a:solidFill>
          <a:ln/>
        </p:spPr>
        <p:txBody>
          <a:bodyPr/>
          <a:lstStyle/>
          <a:p>
            <a:endParaRPr lang="en-US"/>
          </a:p>
        </p:txBody>
      </p:sp>
      <p:sp>
        <p:nvSpPr>
          <p:cNvPr id="14" name="Shape 12"/>
          <p:cNvSpPr/>
          <p:nvPr/>
        </p:nvSpPr>
        <p:spPr>
          <a:xfrm>
            <a:off x="1047750" y="5385435"/>
            <a:ext cx="7143750" cy="9525"/>
          </a:xfrm>
          <a:prstGeom prst="rect">
            <a:avLst/>
          </a:prstGeom>
          <a:solidFill>
            <a:srgbClr val="CBC9C2"/>
          </a:solidFill>
          <a:ln/>
        </p:spPr>
        <p:txBody>
          <a:bodyPr/>
          <a:lstStyle/>
          <a:p>
            <a:endParaRPr lang="en-US"/>
          </a:p>
        </p:txBody>
      </p:sp>
      <p:sp>
        <p:nvSpPr>
          <p:cNvPr id="15" name="Shape 13"/>
          <p:cNvSpPr/>
          <p:nvPr/>
        </p:nvSpPr>
        <p:spPr>
          <a:xfrm>
            <a:off x="8763000" y="3758565"/>
            <a:ext cx="7143750" cy="15240"/>
          </a:xfrm>
          <a:prstGeom prst="rect">
            <a:avLst/>
          </a:prstGeom>
          <a:solidFill>
            <a:srgbClr val="B0392F"/>
          </a:solidFill>
          <a:ln/>
        </p:spPr>
        <p:txBody>
          <a:bodyPr/>
          <a:lstStyle/>
          <a:p>
            <a:endParaRPr lang="en-US"/>
          </a:p>
        </p:txBody>
      </p:sp>
      <p:sp>
        <p:nvSpPr>
          <p:cNvPr id="16" name="Text 14"/>
          <p:cNvSpPr/>
          <p:nvPr/>
        </p:nvSpPr>
        <p:spPr>
          <a:xfrm>
            <a:off x="8763000" y="3388995"/>
            <a:ext cx="7358063" cy="312420"/>
          </a:xfrm>
          <a:prstGeom prst="rect">
            <a:avLst/>
          </a:prstGeom>
          <a:noFill/>
          <a:ln/>
        </p:spPr>
        <p:txBody>
          <a:bodyPr wrap="square" lIns="25400" tIns="25400" rIns="25400" bIns="25400" rtlCol="0" anchor="t">
            <a:normAutofit/>
          </a:bodyPr>
          <a:lstStyle/>
          <a:p>
            <a:pPr marL="0" indent="0" algn="l">
              <a:buNone/>
            </a:pPr>
            <a:r>
              <a:rPr lang="en-US" sz="1500" b="1" kern="0" spc="150" dirty="0">
                <a:solidFill>
                  <a:srgbClr val="B0392F"/>
                </a:solidFill>
                <a:latin typeface="Helvetica" pitchFamily="34" charset="0"/>
                <a:ea typeface="Helvetica" pitchFamily="34" charset="-122"/>
                <a:cs typeface="Helvetica" pitchFamily="34" charset="-120"/>
              </a:rPr>
              <a:t>ARGUMENTS AGAINST</a:t>
            </a:r>
            <a:endParaRPr lang="en-US" sz="1500" dirty="0"/>
          </a:p>
        </p:txBody>
      </p:sp>
      <p:sp>
        <p:nvSpPr>
          <p:cNvPr id="17" name="Shape 15"/>
          <p:cNvSpPr/>
          <p:nvPr/>
        </p:nvSpPr>
        <p:spPr>
          <a:xfrm>
            <a:off x="8763000" y="4318635"/>
            <a:ext cx="7143750" cy="9525"/>
          </a:xfrm>
          <a:prstGeom prst="rect">
            <a:avLst/>
          </a:prstGeom>
          <a:solidFill>
            <a:srgbClr val="CBC9C2"/>
          </a:solidFill>
          <a:ln/>
        </p:spPr>
        <p:txBody>
          <a:bodyPr/>
          <a:lstStyle/>
          <a:p>
            <a:endParaRPr lang="en-US"/>
          </a:p>
        </p:txBody>
      </p:sp>
      <p:sp>
        <p:nvSpPr>
          <p:cNvPr id="18" name="Shape 16"/>
          <p:cNvSpPr/>
          <p:nvPr/>
        </p:nvSpPr>
        <p:spPr>
          <a:xfrm>
            <a:off x="8763000" y="4852035"/>
            <a:ext cx="7143750" cy="9525"/>
          </a:xfrm>
          <a:prstGeom prst="rect">
            <a:avLst/>
          </a:prstGeom>
          <a:solidFill>
            <a:srgbClr val="CBC9C2"/>
          </a:solidFill>
          <a:ln/>
        </p:spPr>
        <p:txBody>
          <a:bodyPr/>
          <a:lstStyle/>
          <a:p>
            <a:endParaRPr lang="en-US"/>
          </a:p>
        </p:txBody>
      </p:sp>
      <p:sp>
        <p:nvSpPr>
          <p:cNvPr id="19" name="Shape 17"/>
          <p:cNvSpPr/>
          <p:nvPr/>
        </p:nvSpPr>
        <p:spPr>
          <a:xfrm>
            <a:off x="8763000" y="5385435"/>
            <a:ext cx="7143750" cy="9525"/>
          </a:xfrm>
          <a:prstGeom prst="rect">
            <a:avLst/>
          </a:prstGeom>
          <a:solidFill>
            <a:srgbClr val="CBC9C2"/>
          </a:solidFill>
          <a:ln/>
        </p:spPr>
        <p:txBody>
          <a:bodyPr/>
          <a:lstStyle/>
          <a:p>
            <a:endParaRPr lang="en-US"/>
          </a:p>
        </p:txBody>
      </p:sp>
      <p:sp>
        <p:nvSpPr>
          <p:cNvPr id="20" name="Text 18"/>
          <p:cNvSpPr/>
          <p:nvPr/>
        </p:nvSpPr>
        <p:spPr>
          <a:xfrm>
            <a:off x="1047750" y="5934075"/>
            <a:ext cx="1205508" cy="213360"/>
          </a:xfrm>
          <a:prstGeom prst="rect">
            <a:avLst/>
          </a:prstGeom>
          <a:noFill/>
          <a:ln/>
        </p:spPr>
        <p:txBody>
          <a:bodyPr wrap="none" lIns="25400" tIns="25400" rIns="25400" bIns="25400" rtlCol="0" anchor="t">
            <a:normAutofit fontScale="92500" lnSpcReduction="10000"/>
          </a:bodyPr>
          <a:lstStyle/>
          <a:p>
            <a:pPr marL="0" indent="0" algn="l">
              <a:buNone/>
            </a:pPr>
            <a:r>
              <a:rPr lang="en-US" sz="1200" b="1" kern="0" spc="225" dirty="0">
                <a:solidFill>
                  <a:srgbClr val="BF842C"/>
                </a:solidFill>
                <a:latin typeface="Helvetica" pitchFamily="34" charset="0"/>
                <a:ea typeface="Helvetica" pitchFamily="34" charset="-122"/>
                <a:cs typeface="Helvetica" pitchFamily="34" charset="-120"/>
              </a:rPr>
              <a:t>YOUR VIEW</a:t>
            </a:r>
            <a:endParaRPr lang="en-US" sz="1200" dirty="0"/>
          </a:p>
        </p:txBody>
      </p:sp>
      <p:sp>
        <p:nvSpPr>
          <p:cNvPr id="21" name="Text 19"/>
          <p:cNvSpPr/>
          <p:nvPr/>
        </p:nvSpPr>
        <p:spPr>
          <a:xfrm>
            <a:off x="2348508" y="5812155"/>
            <a:ext cx="8372177" cy="365760"/>
          </a:xfrm>
          <a:prstGeom prst="rect">
            <a:avLst/>
          </a:prstGeom>
          <a:noFill/>
          <a:ln/>
        </p:spPr>
        <p:txBody>
          <a:bodyPr wrap="square" lIns="25400" tIns="25400" rIns="25400" bIns="25400" rtlCol="0" anchor="t">
            <a:normAutofit lnSpcReduction="10000"/>
          </a:bodyPr>
          <a:lstStyle/>
          <a:p>
            <a:pPr marL="0" indent="0" algn="l">
              <a:buNone/>
            </a:pPr>
            <a:r>
              <a:rPr lang="en-US" sz="2250" b="1" dirty="0">
                <a:solidFill>
                  <a:srgbClr val="1A2A5E"/>
                </a:solidFill>
                <a:latin typeface="Helvetica" pitchFamily="34" charset="0"/>
                <a:ea typeface="Helvetica" pitchFamily="34" charset="-122"/>
                <a:cs typeface="Helvetica" pitchFamily="34" charset="-120"/>
              </a:rPr>
              <a:t>On balance, should schools embrace AI or hold it back?</a:t>
            </a:r>
            <a:endParaRPr lang="en-US" sz="2250" dirty="0"/>
          </a:p>
        </p:txBody>
      </p:sp>
      <p:sp>
        <p:nvSpPr>
          <p:cNvPr id="22" name="Text 20"/>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 | There is no right answer — the reasons matter most.</a:t>
            </a:r>
            <a:endParaRPr lang="en-US" sz="127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229993" y="723900"/>
            <a:ext cx="3311283"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002 · AI IN EDUCATION</a:t>
            </a:r>
            <a:endParaRPr lang="en-US" sz="1200" dirty="0"/>
          </a:p>
        </p:txBody>
      </p:sp>
      <p:sp>
        <p:nvSpPr>
          <p:cNvPr id="5" name="Text 3"/>
          <p:cNvSpPr/>
          <p:nvPr/>
        </p:nvSpPr>
        <p:spPr>
          <a:xfrm>
            <a:off x="1047750" y="155067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LANGUAGE IN CONTEXT</a:t>
            </a:r>
            <a:endParaRPr lang="en-US" sz="1500" dirty="0"/>
          </a:p>
        </p:txBody>
      </p:sp>
      <p:sp>
        <p:nvSpPr>
          <p:cNvPr id="6" name="Text 4"/>
          <p:cNvSpPr/>
          <p:nvPr/>
        </p:nvSpPr>
        <p:spPr>
          <a:xfrm>
            <a:off x="1047750" y="1866900"/>
            <a:ext cx="17811750" cy="693420"/>
          </a:xfrm>
          <a:prstGeom prst="rect">
            <a:avLst/>
          </a:prstGeom>
          <a:noFill/>
          <a:ln/>
        </p:spPr>
        <p:txBody>
          <a:bodyPr wrap="square" lIns="25400" tIns="25400" rIns="25400" bIns="25400" rtlCol="0" anchor="t">
            <a:normAutofit/>
          </a:bodyPr>
          <a:lstStyle/>
          <a:p>
            <a:pPr marL="0" indent="0" algn="l">
              <a:buNone/>
            </a:pPr>
            <a:r>
              <a:rPr lang="en-US" sz="3900" b="1" dirty="0">
                <a:solidFill>
                  <a:srgbClr val="1A2A5E"/>
                </a:solidFill>
                <a:latin typeface="Playfair Display" pitchFamily="34" charset="0"/>
                <a:ea typeface="Playfair Display" pitchFamily="34" charset="-122"/>
                <a:cs typeface="Playfair Display" pitchFamily="34" charset="-120"/>
              </a:rPr>
              <a:t>Complete &amp; say each line</a:t>
            </a:r>
            <a:endParaRPr lang="en-US" sz="3900" dirty="0"/>
          </a:p>
        </p:txBody>
      </p:sp>
      <p:sp>
        <p:nvSpPr>
          <p:cNvPr id="7" name="Text 5"/>
          <p:cNvSpPr/>
          <p:nvPr/>
        </p:nvSpPr>
        <p:spPr>
          <a:xfrm>
            <a:off x="1047750" y="2636520"/>
            <a:ext cx="17811750" cy="297180"/>
          </a:xfrm>
          <a:prstGeom prst="rect">
            <a:avLst/>
          </a:prstGeom>
          <a:noFill/>
          <a:ln/>
        </p:spPr>
        <p:txBody>
          <a:bodyPr wrap="square" lIns="25400" tIns="25400" rIns="25400" bIns="25400" rtlCol="0" anchor="t">
            <a:normAutofit fontScale="92500" lnSpcReduction="10000"/>
          </a:bodyPr>
          <a:lstStyle/>
          <a:p>
            <a:pPr marL="0" indent="0" algn="l">
              <a:buNone/>
            </a:pPr>
            <a:r>
              <a:rPr lang="en-US" sz="1800" dirty="0">
                <a:solidFill>
                  <a:srgbClr val="555555"/>
                </a:solidFill>
                <a:latin typeface="Helvetica" pitchFamily="34" charset="0"/>
                <a:ea typeface="Helvetica" pitchFamily="34" charset="-122"/>
                <a:cs typeface="Helvetica" pitchFamily="34" charset="-120"/>
              </a:rPr>
              <a:t>Complete each sentence with a word from the box. Change the form if you need to.</a:t>
            </a:r>
            <a:endParaRPr lang="en-US" sz="1800" dirty="0"/>
          </a:p>
        </p:txBody>
      </p:sp>
      <p:sp>
        <p:nvSpPr>
          <p:cNvPr id="8" name="Shape 6"/>
          <p:cNvSpPr/>
          <p:nvPr/>
        </p:nvSpPr>
        <p:spPr>
          <a:xfrm>
            <a:off x="1047750" y="3124200"/>
            <a:ext cx="14859000" cy="678180"/>
          </a:xfrm>
          <a:prstGeom prst="rect">
            <a:avLst/>
          </a:prstGeom>
          <a:ln w="15240">
            <a:solidFill>
              <a:srgbClr val="1A2A5E"/>
            </a:solidFill>
            <a:prstDash val="solid"/>
          </a:ln>
        </p:spPr>
        <p:txBody>
          <a:bodyPr/>
          <a:lstStyle/>
          <a:p>
            <a:endParaRPr lang="en-US"/>
          </a:p>
        </p:txBody>
      </p:sp>
      <p:sp>
        <p:nvSpPr>
          <p:cNvPr id="9" name="Text 7"/>
          <p:cNvSpPr/>
          <p:nvPr/>
        </p:nvSpPr>
        <p:spPr>
          <a:xfrm>
            <a:off x="1386840" y="3310890"/>
            <a:ext cx="787598"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1A2A5E"/>
                </a:solidFill>
                <a:latin typeface="Helvetica" pitchFamily="34" charset="0"/>
                <a:ea typeface="Helvetica" pitchFamily="34" charset="-122"/>
                <a:cs typeface="Helvetica" pitchFamily="34" charset="-120"/>
              </a:rPr>
              <a:t>adapt</a:t>
            </a:r>
            <a:endParaRPr lang="en-US" sz="2100" dirty="0"/>
          </a:p>
        </p:txBody>
      </p:sp>
      <p:sp>
        <p:nvSpPr>
          <p:cNvPr id="10" name="Text 8"/>
          <p:cNvSpPr/>
          <p:nvPr/>
        </p:nvSpPr>
        <p:spPr>
          <a:xfrm>
            <a:off x="2479238" y="3310890"/>
            <a:ext cx="1793355"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1A2A5E"/>
                </a:solidFill>
                <a:latin typeface="Helvetica" pitchFamily="34" charset="0"/>
                <a:ea typeface="Helvetica" pitchFamily="34" charset="-122"/>
                <a:cs typeface="Helvetica" pitchFamily="34" charset="-120"/>
              </a:rPr>
              <a:t>personalized</a:t>
            </a:r>
            <a:endParaRPr lang="en-US" sz="2100" dirty="0"/>
          </a:p>
        </p:txBody>
      </p:sp>
      <p:sp>
        <p:nvSpPr>
          <p:cNvPr id="11" name="Text 9"/>
          <p:cNvSpPr/>
          <p:nvPr/>
        </p:nvSpPr>
        <p:spPr>
          <a:xfrm>
            <a:off x="4490561" y="3310890"/>
            <a:ext cx="1484400"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1A2A5E"/>
                </a:solidFill>
                <a:latin typeface="Helvetica" pitchFamily="34" charset="0"/>
                <a:ea typeface="Helvetica" pitchFamily="34" charset="-122"/>
                <a:cs typeface="Helvetica" pitchFamily="34" charset="-120"/>
              </a:rPr>
              <a:t>accessible</a:t>
            </a:r>
            <a:endParaRPr lang="en-US" sz="2100" dirty="0"/>
          </a:p>
        </p:txBody>
      </p:sp>
      <p:sp>
        <p:nvSpPr>
          <p:cNvPr id="12" name="Text 10"/>
          <p:cNvSpPr/>
          <p:nvPr/>
        </p:nvSpPr>
        <p:spPr>
          <a:xfrm>
            <a:off x="6221016" y="3310890"/>
            <a:ext cx="550783"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1A2A5E"/>
                </a:solidFill>
                <a:latin typeface="Helvetica" pitchFamily="34" charset="0"/>
                <a:ea typeface="Helvetica" pitchFamily="34" charset="-122"/>
                <a:cs typeface="Helvetica" pitchFamily="34" charset="-120"/>
              </a:rPr>
              <a:t>rely</a:t>
            </a:r>
            <a:endParaRPr lang="en-US" sz="2100" dirty="0"/>
          </a:p>
        </p:txBody>
      </p:sp>
      <p:sp>
        <p:nvSpPr>
          <p:cNvPr id="13" name="Text 11"/>
          <p:cNvSpPr/>
          <p:nvPr/>
        </p:nvSpPr>
        <p:spPr>
          <a:xfrm>
            <a:off x="7076599" y="3310890"/>
            <a:ext cx="1128355"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1A2A5E"/>
                </a:solidFill>
                <a:latin typeface="Helvetica" pitchFamily="34" charset="0"/>
                <a:ea typeface="Helvetica" pitchFamily="34" charset="-122"/>
                <a:cs typeface="Helvetica" pitchFamily="34" charset="-120"/>
              </a:rPr>
              <a:t>integrity</a:t>
            </a:r>
            <a:endParaRPr lang="en-US" sz="2100" dirty="0"/>
          </a:p>
        </p:txBody>
      </p:sp>
      <p:sp>
        <p:nvSpPr>
          <p:cNvPr id="14" name="Text 12"/>
          <p:cNvSpPr/>
          <p:nvPr/>
        </p:nvSpPr>
        <p:spPr>
          <a:xfrm>
            <a:off x="1047750" y="4088130"/>
            <a:ext cx="40005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1</a:t>
            </a:r>
            <a:endParaRPr lang="en-US" sz="2250" dirty="0"/>
          </a:p>
        </p:txBody>
      </p:sp>
      <p:sp>
        <p:nvSpPr>
          <p:cNvPr id="15" name="Text 13"/>
          <p:cNvSpPr/>
          <p:nvPr/>
        </p:nvSpPr>
        <p:spPr>
          <a:xfrm>
            <a:off x="1581150" y="4110990"/>
            <a:ext cx="8313241" cy="423863"/>
          </a:xfrm>
          <a:prstGeom prst="rect">
            <a:avLst/>
          </a:prstGeom>
          <a:noFill/>
          <a:ln/>
        </p:spPr>
        <p:txBody>
          <a:bodyPr wrap="square" lIns="25400" tIns="25400" rIns="25400" bIns="25400" rtlCol="0" anchor="t">
            <a:normAutofit fontScale="92500" lnSpcReduction="10000"/>
          </a:bodyPr>
          <a:lstStyle/>
          <a:p>
            <a:pPr marL="0" indent="0" algn="l">
              <a:lnSpc>
                <a:spcPct val="135000"/>
              </a:lnSpc>
              <a:buNone/>
            </a:pPr>
            <a:r>
              <a:rPr lang="en-US" sz="2250" dirty="0">
                <a:solidFill>
                  <a:srgbClr val="1A1A1A"/>
                </a:solidFill>
                <a:latin typeface="Helvetica" pitchFamily="34" charset="0"/>
                <a:ea typeface="Helvetica" pitchFamily="34" charset="-122"/>
                <a:cs typeface="Helvetica" pitchFamily="34" charset="-120"/>
              </a:rPr>
              <a:t>A good app can _______________ to the level of each learner.</a:t>
            </a:r>
            <a:endParaRPr lang="en-US" sz="2250" dirty="0"/>
          </a:p>
        </p:txBody>
      </p:sp>
      <p:sp>
        <p:nvSpPr>
          <p:cNvPr id="16" name="Text 14"/>
          <p:cNvSpPr/>
          <p:nvPr/>
        </p:nvSpPr>
        <p:spPr>
          <a:xfrm>
            <a:off x="1047750" y="4706303"/>
            <a:ext cx="40005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2</a:t>
            </a:r>
            <a:endParaRPr lang="en-US" sz="2250" dirty="0"/>
          </a:p>
        </p:txBody>
      </p:sp>
      <p:sp>
        <p:nvSpPr>
          <p:cNvPr id="17" name="Text 15"/>
          <p:cNvSpPr/>
          <p:nvPr/>
        </p:nvSpPr>
        <p:spPr>
          <a:xfrm>
            <a:off x="1581150" y="4729163"/>
            <a:ext cx="8573869" cy="423863"/>
          </a:xfrm>
          <a:prstGeom prst="rect">
            <a:avLst/>
          </a:prstGeom>
          <a:noFill/>
          <a:ln/>
        </p:spPr>
        <p:txBody>
          <a:bodyPr wrap="square" lIns="25400" tIns="25400" rIns="25400" bIns="25400" rtlCol="0" anchor="t">
            <a:normAutofit fontScale="92500" lnSpcReduction="10000"/>
          </a:bodyPr>
          <a:lstStyle/>
          <a:p>
            <a:pPr>
              <a:lnSpc>
                <a:spcPct val="135000"/>
              </a:lnSpc>
            </a:pPr>
            <a:r>
              <a:rPr lang="en-US" sz="2250" dirty="0">
                <a:solidFill>
                  <a:srgbClr val="1A1A1A"/>
                </a:solidFill>
                <a:latin typeface="Helvetica" pitchFamily="34" charset="0"/>
                <a:ea typeface="Helvetica" pitchFamily="34" charset="-122"/>
                <a:cs typeface="Helvetica" pitchFamily="34" charset="-120"/>
              </a:rPr>
              <a:t>Many students now _______________ on AI to check their work.</a:t>
            </a:r>
            <a:endParaRPr lang="en-US" sz="2250" dirty="0"/>
          </a:p>
        </p:txBody>
      </p:sp>
      <p:sp>
        <p:nvSpPr>
          <p:cNvPr id="18" name="Text 16"/>
          <p:cNvSpPr/>
          <p:nvPr/>
        </p:nvSpPr>
        <p:spPr>
          <a:xfrm>
            <a:off x="1047750" y="5324475"/>
            <a:ext cx="40005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3</a:t>
            </a:r>
            <a:endParaRPr lang="en-US" sz="2250" dirty="0"/>
          </a:p>
        </p:txBody>
      </p:sp>
      <p:sp>
        <p:nvSpPr>
          <p:cNvPr id="19" name="Text 17"/>
          <p:cNvSpPr/>
          <p:nvPr/>
        </p:nvSpPr>
        <p:spPr>
          <a:xfrm>
            <a:off x="1658326" y="5347335"/>
            <a:ext cx="8295299" cy="423863"/>
          </a:xfrm>
          <a:prstGeom prst="rect">
            <a:avLst/>
          </a:prstGeom>
          <a:noFill/>
          <a:ln/>
        </p:spPr>
        <p:txBody>
          <a:bodyPr wrap="square" lIns="25400" tIns="25400" rIns="25400" bIns="25400" rtlCol="0" anchor="t">
            <a:normAutofit fontScale="92500" lnSpcReduction="10000"/>
          </a:bodyPr>
          <a:lstStyle/>
          <a:p>
            <a:pPr>
              <a:lnSpc>
                <a:spcPct val="135000"/>
              </a:lnSpc>
            </a:pPr>
            <a:r>
              <a:rPr lang="en-US" sz="2250" dirty="0">
                <a:solidFill>
                  <a:srgbClr val="1A1A1A"/>
                </a:solidFill>
                <a:latin typeface="Helvetica" pitchFamily="34" charset="0"/>
                <a:ea typeface="Helvetica" pitchFamily="34" charset="-122"/>
                <a:cs typeface="Helvetica" pitchFamily="34" charset="-120"/>
              </a:rPr>
              <a:t>Online lessons are _______________ to anyone with a phone.</a:t>
            </a:r>
            <a:endParaRPr lang="en-US" sz="2250" dirty="0"/>
          </a:p>
        </p:txBody>
      </p:sp>
      <p:sp>
        <p:nvSpPr>
          <p:cNvPr id="20" name="Text 18"/>
          <p:cNvSpPr/>
          <p:nvPr/>
        </p:nvSpPr>
        <p:spPr>
          <a:xfrm>
            <a:off x="1047750" y="5942648"/>
            <a:ext cx="40005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4</a:t>
            </a:r>
            <a:endParaRPr lang="en-US" sz="2250" dirty="0"/>
          </a:p>
        </p:txBody>
      </p:sp>
      <p:sp>
        <p:nvSpPr>
          <p:cNvPr id="21" name="Text 19"/>
          <p:cNvSpPr/>
          <p:nvPr/>
        </p:nvSpPr>
        <p:spPr>
          <a:xfrm>
            <a:off x="1581150" y="5965507"/>
            <a:ext cx="10879574" cy="423863"/>
          </a:xfrm>
          <a:prstGeom prst="rect">
            <a:avLst/>
          </a:prstGeom>
          <a:noFill/>
          <a:ln/>
        </p:spPr>
        <p:txBody>
          <a:bodyPr wrap="square" lIns="25400" tIns="25400" rIns="25400" bIns="25400" rtlCol="0" anchor="t">
            <a:normAutofit fontScale="92500" lnSpcReduction="10000"/>
          </a:bodyPr>
          <a:lstStyle/>
          <a:p>
            <a:pPr>
              <a:lnSpc>
                <a:spcPct val="135000"/>
              </a:lnSpc>
            </a:pPr>
            <a:r>
              <a:rPr lang="en-US" sz="2250" dirty="0">
                <a:solidFill>
                  <a:srgbClr val="1A1A1A"/>
                </a:solidFill>
                <a:latin typeface="Helvetica" pitchFamily="34" charset="0"/>
                <a:ea typeface="Helvetica" pitchFamily="34" charset="-122"/>
                <a:cs typeface="Helvetica" pitchFamily="34" charset="-120"/>
              </a:rPr>
              <a:t>Teachers worry about academic _______________ when machines write essays.</a:t>
            </a:r>
            <a:endParaRPr lang="en-US" sz="2250" dirty="0"/>
          </a:p>
        </p:txBody>
      </p:sp>
      <p:sp>
        <p:nvSpPr>
          <p:cNvPr id="22" name="Text 20"/>
          <p:cNvSpPr/>
          <p:nvPr/>
        </p:nvSpPr>
        <p:spPr>
          <a:xfrm>
            <a:off x="1047750" y="6560820"/>
            <a:ext cx="40005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5</a:t>
            </a:r>
            <a:endParaRPr lang="en-US" sz="2250" dirty="0"/>
          </a:p>
        </p:txBody>
      </p:sp>
      <p:sp>
        <p:nvSpPr>
          <p:cNvPr id="23" name="Text 21"/>
          <p:cNvSpPr/>
          <p:nvPr/>
        </p:nvSpPr>
        <p:spPr>
          <a:xfrm>
            <a:off x="1581150" y="6583680"/>
            <a:ext cx="7054632" cy="423863"/>
          </a:xfrm>
          <a:prstGeom prst="rect">
            <a:avLst/>
          </a:prstGeom>
          <a:noFill/>
          <a:ln/>
        </p:spPr>
        <p:txBody>
          <a:bodyPr wrap="square" lIns="25400" tIns="25400" rIns="25400" bIns="25400" rtlCol="0" anchor="t">
            <a:normAutofit fontScale="92500" lnSpcReduction="10000"/>
          </a:bodyPr>
          <a:lstStyle/>
          <a:p>
            <a:pPr>
              <a:lnSpc>
                <a:spcPct val="135000"/>
              </a:lnSpc>
            </a:pPr>
            <a:r>
              <a:rPr lang="en-US" sz="2250" dirty="0">
                <a:solidFill>
                  <a:srgbClr val="1A1A1A"/>
                </a:solidFill>
                <a:latin typeface="Helvetica" pitchFamily="34" charset="0"/>
                <a:ea typeface="Helvetica" pitchFamily="34" charset="-122"/>
                <a:cs typeface="Helvetica" pitchFamily="34" charset="-120"/>
              </a:rPr>
              <a:t>AI can give each student a _______________ lesson.</a:t>
            </a:r>
            <a:endParaRPr lang="en-US" sz="2250" dirty="0"/>
          </a:p>
        </p:txBody>
      </p:sp>
      <p:sp>
        <p:nvSpPr>
          <p:cNvPr id="24" name="Text 22"/>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AF9F6"/>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229993" y="723900"/>
            <a:ext cx="3311283"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002 · AI IN EDUCATION</a:t>
            </a:r>
            <a:endParaRPr lang="en-US" sz="1200" dirty="0"/>
          </a:p>
        </p:txBody>
      </p:sp>
      <p:sp>
        <p:nvSpPr>
          <p:cNvPr id="5" name="Text 3"/>
          <p:cNvSpPr/>
          <p:nvPr/>
        </p:nvSpPr>
        <p:spPr>
          <a:xfrm>
            <a:off x="1047750" y="1684020"/>
            <a:ext cx="3322677"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LANGUAGE IN CONTEXT</a:t>
            </a:r>
            <a:endParaRPr lang="en-US" sz="1500" dirty="0"/>
          </a:p>
        </p:txBody>
      </p:sp>
      <p:sp>
        <p:nvSpPr>
          <p:cNvPr id="6" name="Shape 4"/>
          <p:cNvSpPr/>
          <p:nvPr/>
        </p:nvSpPr>
        <p:spPr>
          <a:xfrm>
            <a:off x="4277916" y="1588770"/>
            <a:ext cx="3262670" cy="388620"/>
          </a:xfrm>
          <a:prstGeom prst="rect">
            <a:avLst/>
          </a:prstGeom>
          <a:solidFill>
            <a:srgbClr val="1A2A5E"/>
          </a:solidFill>
          <a:ln/>
        </p:spPr>
        <p:txBody>
          <a:bodyPr/>
          <a:lstStyle/>
          <a:p>
            <a:endParaRPr lang="en-US"/>
          </a:p>
        </p:txBody>
      </p:sp>
      <p:sp>
        <p:nvSpPr>
          <p:cNvPr id="7" name="Text 5"/>
          <p:cNvSpPr/>
          <p:nvPr/>
        </p:nvSpPr>
        <p:spPr>
          <a:xfrm>
            <a:off x="4449366" y="1645920"/>
            <a:ext cx="3017650" cy="312420"/>
          </a:xfrm>
          <a:prstGeom prst="rect">
            <a:avLst/>
          </a:prstGeom>
          <a:noFill/>
          <a:ln/>
        </p:spPr>
        <p:txBody>
          <a:bodyPr wrap="square" lIns="25400" tIns="25400" rIns="25400" bIns="25400" rtlCol="0" anchor="t">
            <a:normAutofit/>
          </a:bodyPr>
          <a:lstStyle/>
          <a:p>
            <a:pPr marL="0" indent="0" algn="l">
              <a:buNone/>
            </a:pPr>
            <a:r>
              <a:rPr lang="en-US" sz="1500" b="1" kern="0" spc="225" dirty="0">
                <a:solidFill>
                  <a:srgbClr val="FFFFFF"/>
                </a:solidFill>
                <a:latin typeface="Helvetica" pitchFamily="34" charset="0"/>
                <a:ea typeface="Helvetica" pitchFamily="34" charset="-122"/>
                <a:cs typeface="Helvetica" pitchFamily="34" charset="-120"/>
              </a:rPr>
              <a:t>SUGGESTED ANSWERS</a:t>
            </a:r>
            <a:endParaRPr lang="en-US" sz="1500" dirty="0"/>
          </a:p>
        </p:txBody>
      </p:sp>
      <p:sp>
        <p:nvSpPr>
          <p:cNvPr id="8" name="Text 6"/>
          <p:cNvSpPr/>
          <p:nvPr/>
        </p:nvSpPr>
        <p:spPr>
          <a:xfrm>
            <a:off x="1047750" y="2110740"/>
            <a:ext cx="17811750" cy="678180"/>
          </a:xfrm>
          <a:prstGeom prst="rect">
            <a:avLst/>
          </a:prstGeom>
          <a:noFill/>
          <a:ln/>
        </p:spPr>
        <p:txBody>
          <a:bodyPr wrap="square" lIns="25400" tIns="25400" rIns="25400" bIns="25400" rtlCol="0" anchor="t">
            <a:normAutofit/>
          </a:bodyPr>
          <a:lstStyle/>
          <a:p>
            <a:pPr marL="0" indent="0" algn="l">
              <a:buNone/>
            </a:pPr>
            <a:r>
              <a:rPr lang="en-US" sz="3750" b="1" dirty="0">
                <a:solidFill>
                  <a:srgbClr val="1A2A5E"/>
                </a:solidFill>
                <a:latin typeface="Playfair Display" pitchFamily="34" charset="0"/>
                <a:ea typeface="Playfair Display" pitchFamily="34" charset="-122"/>
                <a:cs typeface="Playfair Display" pitchFamily="34" charset="-120"/>
              </a:rPr>
              <a:t>Complete &amp; say each line</a:t>
            </a:r>
            <a:endParaRPr lang="en-US" sz="3750" dirty="0"/>
          </a:p>
        </p:txBody>
      </p:sp>
      <p:sp>
        <p:nvSpPr>
          <p:cNvPr id="9" name="Text 7"/>
          <p:cNvSpPr/>
          <p:nvPr/>
        </p:nvSpPr>
        <p:spPr>
          <a:xfrm>
            <a:off x="1047750" y="3131820"/>
            <a:ext cx="400050" cy="396240"/>
          </a:xfrm>
          <a:prstGeom prst="rect">
            <a:avLst/>
          </a:prstGeom>
          <a:noFill/>
          <a:ln/>
        </p:spPr>
        <p:txBody>
          <a:bodyPr wrap="square" lIns="25400" tIns="25400" rIns="25400" bIns="25400" rtlCol="0" anchor="t">
            <a:normAutofit/>
          </a:bodyPr>
          <a:lstStyle/>
          <a:p>
            <a:pPr marL="0" indent="0" algn="l">
              <a:buNone/>
            </a:pPr>
            <a:r>
              <a:rPr lang="en-US" sz="2100" b="1" dirty="0">
                <a:solidFill>
                  <a:srgbClr val="D9B877"/>
                </a:solidFill>
                <a:latin typeface="Playfair Display" pitchFamily="34" charset="0"/>
                <a:ea typeface="Playfair Display" pitchFamily="34" charset="-122"/>
                <a:cs typeface="Playfair Display" pitchFamily="34" charset="-120"/>
              </a:rPr>
              <a:t>1</a:t>
            </a:r>
            <a:endParaRPr lang="en-US" sz="2100" dirty="0"/>
          </a:p>
        </p:txBody>
      </p:sp>
      <p:sp>
        <p:nvSpPr>
          <p:cNvPr id="10" name="Text 8"/>
          <p:cNvSpPr/>
          <p:nvPr/>
        </p:nvSpPr>
        <p:spPr>
          <a:xfrm>
            <a:off x="1581150" y="3147060"/>
            <a:ext cx="6507445" cy="398145"/>
          </a:xfrm>
          <a:prstGeom prst="rect">
            <a:avLst/>
          </a:prstGeom>
          <a:noFill/>
          <a:ln/>
        </p:spPr>
        <p:txBody>
          <a:bodyPr wrap="square" lIns="25400" tIns="25400" rIns="25400" bIns="25400" rtlCol="0" anchor="t">
            <a:normAutofit fontScale="92500" lnSpcReduction="10000"/>
          </a:bodyPr>
          <a:lstStyle/>
          <a:p>
            <a:pPr marL="0" indent="0" algn="l">
              <a:lnSpc>
                <a:spcPct val="135000"/>
              </a:lnSpc>
              <a:buNone/>
            </a:pPr>
            <a:r>
              <a:rPr lang="en-US" sz="2100" dirty="0">
                <a:solidFill>
                  <a:srgbClr val="444444"/>
                </a:solidFill>
                <a:latin typeface="Helvetica" pitchFamily="34" charset="0"/>
                <a:ea typeface="Helvetica" pitchFamily="34" charset="-122"/>
                <a:cs typeface="Helvetica" pitchFamily="34" charset="-120"/>
              </a:rPr>
              <a:t>A good app can </a:t>
            </a:r>
            <a:r>
              <a:rPr lang="en-US" sz="2100" b="1" dirty="0">
                <a:solidFill>
                  <a:srgbClr val="1A2A5E"/>
                </a:solidFill>
                <a:latin typeface="Helvetica" pitchFamily="34" charset="0"/>
                <a:ea typeface="Helvetica" pitchFamily="34" charset="-122"/>
                <a:cs typeface="Helvetica" pitchFamily="34" charset="-120"/>
              </a:rPr>
              <a:t>adapt </a:t>
            </a:r>
            <a:r>
              <a:rPr lang="en-US" sz="2100" dirty="0">
                <a:solidFill>
                  <a:srgbClr val="444444"/>
                </a:solidFill>
                <a:latin typeface="Helvetica" pitchFamily="34" charset="0"/>
                <a:ea typeface="Helvetica" pitchFamily="34" charset="-122"/>
                <a:cs typeface="Helvetica" pitchFamily="34" charset="-120"/>
              </a:rPr>
              <a:t>to the level of each learner.</a:t>
            </a:r>
            <a:endParaRPr lang="en-US" sz="2100" dirty="0"/>
          </a:p>
        </p:txBody>
      </p:sp>
      <p:sp>
        <p:nvSpPr>
          <p:cNvPr id="11" name="Text 9"/>
          <p:cNvSpPr/>
          <p:nvPr/>
        </p:nvSpPr>
        <p:spPr>
          <a:xfrm>
            <a:off x="1047750" y="3716655"/>
            <a:ext cx="400050" cy="396240"/>
          </a:xfrm>
          <a:prstGeom prst="rect">
            <a:avLst/>
          </a:prstGeom>
          <a:noFill/>
          <a:ln/>
        </p:spPr>
        <p:txBody>
          <a:bodyPr wrap="square" lIns="25400" tIns="25400" rIns="25400" bIns="25400" rtlCol="0" anchor="t">
            <a:normAutofit/>
          </a:bodyPr>
          <a:lstStyle/>
          <a:p>
            <a:pPr marL="0" indent="0" algn="l">
              <a:buNone/>
            </a:pPr>
            <a:r>
              <a:rPr lang="en-US" sz="2100" b="1" dirty="0">
                <a:solidFill>
                  <a:srgbClr val="D9B877"/>
                </a:solidFill>
                <a:latin typeface="Playfair Display" pitchFamily="34" charset="0"/>
                <a:ea typeface="Playfair Display" pitchFamily="34" charset="-122"/>
                <a:cs typeface="Playfair Display" pitchFamily="34" charset="-120"/>
              </a:rPr>
              <a:t>2</a:t>
            </a:r>
            <a:endParaRPr lang="en-US" sz="2100" dirty="0"/>
          </a:p>
        </p:txBody>
      </p:sp>
      <p:sp>
        <p:nvSpPr>
          <p:cNvPr id="12" name="Text 10"/>
          <p:cNvSpPr/>
          <p:nvPr/>
        </p:nvSpPr>
        <p:spPr>
          <a:xfrm>
            <a:off x="1581150" y="3731895"/>
            <a:ext cx="6490288" cy="398145"/>
          </a:xfrm>
          <a:prstGeom prst="rect">
            <a:avLst/>
          </a:prstGeom>
          <a:noFill/>
          <a:ln/>
        </p:spPr>
        <p:txBody>
          <a:bodyPr wrap="square" lIns="25400" tIns="25400" rIns="25400" bIns="25400" rtlCol="0" anchor="t">
            <a:normAutofit fontScale="92500" lnSpcReduction="10000"/>
          </a:bodyPr>
          <a:lstStyle/>
          <a:p>
            <a:pPr marL="0" indent="0" algn="l">
              <a:lnSpc>
                <a:spcPct val="135000"/>
              </a:lnSpc>
              <a:buNone/>
            </a:pPr>
            <a:r>
              <a:rPr lang="en-US" sz="2100" dirty="0">
                <a:solidFill>
                  <a:srgbClr val="444444"/>
                </a:solidFill>
                <a:latin typeface="Helvetica" pitchFamily="34" charset="0"/>
                <a:ea typeface="Helvetica" pitchFamily="34" charset="-122"/>
                <a:cs typeface="Helvetica" pitchFamily="34" charset="-120"/>
              </a:rPr>
              <a:t>Many students now </a:t>
            </a:r>
            <a:r>
              <a:rPr lang="en-US" sz="2100" b="1" dirty="0">
                <a:solidFill>
                  <a:srgbClr val="1A2A5E"/>
                </a:solidFill>
                <a:latin typeface="Helvetica" pitchFamily="34" charset="0"/>
                <a:ea typeface="Helvetica" pitchFamily="34" charset="-122"/>
                <a:cs typeface="Helvetica" pitchFamily="34" charset="-120"/>
              </a:rPr>
              <a:t>rely </a:t>
            </a:r>
            <a:r>
              <a:rPr lang="en-US" sz="2100" dirty="0">
                <a:solidFill>
                  <a:srgbClr val="444444"/>
                </a:solidFill>
                <a:latin typeface="Helvetica" pitchFamily="34" charset="0"/>
                <a:ea typeface="Helvetica" pitchFamily="34" charset="-122"/>
                <a:cs typeface="Helvetica" pitchFamily="34" charset="-120"/>
              </a:rPr>
              <a:t>on AI to check their work.</a:t>
            </a:r>
            <a:endParaRPr lang="en-US" sz="2100" dirty="0"/>
          </a:p>
        </p:txBody>
      </p:sp>
      <p:sp>
        <p:nvSpPr>
          <p:cNvPr id="13" name="Text 11"/>
          <p:cNvSpPr/>
          <p:nvPr/>
        </p:nvSpPr>
        <p:spPr>
          <a:xfrm>
            <a:off x="1047750" y="4301490"/>
            <a:ext cx="400050" cy="396240"/>
          </a:xfrm>
          <a:prstGeom prst="rect">
            <a:avLst/>
          </a:prstGeom>
          <a:noFill/>
          <a:ln/>
        </p:spPr>
        <p:txBody>
          <a:bodyPr wrap="square" lIns="25400" tIns="25400" rIns="25400" bIns="25400" rtlCol="0" anchor="t">
            <a:normAutofit/>
          </a:bodyPr>
          <a:lstStyle/>
          <a:p>
            <a:pPr marL="0" indent="0" algn="l">
              <a:buNone/>
            </a:pPr>
            <a:r>
              <a:rPr lang="en-US" sz="2100" b="1" dirty="0">
                <a:solidFill>
                  <a:srgbClr val="D9B877"/>
                </a:solidFill>
                <a:latin typeface="Playfair Display" pitchFamily="34" charset="0"/>
                <a:ea typeface="Playfair Display" pitchFamily="34" charset="-122"/>
                <a:cs typeface="Playfair Display" pitchFamily="34" charset="-120"/>
              </a:rPr>
              <a:t>3</a:t>
            </a:r>
            <a:endParaRPr lang="en-US" sz="2100" dirty="0"/>
          </a:p>
        </p:txBody>
      </p:sp>
      <p:sp>
        <p:nvSpPr>
          <p:cNvPr id="14" name="Text 12"/>
          <p:cNvSpPr/>
          <p:nvPr/>
        </p:nvSpPr>
        <p:spPr>
          <a:xfrm>
            <a:off x="1581150" y="4316730"/>
            <a:ext cx="7192673" cy="398145"/>
          </a:xfrm>
          <a:prstGeom prst="rect">
            <a:avLst/>
          </a:prstGeom>
          <a:noFill/>
          <a:ln/>
        </p:spPr>
        <p:txBody>
          <a:bodyPr wrap="square" lIns="25400" tIns="25400" rIns="25400" bIns="25400" rtlCol="0" anchor="t">
            <a:normAutofit fontScale="92500" lnSpcReduction="10000"/>
          </a:bodyPr>
          <a:lstStyle/>
          <a:p>
            <a:pPr marL="0" indent="0" algn="l">
              <a:lnSpc>
                <a:spcPct val="135000"/>
              </a:lnSpc>
              <a:buNone/>
            </a:pPr>
            <a:r>
              <a:rPr lang="en-US" sz="2100" dirty="0">
                <a:solidFill>
                  <a:srgbClr val="444444"/>
                </a:solidFill>
                <a:latin typeface="Helvetica" pitchFamily="34" charset="0"/>
                <a:ea typeface="Helvetica" pitchFamily="34" charset="-122"/>
                <a:cs typeface="Helvetica" pitchFamily="34" charset="-120"/>
              </a:rPr>
              <a:t>Online lessons are </a:t>
            </a:r>
            <a:r>
              <a:rPr lang="en-US" sz="2100" b="1" dirty="0">
                <a:solidFill>
                  <a:srgbClr val="1A2A5E"/>
                </a:solidFill>
                <a:latin typeface="Helvetica" pitchFamily="34" charset="0"/>
                <a:ea typeface="Helvetica" pitchFamily="34" charset="-122"/>
                <a:cs typeface="Helvetica" pitchFamily="34" charset="-120"/>
              </a:rPr>
              <a:t>accessible </a:t>
            </a:r>
            <a:r>
              <a:rPr lang="en-US" sz="2100" dirty="0">
                <a:solidFill>
                  <a:srgbClr val="444444"/>
                </a:solidFill>
                <a:latin typeface="Helvetica" pitchFamily="34" charset="0"/>
                <a:ea typeface="Helvetica" pitchFamily="34" charset="-122"/>
                <a:cs typeface="Helvetica" pitchFamily="34" charset="-120"/>
              </a:rPr>
              <a:t>to anyone with a phone.</a:t>
            </a:r>
            <a:endParaRPr lang="en-US" sz="2100" dirty="0"/>
          </a:p>
        </p:txBody>
      </p:sp>
      <p:sp>
        <p:nvSpPr>
          <p:cNvPr id="15" name="Text 13"/>
          <p:cNvSpPr/>
          <p:nvPr/>
        </p:nvSpPr>
        <p:spPr>
          <a:xfrm>
            <a:off x="1047750" y="4886325"/>
            <a:ext cx="400050" cy="396240"/>
          </a:xfrm>
          <a:prstGeom prst="rect">
            <a:avLst/>
          </a:prstGeom>
          <a:noFill/>
          <a:ln/>
        </p:spPr>
        <p:txBody>
          <a:bodyPr wrap="square" lIns="25400" tIns="25400" rIns="25400" bIns="25400" rtlCol="0" anchor="t">
            <a:normAutofit/>
          </a:bodyPr>
          <a:lstStyle/>
          <a:p>
            <a:pPr marL="0" indent="0" algn="l">
              <a:buNone/>
            </a:pPr>
            <a:r>
              <a:rPr lang="en-US" sz="2100" b="1" dirty="0">
                <a:solidFill>
                  <a:srgbClr val="D9B877"/>
                </a:solidFill>
                <a:latin typeface="Playfair Display" pitchFamily="34" charset="0"/>
                <a:ea typeface="Playfair Display" pitchFamily="34" charset="-122"/>
                <a:cs typeface="Playfair Display" pitchFamily="34" charset="-120"/>
              </a:rPr>
              <a:t>4</a:t>
            </a:r>
            <a:endParaRPr lang="en-US" sz="2100" dirty="0"/>
          </a:p>
        </p:txBody>
      </p:sp>
      <p:sp>
        <p:nvSpPr>
          <p:cNvPr id="16" name="Text 14"/>
          <p:cNvSpPr/>
          <p:nvPr/>
        </p:nvSpPr>
        <p:spPr>
          <a:xfrm>
            <a:off x="1581150" y="4901565"/>
            <a:ext cx="9277565" cy="398145"/>
          </a:xfrm>
          <a:prstGeom prst="rect">
            <a:avLst/>
          </a:prstGeom>
          <a:noFill/>
          <a:ln/>
        </p:spPr>
        <p:txBody>
          <a:bodyPr wrap="square" lIns="25400" tIns="25400" rIns="25400" bIns="25400" rtlCol="0" anchor="t">
            <a:normAutofit fontScale="92500" lnSpcReduction="10000"/>
          </a:bodyPr>
          <a:lstStyle/>
          <a:p>
            <a:pPr marL="0" indent="0" algn="l">
              <a:lnSpc>
                <a:spcPct val="135000"/>
              </a:lnSpc>
              <a:buNone/>
            </a:pPr>
            <a:r>
              <a:rPr lang="en-US" sz="2100" dirty="0">
                <a:solidFill>
                  <a:srgbClr val="444444"/>
                </a:solidFill>
                <a:latin typeface="Helvetica" pitchFamily="34" charset="0"/>
                <a:ea typeface="Helvetica" pitchFamily="34" charset="-122"/>
                <a:cs typeface="Helvetica" pitchFamily="34" charset="-120"/>
              </a:rPr>
              <a:t>Teachers worry about academic </a:t>
            </a:r>
            <a:r>
              <a:rPr lang="en-US" sz="2100" b="1" dirty="0">
                <a:solidFill>
                  <a:srgbClr val="1A2A5E"/>
                </a:solidFill>
                <a:latin typeface="Helvetica" pitchFamily="34" charset="0"/>
                <a:ea typeface="Helvetica" pitchFamily="34" charset="-122"/>
                <a:cs typeface="Helvetica" pitchFamily="34" charset="-120"/>
              </a:rPr>
              <a:t>integrity </a:t>
            </a:r>
            <a:r>
              <a:rPr lang="en-US" sz="2100" dirty="0">
                <a:solidFill>
                  <a:srgbClr val="444444"/>
                </a:solidFill>
                <a:latin typeface="Helvetica" pitchFamily="34" charset="0"/>
                <a:ea typeface="Helvetica" pitchFamily="34" charset="-122"/>
                <a:cs typeface="Helvetica" pitchFamily="34" charset="-120"/>
              </a:rPr>
              <a:t>when machines write essays.</a:t>
            </a:r>
            <a:endParaRPr lang="en-US" sz="2100" dirty="0"/>
          </a:p>
        </p:txBody>
      </p:sp>
      <p:sp>
        <p:nvSpPr>
          <p:cNvPr id="17" name="Text 15"/>
          <p:cNvSpPr/>
          <p:nvPr/>
        </p:nvSpPr>
        <p:spPr>
          <a:xfrm>
            <a:off x="1047750" y="5471160"/>
            <a:ext cx="400050" cy="396240"/>
          </a:xfrm>
          <a:prstGeom prst="rect">
            <a:avLst/>
          </a:prstGeom>
          <a:noFill/>
          <a:ln/>
        </p:spPr>
        <p:txBody>
          <a:bodyPr wrap="square" lIns="25400" tIns="25400" rIns="25400" bIns="25400" rtlCol="0" anchor="t">
            <a:normAutofit/>
          </a:bodyPr>
          <a:lstStyle/>
          <a:p>
            <a:pPr marL="0" indent="0" algn="l">
              <a:buNone/>
            </a:pPr>
            <a:r>
              <a:rPr lang="en-US" sz="2100" b="1" dirty="0">
                <a:solidFill>
                  <a:srgbClr val="D9B877"/>
                </a:solidFill>
                <a:latin typeface="Playfair Display" pitchFamily="34" charset="0"/>
                <a:ea typeface="Playfair Display" pitchFamily="34" charset="-122"/>
                <a:cs typeface="Playfair Display" pitchFamily="34" charset="-120"/>
              </a:rPr>
              <a:t>5</a:t>
            </a:r>
            <a:endParaRPr lang="en-US" sz="2100" dirty="0"/>
          </a:p>
        </p:txBody>
      </p:sp>
      <p:sp>
        <p:nvSpPr>
          <p:cNvPr id="18" name="Text 16"/>
          <p:cNvSpPr/>
          <p:nvPr/>
        </p:nvSpPr>
        <p:spPr>
          <a:xfrm>
            <a:off x="1581150" y="5486400"/>
            <a:ext cx="6343603" cy="398145"/>
          </a:xfrm>
          <a:prstGeom prst="rect">
            <a:avLst/>
          </a:prstGeom>
          <a:noFill/>
          <a:ln/>
        </p:spPr>
        <p:txBody>
          <a:bodyPr wrap="square" lIns="25400" tIns="25400" rIns="25400" bIns="25400" rtlCol="0" anchor="t">
            <a:normAutofit fontScale="92500" lnSpcReduction="10000"/>
          </a:bodyPr>
          <a:lstStyle/>
          <a:p>
            <a:pPr marL="0" indent="0" algn="l">
              <a:lnSpc>
                <a:spcPct val="135000"/>
              </a:lnSpc>
              <a:buNone/>
            </a:pPr>
            <a:r>
              <a:rPr lang="en-US" sz="2100" dirty="0">
                <a:solidFill>
                  <a:srgbClr val="444444"/>
                </a:solidFill>
                <a:latin typeface="Helvetica" pitchFamily="34" charset="0"/>
                <a:ea typeface="Helvetica" pitchFamily="34" charset="-122"/>
                <a:cs typeface="Helvetica" pitchFamily="34" charset="-120"/>
              </a:rPr>
              <a:t>AI can give each student a </a:t>
            </a:r>
            <a:r>
              <a:rPr lang="en-US" sz="2100" b="1" dirty="0">
                <a:solidFill>
                  <a:srgbClr val="1A2A5E"/>
                </a:solidFill>
                <a:latin typeface="Helvetica" pitchFamily="34" charset="0"/>
                <a:ea typeface="Helvetica" pitchFamily="34" charset="-122"/>
                <a:cs typeface="Helvetica" pitchFamily="34" charset="-120"/>
              </a:rPr>
              <a:t>personalized </a:t>
            </a:r>
            <a:r>
              <a:rPr lang="en-US" sz="2100" dirty="0">
                <a:solidFill>
                  <a:srgbClr val="444444"/>
                </a:solidFill>
                <a:latin typeface="Helvetica" pitchFamily="34" charset="0"/>
                <a:ea typeface="Helvetica" pitchFamily="34" charset="-122"/>
                <a:cs typeface="Helvetica" pitchFamily="34" charset="-120"/>
              </a:rPr>
              <a:t>lesson.</a:t>
            </a:r>
            <a:endParaRPr lang="en-US" sz="2100" dirty="0"/>
          </a:p>
        </p:txBody>
      </p:sp>
      <p:sp>
        <p:nvSpPr>
          <p:cNvPr id="19" name="Text 17"/>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5">
    <p:bg>
      <p:bgPr>
        <a:solidFill>
          <a:srgbClr val="FAF9F6"/>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229993" y="723900"/>
            <a:ext cx="3311283"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002 · AI IN EDUCATION</a:t>
            </a:r>
            <a:endParaRPr lang="en-US" sz="1200" dirty="0"/>
          </a:p>
        </p:txBody>
      </p:sp>
      <p:sp>
        <p:nvSpPr>
          <p:cNvPr id="5" name="Text 3"/>
          <p:cNvSpPr/>
          <p:nvPr/>
        </p:nvSpPr>
        <p:spPr>
          <a:xfrm>
            <a:off x="1047750" y="1550670"/>
            <a:ext cx="3211092"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SPEAKING CHALLENGE</a:t>
            </a:r>
            <a:endParaRPr lang="en-US" sz="1500" dirty="0"/>
          </a:p>
        </p:txBody>
      </p:sp>
      <p:sp>
        <p:nvSpPr>
          <p:cNvPr id="6" name="Text 4"/>
          <p:cNvSpPr/>
          <p:nvPr/>
        </p:nvSpPr>
        <p:spPr>
          <a:xfrm>
            <a:off x="4176474" y="1596390"/>
            <a:ext cx="2534507" cy="205740"/>
          </a:xfrm>
          <a:prstGeom prst="rect">
            <a:avLst/>
          </a:prstGeom>
          <a:noFill/>
          <a:ln/>
        </p:spPr>
        <p:txBody>
          <a:bodyPr wrap="square" lIns="25400" tIns="25400" rIns="25400" bIns="25400" rtlCol="0" anchor="t">
            <a:normAutofit lnSpcReduction="10000"/>
          </a:bodyPr>
          <a:lstStyle/>
          <a:p>
            <a:pPr marL="0" indent="0" algn="l">
              <a:buNone/>
            </a:pPr>
            <a:r>
              <a:rPr lang="en-US" sz="1125" b="1" kern="0" spc="225" dirty="0">
                <a:solidFill>
                  <a:srgbClr val="8A8A8A"/>
                </a:solidFill>
                <a:latin typeface="Helvetica" pitchFamily="34" charset="0"/>
                <a:ea typeface="Helvetica" pitchFamily="34" charset="-122"/>
                <a:cs typeface="Helvetica" pitchFamily="34" charset="-120"/>
              </a:rPr>
              <a:t>ROLE · TASK · PRESENT</a:t>
            </a:r>
            <a:endParaRPr lang="en-US" sz="1125" dirty="0"/>
          </a:p>
        </p:txBody>
      </p:sp>
      <p:sp>
        <p:nvSpPr>
          <p:cNvPr id="7" name="Text 5"/>
          <p:cNvSpPr/>
          <p:nvPr/>
        </p:nvSpPr>
        <p:spPr>
          <a:xfrm>
            <a:off x="1047750" y="1885950"/>
            <a:ext cx="17811750" cy="678180"/>
          </a:xfrm>
          <a:prstGeom prst="rect">
            <a:avLst/>
          </a:prstGeom>
          <a:noFill/>
          <a:ln/>
        </p:spPr>
        <p:txBody>
          <a:bodyPr wrap="square" lIns="25400" tIns="25400" rIns="25400" bIns="25400" rtlCol="0" anchor="t">
            <a:normAutofit/>
          </a:bodyPr>
          <a:lstStyle/>
          <a:p>
            <a:pPr marL="0" indent="0" algn="l">
              <a:buNone/>
            </a:pPr>
            <a:r>
              <a:rPr lang="en-US" sz="3750" b="1" dirty="0">
                <a:solidFill>
                  <a:srgbClr val="1A2A5E"/>
                </a:solidFill>
                <a:latin typeface="Playfair Display" pitchFamily="34" charset="0"/>
                <a:ea typeface="Playfair Display" pitchFamily="34" charset="-122"/>
                <a:cs typeface="Playfair Display" pitchFamily="34" charset="-120"/>
              </a:rPr>
              <a:t>You write the AI rules</a:t>
            </a:r>
            <a:endParaRPr lang="en-US" sz="3750" dirty="0"/>
          </a:p>
        </p:txBody>
      </p:sp>
      <p:sp>
        <p:nvSpPr>
          <p:cNvPr id="8" name="Shape 6"/>
          <p:cNvSpPr/>
          <p:nvPr/>
        </p:nvSpPr>
        <p:spPr>
          <a:xfrm>
            <a:off x="1047750" y="2964180"/>
            <a:ext cx="14859000" cy="9525"/>
          </a:xfrm>
          <a:prstGeom prst="rect">
            <a:avLst/>
          </a:prstGeom>
          <a:solidFill>
            <a:srgbClr val="D8D6D0"/>
          </a:solidFill>
          <a:ln/>
        </p:spPr>
        <p:txBody>
          <a:bodyPr/>
          <a:lstStyle/>
          <a:p>
            <a:endParaRPr lang="en-US"/>
          </a:p>
        </p:txBody>
      </p:sp>
      <p:sp>
        <p:nvSpPr>
          <p:cNvPr id="9" name="Text 7"/>
          <p:cNvSpPr/>
          <p:nvPr/>
        </p:nvSpPr>
        <p:spPr>
          <a:xfrm>
            <a:off x="1047750" y="3238500"/>
            <a:ext cx="2095500" cy="358140"/>
          </a:xfrm>
          <a:prstGeom prst="rect">
            <a:avLst/>
          </a:prstGeom>
          <a:noFill/>
          <a:ln/>
        </p:spPr>
        <p:txBody>
          <a:bodyPr wrap="square" lIns="25400" tIns="25400" rIns="25400" bIns="25400" rtlCol="0" anchor="t">
            <a:normAutofit/>
          </a:bodyPr>
          <a:lstStyle/>
          <a:p>
            <a:pPr marL="0" indent="0" algn="l">
              <a:buNone/>
            </a:pPr>
            <a:r>
              <a:rPr lang="en-US" sz="1800" b="1" kern="0" spc="225" dirty="0">
                <a:solidFill>
                  <a:srgbClr val="1A2A5E"/>
                </a:solidFill>
                <a:latin typeface="Helvetica" pitchFamily="34" charset="0"/>
                <a:ea typeface="Helvetica" pitchFamily="34" charset="-122"/>
                <a:cs typeface="Helvetica" pitchFamily="34" charset="-120"/>
              </a:rPr>
              <a:t>ROLE</a:t>
            </a:r>
            <a:endParaRPr lang="en-US" sz="1800" dirty="0"/>
          </a:p>
        </p:txBody>
      </p:sp>
      <p:sp>
        <p:nvSpPr>
          <p:cNvPr id="10" name="Text 8"/>
          <p:cNvSpPr/>
          <p:nvPr/>
        </p:nvSpPr>
        <p:spPr>
          <a:xfrm>
            <a:off x="3238500" y="3200400"/>
            <a:ext cx="13935075" cy="423863"/>
          </a:xfrm>
          <a:prstGeom prst="rect">
            <a:avLst/>
          </a:prstGeom>
          <a:noFill/>
          <a:ln/>
        </p:spPr>
        <p:txBody>
          <a:bodyPr wrap="square" lIns="25400" tIns="25400" rIns="25400" bIns="25400" rtlCol="0" anchor="t">
            <a:normAutofit fontScale="92500" lnSpcReduction="10000"/>
          </a:bodyPr>
          <a:lstStyle/>
          <a:p>
            <a:pPr marL="0" indent="0" algn="l">
              <a:lnSpc>
                <a:spcPct val="135000"/>
              </a:lnSpc>
              <a:buNone/>
            </a:pPr>
            <a:r>
              <a:rPr lang="en-US" sz="2250" dirty="0">
                <a:solidFill>
                  <a:srgbClr val="222222"/>
                </a:solidFill>
                <a:latin typeface="Helvetica" pitchFamily="34" charset="0"/>
                <a:ea typeface="Helvetica" pitchFamily="34" charset="-122"/>
                <a:cs typeface="Helvetica" pitchFamily="34" charset="-120"/>
              </a:rPr>
              <a:t>You are a group of teachers writing the AI rules for your school.</a:t>
            </a:r>
            <a:endParaRPr lang="en-US" sz="2250" dirty="0"/>
          </a:p>
        </p:txBody>
      </p:sp>
      <p:sp>
        <p:nvSpPr>
          <p:cNvPr id="11" name="Shape 9"/>
          <p:cNvSpPr/>
          <p:nvPr/>
        </p:nvSpPr>
        <p:spPr>
          <a:xfrm>
            <a:off x="1047750" y="3833812"/>
            <a:ext cx="14859000" cy="9525"/>
          </a:xfrm>
          <a:prstGeom prst="rect">
            <a:avLst/>
          </a:prstGeom>
          <a:solidFill>
            <a:srgbClr val="D8D6D0"/>
          </a:solidFill>
          <a:ln/>
        </p:spPr>
        <p:txBody>
          <a:bodyPr/>
          <a:lstStyle/>
          <a:p>
            <a:endParaRPr lang="en-US"/>
          </a:p>
        </p:txBody>
      </p:sp>
      <p:sp>
        <p:nvSpPr>
          <p:cNvPr id="12" name="Text 10"/>
          <p:cNvSpPr/>
          <p:nvPr/>
        </p:nvSpPr>
        <p:spPr>
          <a:xfrm>
            <a:off x="1047750" y="4108133"/>
            <a:ext cx="2095500" cy="358140"/>
          </a:xfrm>
          <a:prstGeom prst="rect">
            <a:avLst/>
          </a:prstGeom>
          <a:noFill/>
          <a:ln/>
        </p:spPr>
        <p:txBody>
          <a:bodyPr wrap="square" lIns="25400" tIns="25400" rIns="25400" bIns="25400" rtlCol="0" anchor="t">
            <a:normAutofit/>
          </a:bodyPr>
          <a:lstStyle/>
          <a:p>
            <a:pPr marL="0" indent="0" algn="l">
              <a:buNone/>
            </a:pPr>
            <a:r>
              <a:rPr lang="en-US" sz="1800" b="1" kern="0" spc="225" dirty="0">
                <a:solidFill>
                  <a:srgbClr val="1A2A5E"/>
                </a:solidFill>
                <a:latin typeface="Helvetica" pitchFamily="34" charset="0"/>
                <a:ea typeface="Helvetica" pitchFamily="34" charset="-122"/>
                <a:cs typeface="Helvetica" pitchFamily="34" charset="-120"/>
              </a:rPr>
              <a:t>TASK</a:t>
            </a:r>
            <a:endParaRPr lang="en-US" sz="1800" dirty="0"/>
          </a:p>
        </p:txBody>
      </p:sp>
      <p:sp>
        <p:nvSpPr>
          <p:cNvPr id="13" name="Text 11"/>
          <p:cNvSpPr/>
          <p:nvPr/>
        </p:nvSpPr>
        <p:spPr>
          <a:xfrm>
            <a:off x="3238500" y="4070033"/>
            <a:ext cx="13935075" cy="423863"/>
          </a:xfrm>
          <a:prstGeom prst="rect">
            <a:avLst/>
          </a:prstGeom>
          <a:noFill/>
          <a:ln/>
        </p:spPr>
        <p:txBody>
          <a:bodyPr wrap="square" lIns="25400" tIns="25400" rIns="25400" bIns="25400" rtlCol="0" anchor="t">
            <a:normAutofit fontScale="92500" lnSpcReduction="10000"/>
          </a:bodyPr>
          <a:lstStyle/>
          <a:p>
            <a:pPr marL="0" indent="0" algn="l">
              <a:lnSpc>
                <a:spcPct val="135000"/>
              </a:lnSpc>
              <a:buNone/>
            </a:pPr>
            <a:r>
              <a:rPr lang="en-US" sz="2250" dirty="0">
                <a:solidFill>
                  <a:srgbClr val="222222"/>
                </a:solidFill>
                <a:latin typeface="Helvetica" pitchFamily="34" charset="0"/>
                <a:ea typeface="Helvetica" pitchFamily="34" charset="-122"/>
                <a:cs typeface="Helvetica" pitchFamily="34" charset="-120"/>
              </a:rPr>
              <a:t>Agree on three rules for how students may — and may not — use AI.</a:t>
            </a:r>
            <a:endParaRPr lang="en-US" sz="2250" dirty="0"/>
          </a:p>
        </p:txBody>
      </p:sp>
      <p:sp>
        <p:nvSpPr>
          <p:cNvPr id="14" name="Shape 12"/>
          <p:cNvSpPr/>
          <p:nvPr/>
        </p:nvSpPr>
        <p:spPr>
          <a:xfrm>
            <a:off x="1047750" y="5554028"/>
            <a:ext cx="14859000" cy="9525"/>
          </a:xfrm>
          <a:prstGeom prst="rect">
            <a:avLst/>
          </a:prstGeom>
          <a:solidFill>
            <a:srgbClr val="D8D6D0"/>
          </a:solidFill>
          <a:ln/>
        </p:spPr>
        <p:txBody>
          <a:bodyPr/>
          <a:lstStyle/>
          <a:p>
            <a:endParaRPr lang="en-US"/>
          </a:p>
        </p:txBody>
      </p:sp>
      <p:sp>
        <p:nvSpPr>
          <p:cNvPr id="15" name="Shape 13"/>
          <p:cNvSpPr/>
          <p:nvPr/>
        </p:nvSpPr>
        <p:spPr>
          <a:xfrm>
            <a:off x="1047750" y="4703445"/>
            <a:ext cx="14859000" cy="9525"/>
          </a:xfrm>
          <a:prstGeom prst="rect">
            <a:avLst/>
          </a:prstGeom>
          <a:solidFill>
            <a:srgbClr val="D8D6D0"/>
          </a:solidFill>
          <a:ln/>
        </p:spPr>
        <p:txBody>
          <a:bodyPr/>
          <a:lstStyle/>
          <a:p>
            <a:endParaRPr lang="en-US"/>
          </a:p>
        </p:txBody>
      </p:sp>
      <p:sp>
        <p:nvSpPr>
          <p:cNvPr id="16" name="Text 14"/>
          <p:cNvSpPr/>
          <p:nvPr/>
        </p:nvSpPr>
        <p:spPr>
          <a:xfrm>
            <a:off x="1047750" y="4977765"/>
            <a:ext cx="2095500" cy="358140"/>
          </a:xfrm>
          <a:prstGeom prst="rect">
            <a:avLst/>
          </a:prstGeom>
          <a:noFill/>
          <a:ln/>
        </p:spPr>
        <p:txBody>
          <a:bodyPr wrap="square" lIns="25400" tIns="25400" rIns="25400" bIns="25400" rtlCol="0" anchor="t">
            <a:normAutofit/>
          </a:bodyPr>
          <a:lstStyle/>
          <a:p>
            <a:pPr marL="0" indent="0" algn="l">
              <a:buNone/>
            </a:pPr>
            <a:r>
              <a:rPr lang="en-US" sz="1800" b="1" kern="0" spc="225" dirty="0">
                <a:solidFill>
                  <a:srgbClr val="1A2A5E"/>
                </a:solidFill>
                <a:latin typeface="Helvetica" pitchFamily="34" charset="0"/>
                <a:ea typeface="Helvetica" pitchFamily="34" charset="-122"/>
                <a:cs typeface="Helvetica" pitchFamily="34" charset="-120"/>
              </a:rPr>
              <a:t>PRESENT</a:t>
            </a:r>
            <a:endParaRPr lang="en-US" sz="1800" dirty="0"/>
          </a:p>
        </p:txBody>
      </p:sp>
      <p:sp>
        <p:nvSpPr>
          <p:cNvPr id="17" name="Text 15"/>
          <p:cNvSpPr/>
          <p:nvPr/>
        </p:nvSpPr>
        <p:spPr>
          <a:xfrm>
            <a:off x="3238500" y="4939665"/>
            <a:ext cx="13935075" cy="423863"/>
          </a:xfrm>
          <a:prstGeom prst="rect">
            <a:avLst/>
          </a:prstGeom>
          <a:noFill/>
          <a:ln/>
        </p:spPr>
        <p:txBody>
          <a:bodyPr wrap="square" lIns="25400" tIns="25400" rIns="25400" bIns="25400" rtlCol="0" anchor="t">
            <a:normAutofit fontScale="92500" lnSpcReduction="10000"/>
          </a:bodyPr>
          <a:lstStyle/>
          <a:p>
            <a:pPr marL="0" indent="0" algn="l">
              <a:lnSpc>
                <a:spcPct val="135000"/>
              </a:lnSpc>
              <a:buNone/>
            </a:pPr>
            <a:r>
              <a:rPr lang="en-US" sz="2250" dirty="0">
                <a:solidFill>
                  <a:srgbClr val="222222"/>
                </a:solidFill>
                <a:latin typeface="Helvetica" pitchFamily="34" charset="0"/>
                <a:ea typeface="Helvetica" pitchFamily="34" charset="-122"/>
                <a:cs typeface="Helvetica" pitchFamily="34" charset="-120"/>
              </a:rPr>
              <a:t>Share your policy and explain how it keeps learning fair.</a:t>
            </a:r>
            <a:endParaRPr lang="en-US" sz="2250" dirty="0"/>
          </a:p>
        </p:txBody>
      </p:sp>
      <p:sp>
        <p:nvSpPr>
          <p:cNvPr id="18" name="Text 16"/>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229993" y="723900"/>
            <a:ext cx="3311283"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002 · AI IN EDUCATION</a:t>
            </a:r>
            <a:endParaRPr lang="en-US" sz="1200" dirty="0"/>
          </a:p>
        </p:txBody>
      </p:sp>
      <p:sp>
        <p:nvSpPr>
          <p:cNvPr id="5" name="Text 3"/>
          <p:cNvSpPr/>
          <p:nvPr/>
        </p:nvSpPr>
        <p:spPr>
          <a:xfrm>
            <a:off x="1047750" y="174117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WRITING · YOUR OPINION</a:t>
            </a:r>
            <a:endParaRPr lang="en-US" sz="1500" dirty="0"/>
          </a:p>
        </p:txBody>
      </p:sp>
      <p:sp>
        <p:nvSpPr>
          <p:cNvPr id="6" name="Text 4"/>
          <p:cNvSpPr/>
          <p:nvPr/>
        </p:nvSpPr>
        <p:spPr>
          <a:xfrm>
            <a:off x="1047750" y="2190750"/>
            <a:ext cx="15206662" cy="1588770"/>
          </a:xfrm>
          <a:prstGeom prst="rect">
            <a:avLst/>
          </a:prstGeom>
          <a:noFill/>
          <a:ln/>
        </p:spPr>
        <p:txBody>
          <a:bodyPr wrap="square" lIns="25400" tIns="25400" rIns="25400" bIns="25400" rtlCol="0" anchor="t">
            <a:normAutofit fontScale="92500" lnSpcReduction="20000"/>
          </a:bodyPr>
          <a:lstStyle/>
          <a:p>
            <a:pPr marL="0" indent="0" algn="l">
              <a:lnSpc>
                <a:spcPct val="110000"/>
              </a:lnSpc>
              <a:buNone/>
            </a:pPr>
            <a:r>
              <a:rPr lang="en-US" sz="5550" b="1" dirty="0">
                <a:solidFill>
                  <a:srgbClr val="1A2A5E"/>
                </a:solidFill>
                <a:latin typeface="Playfair Display" pitchFamily="34" charset="0"/>
                <a:ea typeface="Playfair Display" pitchFamily="34" charset="-122"/>
                <a:cs typeface="Playfair Display" pitchFamily="34" charset="-120"/>
              </a:rPr>
              <a:t>Should students be allowed to use AI to help with their schoolwork?</a:t>
            </a:r>
            <a:endParaRPr lang="en-US" sz="5550" dirty="0"/>
          </a:p>
        </p:txBody>
      </p:sp>
      <p:sp>
        <p:nvSpPr>
          <p:cNvPr id="7" name="Text 5"/>
          <p:cNvSpPr/>
          <p:nvPr/>
        </p:nvSpPr>
        <p:spPr>
          <a:xfrm>
            <a:off x="1047750" y="4122420"/>
            <a:ext cx="13620750" cy="464820"/>
          </a:xfrm>
          <a:prstGeom prst="rect">
            <a:avLst/>
          </a:prstGeom>
          <a:noFill/>
          <a:ln/>
        </p:spPr>
        <p:txBody>
          <a:bodyPr wrap="square" lIns="25400" tIns="25400" rIns="25400" bIns="25400" rtlCol="0" anchor="t">
            <a:normAutofit fontScale="92500" lnSpcReduction="10000"/>
          </a:bodyPr>
          <a:lstStyle/>
          <a:p>
            <a:pPr marL="0" indent="0" algn="l">
              <a:lnSpc>
                <a:spcPct val="140000"/>
              </a:lnSpc>
              <a:buNone/>
            </a:pPr>
            <a:r>
              <a:rPr lang="en-US" sz="2400" dirty="0">
                <a:solidFill>
                  <a:srgbClr val="444444"/>
                </a:solidFill>
                <a:latin typeface="Helvetica" pitchFamily="34" charset="0"/>
                <a:ea typeface="Helvetica" pitchFamily="34" charset="-122"/>
                <a:cs typeface="Helvetica" pitchFamily="34" charset="-120"/>
              </a:rPr>
              <a:t>Write </a:t>
            </a:r>
            <a:r>
              <a:rPr lang="en-US" sz="2400" b="1" dirty="0">
                <a:solidFill>
                  <a:srgbClr val="1A2A5E"/>
                </a:solidFill>
                <a:latin typeface="Helvetica" pitchFamily="34" charset="0"/>
                <a:ea typeface="Helvetica" pitchFamily="34" charset="-122"/>
                <a:cs typeface="Helvetica" pitchFamily="34" charset="-120"/>
              </a:rPr>
              <a:t>150–200 words</a:t>
            </a:r>
            <a:r>
              <a:rPr lang="en-US" sz="2400" dirty="0">
                <a:solidFill>
                  <a:srgbClr val="444444"/>
                </a:solidFill>
                <a:latin typeface="Helvetica" pitchFamily="34" charset="0"/>
                <a:ea typeface="Helvetica" pitchFamily="34" charset="-122"/>
                <a:cs typeface="Helvetica" pitchFamily="34" charset="-120"/>
              </a:rPr>
              <a:t>, using ideas and vocabulary from the article.</a:t>
            </a:r>
            <a:endParaRPr lang="en-US" sz="2400" dirty="0"/>
          </a:p>
        </p:txBody>
      </p:sp>
      <p:sp>
        <p:nvSpPr>
          <p:cNvPr id="8" name="Shape 6"/>
          <p:cNvSpPr/>
          <p:nvPr/>
        </p:nvSpPr>
        <p:spPr>
          <a:xfrm>
            <a:off x="1047750" y="5025390"/>
            <a:ext cx="2476500" cy="22860"/>
          </a:xfrm>
          <a:prstGeom prst="rect">
            <a:avLst/>
          </a:prstGeom>
          <a:solidFill>
            <a:srgbClr val="D9B877"/>
          </a:solidFill>
          <a:ln/>
        </p:spPr>
        <p:txBody>
          <a:bodyPr/>
          <a:lstStyle/>
          <a:p>
            <a:endParaRPr lang="en-US"/>
          </a:p>
        </p:txBody>
      </p:sp>
      <p:sp>
        <p:nvSpPr>
          <p:cNvPr id="9" name="Text 7"/>
          <p:cNvSpPr/>
          <p:nvPr/>
        </p:nvSpPr>
        <p:spPr>
          <a:xfrm>
            <a:off x="1047750" y="5181600"/>
            <a:ext cx="2552700" cy="556260"/>
          </a:xfrm>
          <a:prstGeom prst="rect">
            <a:avLst/>
          </a:prstGeom>
          <a:noFill/>
          <a:ln/>
        </p:spPr>
        <p:txBody>
          <a:bodyPr wrap="square" lIns="25400" tIns="25400" rIns="25400" bIns="25400" rtlCol="0" anchor="t">
            <a:normAutofit/>
          </a:bodyPr>
          <a:lstStyle/>
          <a:p>
            <a:pPr marL="0" indent="0" algn="l">
              <a:buNone/>
            </a:pPr>
            <a:r>
              <a:rPr lang="en-US" sz="1800" dirty="0">
                <a:solidFill>
                  <a:srgbClr val="777777"/>
                </a:solidFill>
                <a:latin typeface="Helvetica" pitchFamily="34" charset="0"/>
                <a:ea typeface="Helvetica" pitchFamily="34" charset="-122"/>
                <a:cs typeface="Helvetica" pitchFamily="34" charset="-120"/>
              </a:rPr>
              <a:t>Give your opinion clearly</a:t>
            </a:r>
            <a:endParaRPr lang="en-US" sz="1800" dirty="0"/>
          </a:p>
        </p:txBody>
      </p:sp>
      <p:sp>
        <p:nvSpPr>
          <p:cNvPr id="10" name="Shape 8"/>
          <p:cNvSpPr/>
          <p:nvPr/>
        </p:nvSpPr>
        <p:spPr>
          <a:xfrm>
            <a:off x="3905250" y="5025390"/>
            <a:ext cx="2476500" cy="22860"/>
          </a:xfrm>
          <a:prstGeom prst="rect">
            <a:avLst/>
          </a:prstGeom>
          <a:solidFill>
            <a:srgbClr val="D9B877"/>
          </a:solidFill>
          <a:ln/>
        </p:spPr>
        <p:txBody>
          <a:bodyPr/>
          <a:lstStyle/>
          <a:p>
            <a:endParaRPr lang="en-US"/>
          </a:p>
        </p:txBody>
      </p:sp>
      <p:sp>
        <p:nvSpPr>
          <p:cNvPr id="11" name="Text 9"/>
          <p:cNvSpPr/>
          <p:nvPr/>
        </p:nvSpPr>
        <p:spPr>
          <a:xfrm>
            <a:off x="3905250" y="5181600"/>
            <a:ext cx="2552700" cy="556260"/>
          </a:xfrm>
          <a:prstGeom prst="rect">
            <a:avLst/>
          </a:prstGeom>
          <a:noFill/>
          <a:ln/>
        </p:spPr>
        <p:txBody>
          <a:bodyPr wrap="square" lIns="25400" tIns="25400" rIns="25400" bIns="25400" rtlCol="0" anchor="t">
            <a:normAutofit/>
          </a:bodyPr>
          <a:lstStyle/>
          <a:p>
            <a:pPr marL="0" indent="0" algn="l">
              <a:buNone/>
            </a:pPr>
            <a:r>
              <a:rPr lang="en-US" sz="1800" dirty="0">
                <a:solidFill>
                  <a:srgbClr val="777777"/>
                </a:solidFill>
                <a:latin typeface="Helvetica" pitchFamily="34" charset="0"/>
                <a:ea typeface="Helvetica" pitchFamily="34" charset="-122"/>
                <a:cs typeface="Helvetica" pitchFamily="34" charset="-120"/>
              </a:rPr>
              <a:t>Support it with reasons</a:t>
            </a:r>
            <a:endParaRPr lang="en-US" sz="1800" dirty="0"/>
          </a:p>
        </p:txBody>
      </p:sp>
      <p:sp>
        <p:nvSpPr>
          <p:cNvPr id="12" name="Shape 10"/>
          <p:cNvSpPr/>
          <p:nvPr/>
        </p:nvSpPr>
        <p:spPr>
          <a:xfrm>
            <a:off x="6762750" y="5025390"/>
            <a:ext cx="2476500" cy="22860"/>
          </a:xfrm>
          <a:prstGeom prst="rect">
            <a:avLst/>
          </a:prstGeom>
          <a:solidFill>
            <a:srgbClr val="D9B877"/>
          </a:solidFill>
          <a:ln/>
        </p:spPr>
        <p:txBody>
          <a:bodyPr/>
          <a:lstStyle/>
          <a:p>
            <a:endParaRPr lang="en-US"/>
          </a:p>
        </p:txBody>
      </p:sp>
      <p:sp>
        <p:nvSpPr>
          <p:cNvPr id="13" name="Text 11"/>
          <p:cNvSpPr/>
          <p:nvPr/>
        </p:nvSpPr>
        <p:spPr>
          <a:xfrm>
            <a:off x="6762750" y="5181600"/>
            <a:ext cx="2552700" cy="556260"/>
          </a:xfrm>
          <a:prstGeom prst="rect">
            <a:avLst/>
          </a:prstGeom>
          <a:noFill/>
          <a:ln/>
        </p:spPr>
        <p:txBody>
          <a:bodyPr wrap="square" lIns="25400" tIns="25400" rIns="25400" bIns="25400" rtlCol="0" anchor="t">
            <a:normAutofit/>
          </a:bodyPr>
          <a:lstStyle/>
          <a:p>
            <a:pPr marL="0" indent="0" algn="l">
              <a:buNone/>
            </a:pPr>
            <a:r>
              <a:rPr lang="en-US" sz="1800" dirty="0">
                <a:solidFill>
                  <a:srgbClr val="777777"/>
                </a:solidFill>
                <a:latin typeface="Helvetica" pitchFamily="34" charset="0"/>
                <a:ea typeface="Helvetica" pitchFamily="34" charset="-122"/>
                <a:cs typeface="Helvetica" pitchFamily="34" charset="-120"/>
              </a:rPr>
              <a:t>Use the key vocabulary</a:t>
            </a:r>
            <a:endParaRPr lang="en-US" sz="1800" dirty="0"/>
          </a:p>
        </p:txBody>
      </p:sp>
      <p:sp>
        <p:nvSpPr>
          <p:cNvPr id="14" name="Text 12"/>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 | Model answer in the Teacher Guide</a:t>
            </a:r>
            <a:endParaRPr lang="en-US" sz="127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7">
    <p:bg>
      <p:bgPr>
        <a:solidFill>
          <a:srgbClr val="1A2A5E"/>
        </a:solidFill>
        <a:effectLst/>
      </p:bgPr>
    </p:bg>
    <p:spTree>
      <p:nvGrpSpPr>
        <p:cNvPr id="1" name=""/>
        <p:cNvGrpSpPr/>
        <p:nvPr/>
      </p:nvGrpSpPr>
      <p:grpSpPr>
        <a:xfrm>
          <a:off x="0" y="0"/>
          <a:ext cx="0" cy="0"/>
          <a:chOff x="0" y="0"/>
          <a:chExt cx="0" cy="0"/>
        </a:xfrm>
      </p:grpSpPr>
      <p:sp>
        <p:nvSpPr>
          <p:cNvPr id="2" name="Text 0"/>
          <p:cNvSpPr/>
          <p:nvPr/>
        </p:nvSpPr>
        <p:spPr>
          <a:xfrm>
            <a:off x="1238250" y="1047750"/>
            <a:ext cx="5448300" cy="548640"/>
          </a:xfrm>
          <a:prstGeom prst="rect">
            <a:avLst/>
          </a:prstGeom>
          <a:noFill/>
          <a:ln/>
        </p:spPr>
        <p:txBody>
          <a:bodyPr wrap="none" lIns="25400" tIns="25400" rIns="25400" bIns="25400" rtlCol="0" anchor="t">
            <a:normAutofit/>
          </a:bodyPr>
          <a:lstStyle/>
          <a:p>
            <a:pPr marL="0" indent="0" algn="l">
              <a:buNone/>
            </a:pPr>
            <a:r>
              <a:rPr lang="en-US" sz="3000" b="1" kern="0" spc="75" dirty="0">
                <a:solidFill>
                  <a:srgbClr val="FFFFFF"/>
                </a:solidFill>
                <a:latin typeface="Playfair Display" pitchFamily="34" charset="0"/>
                <a:ea typeface="Playfair Display" pitchFamily="34" charset="-122"/>
                <a:cs typeface="Playfair Display" pitchFamily="34" charset="-120"/>
              </a:rPr>
              <a:t>PERSPECTIVE</a:t>
            </a:r>
            <a:endParaRPr lang="en-US" sz="3000" dirty="0"/>
          </a:p>
        </p:txBody>
      </p:sp>
      <p:sp>
        <p:nvSpPr>
          <p:cNvPr id="3" name="Text 1"/>
          <p:cNvSpPr/>
          <p:nvPr/>
        </p:nvSpPr>
        <p:spPr>
          <a:xfrm>
            <a:off x="1238250" y="3808095"/>
            <a:ext cx="17392650" cy="281940"/>
          </a:xfrm>
          <a:prstGeom prst="rect">
            <a:avLst/>
          </a:prstGeom>
          <a:noFill/>
          <a:ln/>
        </p:spPr>
        <p:txBody>
          <a:bodyPr wrap="square" lIns="25400" tIns="25400" rIns="25400" bIns="25400" rtlCol="0" anchor="t">
            <a:normAutofit lnSpcReduction="10000"/>
          </a:bodyPr>
          <a:lstStyle/>
          <a:p>
            <a:pPr marL="0" indent="0" algn="l">
              <a:buNone/>
            </a:pPr>
            <a:r>
              <a:rPr lang="en-US" sz="1650" b="1" kern="0" spc="450" dirty="0">
                <a:solidFill>
                  <a:srgbClr val="D9B877"/>
                </a:solidFill>
                <a:latin typeface="Helvetica" pitchFamily="34" charset="0"/>
                <a:ea typeface="Helvetica" pitchFamily="34" charset="-122"/>
                <a:cs typeface="Helvetica" pitchFamily="34" charset="-120"/>
              </a:rPr>
              <a:t>THAT’S A WRAP</a:t>
            </a:r>
            <a:endParaRPr lang="en-US" sz="1650" dirty="0"/>
          </a:p>
        </p:txBody>
      </p:sp>
      <p:sp>
        <p:nvSpPr>
          <p:cNvPr id="4" name="Text 2"/>
          <p:cNvSpPr/>
          <p:nvPr/>
        </p:nvSpPr>
        <p:spPr>
          <a:xfrm>
            <a:off x="1238250" y="4242435"/>
            <a:ext cx="16285845" cy="1958340"/>
          </a:xfrm>
          <a:prstGeom prst="rect">
            <a:avLst/>
          </a:prstGeom>
          <a:noFill/>
          <a:ln/>
        </p:spPr>
        <p:txBody>
          <a:bodyPr wrap="square" lIns="25400" tIns="25400" rIns="25400" bIns="25400" rtlCol="0" anchor="t">
            <a:normAutofit fontScale="92500" lnSpcReduction="20000"/>
          </a:bodyPr>
          <a:lstStyle/>
          <a:p>
            <a:pPr marL="0" indent="0" algn="l">
              <a:lnSpc>
                <a:spcPct val="105000"/>
              </a:lnSpc>
              <a:buNone/>
            </a:pPr>
            <a:r>
              <a:rPr lang="en-US" sz="7200" b="1" dirty="0">
                <a:solidFill>
                  <a:srgbClr val="FFFFFF"/>
                </a:solidFill>
                <a:latin typeface="Playfair Display" pitchFamily="34" charset="0"/>
                <a:ea typeface="Playfair Display" pitchFamily="34" charset="-122"/>
                <a:cs typeface="Playfair Display" pitchFamily="34" charset="-120"/>
              </a:rPr>
              <a:t>One fact. One perspective. Endless discussion.</a:t>
            </a:r>
            <a:endParaRPr lang="en-US" sz="7200" dirty="0"/>
          </a:p>
        </p:txBody>
      </p:sp>
      <p:sp>
        <p:nvSpPr>
          <p:cNvPr id="5" name="Text 3"/>
          <p:cNvSpPr/>
          <p:nvPr/>
        </p:nvSpPr>
        <p:spPr>
          <a:xfrm>
            <a:off x="1238250" y="6448425"/>
            <a:ext cx="17392650" cy="365760"/>
          </a:xfrm>
          <a:prstGeom prst="rect">
            <a:avLst/>
          </a:prstGeom>
          <a:noFill/>
          <a:ln/>
        </p:spPr>
        <p:txBody>
          <a:bodyPr wrap="square" lIns="25400" tIns="25400" rIns="25400" bIns="25400" rtlCol="0" anchor="t">
            <a:normAutofit lnSpcReduction="10000"/>
          </a:bodyPr>
          <a:lstStyle/>
          <a:p>
            <a:pPr marL="0" indent="0" algn="l">
              <a:buNone/>
            </a:pPr>
            <a:r>
              <a:rPr lang="en-US" sz="2250" dirty="0">
                <a:solidFill>
                  <a:srgbClr val="DFE4F0"/>
                </a:solidFill>
                <a:latin typeface="Helvetica" pitchFamily="34" charset="0"/>
                <a:ea typeface="Helvetica" pitchFamily="34" charset="-122"/>
                <a:cs typeface="Helvetica" pitchFamily="34" charset="-120"/>
              </a:rPr>
              <a:t>Thanks for a great lesson. See you in the next issue.</a:t>
            </a:r>
            <a:endParaRPr lang="en-US" sz="2250" dirty="0"/>
          </a:p>
        </p:txBody>
      </p:sp>
      <p:sp>
        <p:nvSpPr>
          <p:cNvPr id="6" name="Text 4"/>
          <p:cNvSpPr/>
          <p:nvPr/>
        </p:nvSpPr>
        <p:spPr>
          <a:xfrm>
            <a:off x="1238250" y="9025890"/>
            <a:ext cx="2310813" cy="251460"/>
          </a:xfrm>
          <a:prstGeom prst="rect">
            <a:avLst/>
          </a:prstGeom>
          <a:noFill/>
          <a:ln/>
        </p:spPr>
        <p:txBody>
          <a:bodyPr wrap="square" lIns="25400" tIns="25400" rIns="25400" bIns="25400" rtlCol="0" anchor="t">
            <a:normAutofit lnSpcReduction="10000"/>
          </a:bodyPr>
          <a:lstStyle/>
          <a:p>
            <a:pPr marL="0" indent="0" algn="l">
              <a:buNone/>
            </a:pPr>
            <a:r>
              <a:rPr lang="en-US" sz="1425" kern="0" spc="75" dirty="0">
                <a:solidFill>
                  <a:srgbClr val="9AA6C6"/>
                </a:solidFill>
                <a:latin typeface="Helvetica" pitchFamily="34" charset="0"/>
                <a:ea typeface="Helvetica" pitchFamily="34" charset="-122"/>
                <a:cs typeface="Helvetica" pitchFamily="34" charset="-120"/>
              </a:rPr>
              <a:t>perspectiveenglish.com</a:t>
            </a:r>
            <a:endParaRPr lang="en-US" sz="1425" dirty="0"/>
          </a:p>
        </p:txBody>
      </p:sp>
      <p:sp>
        <p:nvSpPr>
          <p:cNvPr id="7" name="Text 5"/>
          <p:cNvSpPr/>
          <p:nvPr/>
        </p:nvSpPr>
        <p:spPr>
          <a:xfrm>
            <a:off x="12777431" y="9025890"/>
            <a:ext cx="4699552" cy="251460"/>
          </a:xfrm>
          <a:prstGeom prst="rect">
            <a:avLst/>
          </a:prstGeom>
          <a:noFill/>
          <a:ln/>
        </p:spPr>
        <p:txBody>
          <a:bodyPr wrap="square" lIns="25400" tIns="25400" rIns="25400" bIns="25400" rtlCol="0" anchor="t">
            <a:normAutofit lnSpcReduction="10000"/>
          </a:bodyPr>
          <a:lstStyle/>
          <a:p>
            <a:pPr marL="0" indent="0" algn="l">
              <a:buNone/>
            </a:pPr>
            <a:r>
              <a:rPr lang="en-US" sz="1425" kern="0" spc="75" dirty="0">
                <a:solidFill>
                  <a:srgbClr val="9AA6C6"/>
                </a:solidFill>
                <a:latin typeface="Helvetica" pitchFamily="34" charset="0"/>
                <a:ea typeface="Helvetica" pitchFamily="34" charset="-122"/>
                <a:cs typeface="Helvetica" pitchFamily="34" charset="-120"/>
              </a:rPr>
              <a:t>© 2026 Perspective English. All rights reserved.</a:t>
            </a:r>
            <a:endParaRPr lang="en-US" sz="14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229993" y="723900"/>
            <a:ext cx="3311283"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002 · AI IN EDUCATION</a:t>
            </a:r>
            <a:endParaRPr lang="en-US" sz="1200" dirty="0"/>
          </a:p>
        </p:txBody>
      </p:sp>
      <p:sp>
        <p:nvSpPr>
          <p:cNvPr id="5" name="Text 3"/>
          <p:cNvSpPr/>
          <p:nvPr/>
        </p:nvSpPr>
        <p:spPr>
          <a:xfrm>
            <a:off x="1047750" y="162687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LESSON OVERVIEW</a:t>
            </a:r>
            <a:endParaRPr lang="en-US" sz="1500" dirty="0"/>
          </a:p>
        </p:txBody>
      </p:sp>
      <p:sp>
        <p:nvSpPr>
          <p:cNvPr id="6" name="Text 4"/>
          <p:cNvSpPr/>
          <p:nvPr/>
        </p:nvSpPr>
        <p:spPr>
          <a:xfrm>
            <a:off x="1047750" y="1962150"/>
            <a:ext cx="17811750" cy="800100"/>
          </a:xfrm>
          <a:prstGeom prst="rect">
            <a:avLst/>
          </a:prstGeom>
          <a:noFill/>
          <a:ln/>
        </p:spPr>
        <p:txBody>
          <a:bodyPr wrap="square" lIns="25400" tIns="25400" rIns="25400" bIns="25400" rtlCol="0" anchor="t">
            <a:normAutofit/>
          </a:bodyPr>
          <a:lstStyle/>
          <a:p>
            <a:pPr marL="0" indent="0" algn="l">
              <a:buNone/>
            </a:pPr>
            <a:r>
              <a:rPr lang="en-US" sz="4500" b="1" dirty="0">
                <a:solidFill>
                  <a:srgbClr val="1A2A5E"/>
                </a:solidFill>
                <a:latin typeface="Playfair Display" pitchFamily="34" charset="0"/>
                <a:ea typeface="Playfair Display" pitchFamily="34" charset="-122"/>
                <a:cs typeface="Playfair Display" pitchFamily="34" charset="-120"/>
              </a:rPr>
              <a:t>What we’ll do today</a:t>
            </a:r>
            <a:endParaRPr lang="en-US" sz="4500" dirty="0"/>
          </a:p>
        </p:txBody>
      </p:sp>
      <p:sp>
        <p:nvSpPr>
          <p:cNvPr id="7" name="Text 5"/>
          <p:cNvSpPr/>
          <p:nvPr/>
        </p:nvSpPr>
        <p:spPr>
          <a:xfrm>
            <a:off x="1047750" y="3257550"/>
            <a:ext cx="515422" cy="457200"/>
          </a:xfrm>
          <a:prstGeom prst="rect">
            <a:avLst/>
          </a:prstGeom>
          <a:noFill/>
          <a:ln/>
        </p:spPr>
        <p:txBody>
          <a:bodyPr wrap="none" lIns="25400" tIns="25400" rIns="25400" bIns="25400" rtlCol="0" anchor="t">
            <a:normAutofit fontScale="92500" lnSpcReduction="20000"/>
          </a:bodyPr>
          <a:lstStyle/>
          <a:p>
            <a:pPr marL="0" indent="0" algn="l">
              <a:lnSpc>
                <a:spcPct val="100000"/>
              </a:lnSpc>
              <a:buNone/>
            </a:pPr>
            <a:r>
              <a:rPr lang="en-US" sz="3300" b="1" dirty="0">
                <a:solidFill>
                  <a:srgbClr val="D9B877"/>
                </a:solidFill>
                <a:latin typeface="Playfair Display" pitchFamily="34" charset="0"/>
                <a:ea typeface="Playfair Display" pitchFamily="34" charset="-122"/>
                <a:cs typeface="Playfair Display" pitchFamily="34" charset="-120"/>
              </a:rPr>
              <a:t>01</a:t>
            </a:r>
            <a:endParaRPr lang="en-US" sz="3300" dirty="0"/>
          </a:p>
        </p:txBody>
      </p:sp>
      <p:sp>
        <p:nvSpPr>
          <p:cNvPr id="8" name="Text 6"/>
          <p:cNvSpPr/>
          <p:nvPr/>
        </p:nvSpPr>
        <p:spPr>
          <a:xfrm>
            <a:off x="1715572" y="3257550"/>
            <a:ext cx="3715583" cy="365760"/>
          </a:xfrm>
          <a:prstGeom prst="rect">
            <a:avLst/>
          </a:prstGeom>
          <a:noFill/>
          <a:ln/>
        </p:spPr>
        <p:txBody>
          <a:bodyPr wrap="square" lIns="25400" tIns="25400" rIns="25400" bIns="25400" rtlCol="0" anchor="t">
            <a:normAutofit lnSpcReduction="10000"/>
          </a:bodyPr>
          <a:lstStyle/>
          <a:p>
            <a:pPr marL="0" indent="0" algn="l">
              <a:buNone/>
            </a:pPr>
            <a:r>
              <a:rPr lang="en-US" sz="2250" b="1" dirty="0">
                <a:solidFill>
                  <a:srgbClr val="1A2A5E"/>
                </a:solidFill>
                <a:latin typeface="Helvetica" pitchFamily="34" charset="0"/>
                <a:ea typeface="Helvetica" pitchFamily="34" charset="-122"/>
                <a:cs typeface="Helvetica" pitchFamily="34" charset="-120"/>
              </a:rPr>
              <a:t>Warm-up &amp; vocabulary</a:t>
            </a:r>
            <a:endParaRPr lang="en-US" sz="2250" dirty="0"/>
          </a:p>
        </p:txBody>
      </p:sp>
      <p:sp>
        <p:nvSpPr>
          <p:cNvPr id="9" name="Text 7"/>
          <p:cNvSpPr/>
          <p:nvPr/>
        </p:nvSpPr>
        <p:spPr>
          <a:xfrm>
            <a:off x="1715572" y="3623310"/>
            <a:ext cx="3715583" cy="281940"/>
          </a:xfrm>
          <a:prstGeom prst="rect">
            <a:avLst/>
          </a:prstGeom>
          <a:noFill/>
          <a:ln/>
        </p:spPr>
        <p:txBody>
          <a:bodyPr wrap="square" lIns="25400" tIns="25400" rIns="25400" bIns="25400" rtlCol="0" anchor="t">
            <a:normAutofit lnSpcReduction="10000"/>
          </a:bodyPr>
          <a:lstStyle/>
          <a:p>
            <a:pPr marL="0" indent="0" algn="l">
              <a:buNone/>
            </a:pPr>
            <a:r>
              <a:rPr lang="en-US" sz="1650" dirty="0">
                <a:solidFill>
                  <a:srgbClr val="555555"/>
                </a:solidFill>
                <a:latin typeface="Helvetica" pitchFamily="34" charset="0"/>
                <a:ea typeface="Helvetica" pitchFamily="34" charset="-122"/>
                <a:cs typeface="Helvetica" pitchFamily="34" charset="-120"/>
              </a:rPr>
              <a:t>Get talking and learn five key words.</a:t>
            </a:r>
            <a:endParaRPr lang="en-US" sz="1650" dirty="0"/>
          </a:p>
        </p:txBody>
      </p:sp>
      <p:sp>
        <p:nvSpPr>
          <p:cNvPr id="10" name="Text 8"/>
          <p:cNvSpPr/>
          <p:nvPr/>
        </p:nvSpPr>
        <p:spPr>
          <a:xfrm>
            <a:off x="9477375" y="3257550"/>
            <a:ext cx="578287" cy="457200"/>
          </a:xfrm>
          <a:prstGeom prst="rect">
            <a:avLst/>
          </a:prstGeom>
          <a:noFill/>
          <a:ln/>
        </p:spPr>
        <p:txBody>
          <a:bodyPr wrap="none" lIns="25400" tIns="25400" rIns="25400" bIns="25400" rtlCol="0" anchor="t">
            <a:normAutofit fontScale="92500" lnSpcReduction="20000"/>
          </a:bodyPr>
          <a:lstStyle/>
          <a:p>
            <a:pPr marL="0" indent="0" algn="l">
              <a:lnSpc>
                <a:spcPct val="100000"/>
              </a:lnSpc>
              <a:buNone/>
            </a:pPr>
            <a:r>
              <a:rPr lang="en-US" sz="3300" b="1" dirty="0">
                <a:solidFill>
                  <a:srgbClr val="D9B877"/>
                </a:solidFill>
                <a:latin typeface="Playfair Display" pitchFamily="34" charset="0"/>
                <a:ea typeface="Playfair Display" pitchFamily="34" charset="-122"/>
                <a:cs typeface="Playfair Display" pitchFamily="34" charset="-120"/>
              </a:rPr>
              <a:t>02</a:t>
            </a:r>
            <a:endParaRPr lang="en-US" sz="3300" dirty="0"/>
          </a:p>
        </p:txBody>
      </p:sp>
      <p:sp>
        <p:nvSpPr>
          <p:cNvPr id="11" name="Text 9"/>
          <p:cNvSpPr/>
          <p:nvPr/>
        </p:nvSpPr>
        <p:spPr>
          <a:xfrm>
            <a:off x="10208062" y="3257550"/>
            <a:ext cx="3177695" cy="365760"/>
          </a:xfrm>
          <a:prstGeom prst="rect">
            <a:avLst/>
          </a:prstGeom>
          <a:noFill/>
          <a:ln/>
        </p:spPr>
        <p:txBody>
          <a:bodyPr wrap="square" lIns="25400" tIns="25400" rIns="25400" bIns="25400" rtlCol="0" anchor="t">
            <a:normAutofit lnSpcReduction="10000"/>
          </a:bodyPr>
          <a:lstStyle/>
          <a:p>
            <a:pPr marL="0" indent="0" algn="l">
              <a:buNone/>
            </a:pPr>
            <a:r>
              <a:rPr lang="en-US" sz="2250" b="1" dirty="0">
                <a:solidFill>
                  <a:srgbClr val="1A2A5E"/>
                </a:solidFill>
                <a:latin typeface="Helvetica" pitchFamily="34" charset="0"/>
                <a:ea typeface="Helvetica" pitchFamily="34" charset="-122"/>
                <a:cs typeface="Helvetica" pitchFamily="34" charset="-120"/>
              </a:rPr>
              <a:t>Read &amp; listen</a:t>
            </a:r>
            <a:endParaRPr lang="en-US" sz="2250" dirty="0"/>
          </a:p>
        </p:txBody>
      </p:sp>
      <p:sp>
        <p:nvSpPr>
          <p:cNvPr id="12" name="Text 10"/>
          <p:cNvSpPr/>
          <p:nvPr/>
        </p:nvSpPr>
        <p:spPr>
          <a:xfrm>
            <a:off x="10208062" y="3623310"/>
            <a:ext cx="3177695" cy="281940"/>
          </a:xfrm>
          <a:prstGeom prst="rect">
            <a:avLst/>
          </a:prstGeom>
          <a:noFill/>
          <a:ln/>
        </p:spPr>
        <p:txBody>
          <a:bodyPr wrap="square" lIns="25400" tIns="25400" rIns="25400" bIns="25400" rtlCol="0" anchor="t">
            <a:normAutofit lnSpcReduction="10000"/>
          </a:bodyPr>
          <a:lstStyle/>
          <a:p>
            <a:pPr marL="0" indent="0" algn="l">
              <a:buNone/>
            </a:pPr>
            <a:r>
              <a:rPr lang="en-US" sz="1650" dirty="0">
                <a:solidFill>
                  <a:srgbClr val="555555"/>
                </a:solidFill>
                <a:latin typeface="Helvetica" pitchFamily="34" charset="0"/>
                <a:ea typeface="Helvetica" pitchFamily="34" charset="-122"/>
                <a:cs typeface="Helvetica" pitchFamily="34" charset="-120"/>
              </a:rPr>
              <a:t>The article, with optional audio.</a:t>
            </a:r>
            <a:endParaRPr lang="en-US" sz="1650" dirty="0"/>
          </a:p>
        </p:txBody>
      </p:sp>
      <p:sp>
        <p:nvSpPr>
          <p:cNvPr id="13" name="Text 11"/>
          <p:cNvSpPr/>
          <p:nvPr/>
        </p:nvSpPr>
        <p:spPr>
          <a:xfrm>
            <a:off x="1047750" y="4152900"/>
            <a:ext cx="562451" cy="457200"/>
          </a:xfrm>
          <a:prstGeom prst="rect">
            <a:avLst/>
          </a:prstGeom>
          <a:noFill/>
          <a:ln/>
        </p:spPr>
        <p:txBody>
          <a:bodyPr wrap="none" lIns="25400" tIns="25400" rIns="25400" bIns="25400" rtlCol="0" anchor="t">
            <a:normAutofit fontScale="92500" lnSpcReduction="20000"/>
          </a:bodyPr>
          <a:lstStyle/>
          <a:p>
            <a:pPr marL="0" indent="0" algn="l">
              <a:lnSpc>
                <a:spcPct val="100000"/>
              </a:lnSpc>
              <a:buNone/>
            </a:pPr>
            <a:r>
              <a:rPr lang="en-US" sz="3300" b="1" dirty="0">
                <a:solidFill>
                  <a:srgbClr val="D9B877"/>
                </a:solidFill>
                <a:latin typeface="Playfair Display" pitchFamily="34" charset="0"/>
                <a:ea typeface="Playfair Display" pitchFamily="34" charset="-122"/>
                <a:cs typeface="Playfair Display" pitchFamily="34" charset="-120"/>
              </a:rPr>
              <a:t>03</a:t>
            </a:r>
            <a:endParaRPr lang="en-US" sz="3300" dirty="0"/>
          </a:p>
        </p:txBody>
      </p:sp>
      <p:sp>
        <p:nvSpPr>
          <p:cNvPr id="14" name="Text 12"/>
          <p:cNvSpPr/>
          <p:nvPr/>
        </p:nvSpPr>
        <p:spPr>
          <a:xfrm>
            <a:off x="1762601" y="4152900"/>
            <a:ext cx="3985117" cy="365760"/>
          </a:xfrm>
          <a:prstGeom prst="rect">
            <a:avLst/>
          </a:prstGeom>
          <a:noFill/>
          <a:ln/>
        </p:spPr>
        <p:txBody>
          <a:bodyPr wrap="square" lIns="25400" tIns="25400" rIns="25400" bIns="25400" rtlCol="0" anchor="t">
            <a:normAutofit lnSpcReduction="10000"/>
          </a:bodyPr>
          <a:lstStyle/>
          <a:p>
            <a:pPr marL="0" indent="0" algn="l">
              <a:buNone/>
            </a:pPr>
            <a:r>
              <a:rPr lang="en-US" sz="2250" b="1" dirty="0">
                <a:solidFill>
                  <a:srgbClr val="1A2A5E"/>
                </a:solidFill>
                <a:latin typeface="Helvetica" pitchFamily="34" charset="0"/>
                <a:ea typeface="Helvetica" pitchFamily="34" charset="-122"/>
                <a:cs typeface="Helvetica" pitchFamily="34" charset="-120"/>
              </a:rPr>
              <a:t>Check &amp; discuss</a:t>
            </a:r>
            <a:endParaRPr lang="en-US" sz="2250" dirty="0"/>
          </a:p>
        </p:txBody>
      </p:sp>
      <p:sp>
        <p:nvSpPr>
          <p:cNvPr id="15" name="Text 13"/>
          <p:cNvSpPr/>
          <p:nvPr/>
        </p:nvSpPr>
        <p:spPr>
          <a:xfrm>
            <a:off x="1762601" y="4518660"/>
            <a:ext cx="3985117" cy="281940"/>
          </a:xfrm>
          <a:prstGeom prst="rect">
            <a:avLst/>
          </a:prstGeom>
          <a:noFill/>
          <a:ln/>
        </p:spPr>
        <p:txBody>
          <a:bodyPr wrap="square" lIns="25400" tIns="25400" rIns="25400" bIns="25400" rtlCol="0" anchor="t">
            <a:normAutofit lnSpcReduction="10000"/>
          </a:bodyPr>
          <a:lstStyle/>
          <a:p>
            <a:pPr marL="0" indent="0" algn="l">
              <a:buNone/>
            </a:pPr>
            <a:r>
              <a:rPr lang="en-US" sz="1650" dirty="0">
                <a:solidFill>
                  <a:srgbClr val="555555"/>
                </a:solidFill>
                <a:latin typeface="Helvetica" pitchFamily="34" charset="0"/>
                <a:ea typeface="Helvetica" pitchFamily="34" charset="-122"/>
                <a:cs typeface="Helvetica" pitchFamily="34" charset="-120"/>
              </a:rPr>
              <a:t>Comprehension, then open discussion.</a:t>
            </a:r>
            <a:endParaRPr lang="en-US" sz="1650" dirty="0"/>
          </a:p>
        </p:txBody>
      </p:sp>
      <p:sp>
        <p:nvSpPr>
          <p:cNvPr id="16" name="Text 14"/>
          <p:cNvSpPr/>
          <p:nvPr/>
        </p:nvSpPr>
        <p:spPr>
          <a:xfrm>
            <a:off x="9477375" y="4152900"/>
            <a:ext cx="574119" cy="457200"/>
          </a:xfrm>
          <a:prstGeom prst="rect">
            <a:avLst/>
          </a:prstGeom>
          <a:noFill/>
          <a:ln/>
        </p:spPr>
        <p:txBody>
          <a:bodyPr wrap="none" lIns="25400" tIns="25400" rIns="25400" bIns="25400" rtlCol="0" anchor="t">
            <a:normAutofit fontScale="92500" lnSpcReduction="20000"/>
          </a:bodyPr>
          <a:lstStyle/>
          <a:p>
            <a:pPr marL="0" indent="0" algn="l">
              <a:lnSpc>
                <a:spcPct val="100000"/>
              </a:lnSpc>
              <a:buNone/>
            </a:pPr>
            <a:r>
              <a:rPr lang="en-US" sz="3300" b="1" dirty="0">
                <a:solidFill>
                  <a:srgbClr val="D9B877"/>
                </a:solidFill>
                <a:latin typeface="Playfair Display" pitchFamily="34" charset="0"/>
                <a:ea typeface="Playfair Display" pitchFamily="34" charset="-122"/>
                <a:cs typeface="Playfair Display" pitchFamily="34" charset="-120"/>
              </a:rPr>
              <a:t>04</a:t>
            </a:r>
            <a:endParaRPr lang="en-US" sz="3300" dirty="0"/>
          </a:p>
        </p:txBody>
      </p:sp>
      <p:sp>
        <p:nvSpPr>
          <p:cNvPr id="17" name="Text 15"/>
          <p:cNvSpPr/>
          <p:nvPr/>
        </p:nvSpPr>
        <p:spPr>
          <a:xfrm>
            <a:off x="10203895" y="4152900"/>
            <a:ext cx="3626525" cy="365760"/>
          </a:xfrm>
          <a:prstGeom prst="rect">
            <a:avLst/>
          </a:prstGeom>
          <a:noFill/>
          <a:ln/>
        </p:spPr>
        <p:txBody>
          <a:bodyPr wrap="square" lIns="25400" tIns="25400" rIns="25400" bIns="25400" rtlCol="0" anchor="t">
            <a:normAutofit lnSpcReduction="10000"/>
          </a:bodyPr>
          <a:lstStyle/>
          <a:p>
            <a:pPr marL="0" indent="0" algn="l">
              <a:buNone/>
            </a:pPr>
            <a:r>
              <a:rPr lang="en-US" sz="2250" b="1" dirty="0">
                <a:solidFill>
                  <a:srgbClr val="1A2A5E"/>
                </a:solidFill>
                <a:latin typeface="Helvetica" pitchFamily="34" charset="0"/>
                <a:ea typeface="Helvetica" pitchFamily="34" charset="-122"/>
                <a:cs typeface="Helvetica" pitchFamily="34" charset="-120"/>
              </a:rPr>
              <a:t>Think &amp; write</a:t>
            </a:r>
            <a:endParaRPr lang="en-US" sz="2250" dirty="0"/>
          </a:p>
        </p:txBody>
      </p:sp>
      <p:sp>
        <p:nvSpPr>
          <p:cNvPr id="18" name="Text 16"/>
          <p:cNvSpPr/>
          <p:nvPr/>
        </p:nvSpPr>
        <p:spPr>
          <a:xfrm>
            <a:off x="10203895" y="4518660"/>
            <a:ext cx="3626525" cy="281940"/>
          </a:xfrm>
          <a:prstGeom prst="rect">
            <a:avLst/>
          </a:prstGeom>
          <a:noFill/>
          <a:ln/>
        </p:spPr>
        <p:txBody>
          <a:bodyPr wrap="square" lIns="25400" tIns="25400" rIns="25400" bIns="25400" rtlCol="0" anchor="t">
            <a:normAutofit lnSpcReduction="10000"/>
          </a:bodyPr>
          <a:lstStyle/>
          <a:p>
            <a:pPr marL="0" indent="0" algn="l">
              <a:buNone/>
            </a:pPr>
            <a:r>
              <a:rPr lang="en-US" sz="1650" dirty="0">
                <a:solidFill>
                  <a:srgbClr val="555555"/>
                </a:solidFill>
                <a:latin typeface="Helvetica" pitchFamily="34" charset="0"/>
                <a:ea typeface="Helvetica" pitchFamily="34" charset="-122"/>
                <a:cs typeface="Helvetica" pitchFamily="34" charset="-120"/>
              </a:rPr>
              <a:t>Rank ideas and share your opinion.</a:t>
            </a:r>
            <a:endParaRPr lang="en-US" sz="1650" dirty="0"/>
          </a:p>
        </p:txBody>
      </p:sp>
      <p:sp>
        <p:nvSpPr>
          <p:cNvPr id="19" name="Text 17"/>
          <p:cNvSpPr/>
          <p:nvPr/>
        </p:nvSpPr>
        <p:spPr>
          <a:xfrm>
            <a:off x="1047750" y="9429750"/>
            <a:ext cx="197658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
        <p:nvSpPr>
          <p:cNvPr id="20" name="Text 18"/>
          <p:cNvSpPr/>
          <p:nvPr/>
        </p:nvSpPr>
        <p:spPr>
          <a:xfrm>
            <a:off x="16116062" y="9429750"/>
            <a:ext cx="1200388"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45–60 minutes</a:t>
            </a:r>
            <a:endParaRPr lang="en-US" sz="127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AF9F6"/>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229993" y="723900"/>
            <a:ext cx="3311283"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002 · AI IN EDUCATION</a:t>
            </a:r>
            <a:endParaRPr lang="en-US" sz="1200" dirty="0"/>
          </a:p>
        </p:txBody>
      </p:sp>
      <p:sp>
        <p:nvSpPr>
          <p:cNvPr id="5" name="Text 3"/>
          <p:cNvSpPr/>
          <p:nvPr/>
        </p:nvSpPr>
        <p:spPr>
          <a:xfrm>
            <a:off x="1047750" y="162687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WARM-UP</a:t>
            </a:r>
            <a:endParaRPr lang="en-US" sz="1500" dirty="0"/>
          </a:p>
        </p:txBody>
      </p:sp>
      <p:sp>
        <p:nvSpPr>
          <p:cNvPr id="6" name="Text 4"/>
          <p:cNvSpPr/>
          <p:nvPr/>
        </p:nvSpPr>
        <p:spPr>
          <a:xfrm>
            <a:off x="1047750" y="1962150"/>
            <a:ext cx="17811750" cy="800100"/>
          </a:xfrm>
          <a:prstGeom prst="rect">
            <a:avLst/>
          </a:prstGeom>
          <a:noFill/>
          <a:ln/>
        </p:spPr>
        <p:txBody>
          <a:bodyPr wrap="square" lIns="25400" tIns="25400" rIns="25400" bIns="25400" rtlCol="0" anchor="t">
            <a:normAutofit/>
          </a:bodyPr>
          <a:lstStyle/>
          <a:p>
            <a:pPr marL="0" indent="0" algn="l">
              <a:buNone/>
            </a:pPr>
            <a:r>
              <a:rPr lang="en-US" sz="4500" b="1" dirty="0">
                <a:solidFill>
                  <a:srgbClr val="1A2A5E"/>
                </a:solidFill>
                <a:latin typeface="Playfair Display" pitchFamily="34" charset="0"/>
                <a:ea typeface="Playfair Display" pitchFamily="34" charset="-122"/>
                <a:cs typeface="Playfair Display" pitchFamily="34" charset="-120"/>
              </a:rPr>
              <a:t>Talk with a partner</a:t>
            </a:r>
            <a:endParaRPr lang="en-US" sz="4500" dirty="0"/>
          </a:p>
        </p:txBody>
      </p:sp>
      <p:sp>
        <p:nvSpPr>
          <p:cNvPr id="7" name="Text 5"/>
          <p:cNvSpPr/>
          <p:nvPr/>
        </p:nvSpPr>
        <p:spPr>
          <a:xfrm>
            <a:off x="1047750" y="3390900"/>
            <a:ext cx="342305" cy="655320"/>
          </a:xfrm>
          <a:prstGeom prst="rect">
            <a:avLst/>
          </a:prstGeom>
          <a:noFill/>
          <a:ln/>
        </p:spPr>
        <p:txBody>
          <a:bodyPr wrap="square" lIns="25400" tIns="25400" rIns="25400" bIns="25400" rtlCol="0" anchor="t">
            <a:normAutofit fontScale="92500" lnSpcReduction="20000"/>
          </a:bodyPr>
          <a:lstStyle/>
          <a:p>
            <a:pPr marL="0" indent="0" algn="l">
              <a:lnSpc>
                <a:spcPct val="90000"/>
              </a:lnSpc>
              <a:buNone/>
            </a:pPr>
            <a:r>
              <a:rPr lang="en-US" sz="5400" b="1" dirty="0">
                <a:solidFill>
                  <a:srgbClr val="D9B877"/>
                </a:solidFill>
                <a:latin typeface="Playfair Display" pitchFamily="34" charset="0"/>
                <a:ea typeface="Playfair Display" pitchFamily="34" charset="-122"/>
                <a:cs typeface="Playfair Display" pitchFamily="34" charset="-120"/>
              </a:rPr>
              <a:t>1</a:t>
            </a:r>
            <a:endParaRPr lang="en-US" sz="5400" dirty="0"/>
          </a:p>
        </p:txBody>
      </p:sp>
      <p:sp>
        <p:nvSpPr>
          <p:cNvPr id="8" name="Text 6"/>
          <p:cNvSpPr/>
          <p:nvPr/>
        </p:nvSpPr>
        <p:spPr>
          <a:xfrm>
            <a:off x="1637705" y="3448050"/>
            <a:ext cx="12636859" cy="1066800"/>
          </a:xfrm>
          <a:prstGeom prst="rect">
            <a:avLst/>
          </a:prstGeom>
          <a:noFill/>
          <a:ln/>
        </p:spPr>
        <p:txBody>
          <a:bodyPr wrap="square" lIns="25400" tIns="25400" rIns="25400" bIns="25400" rtlCol="0" anchor="t">
            <a:normAutofit fontScale="92500" lnSpcReduction="20000"/>
          </a:bodyPr>
          <a:lstStyle/>
          <a:p>
            <a:pPr marL="0" indent="0" algn="l">
              <a:lnSpc>
                <a:spcPct val="135000"/>
              </a:lnSpc>
              <a:buNone/>
            </a:pPr>
            <a:r>
              <a:rPr lang="en-US" sz="3000" dirty="0">
                <a:solidFill>
                  <a:srgbClr val="1A1A1A"/>
                </a:solidFill>
                <a:latin typeface="Helvetica" pitchFamily="34" charset="0"/>
                <a:ea typeface="Helvetica" pitchFamily="34" charset="-122"/>
                <a:cs typeface="Helvetica" pitchFamily="34" charset="-120"/>
              </a:rPr>
              <a:t>Have you ever used an app or a website to help you learn something? Did it help?</a:t>
            </a:r>
            <a:endParaRPr lang="en-US" sz="3000" dirty="0"/>
          </a:p>
        </p:txBody>
      </p:sp>
      <p:sp>
        <p:nvSpPr>
          <p:cNvPr id="9" name="Text 7"/>
          <p:cNvSpPr/>
          <p:nvPr/>
        </p:nvSpPr>
        <p:spPr>
          <a:xfrm>
            <a:off x="1047750" y="4895850"/>
            <a:ext cx="445175" cy="655320"/>
          </a:xfrm>
          <a:prstGeom prst="rect">
            <a:avLst/>
          </a:prstGeom>
          <a:noFill/>
          <a:ln/>
        </p:spPr>
        <p:txBody>
          <a:bodyPr wrap="square" lIns="25400" tIns="25400" rIns="25400" bIns="25400" rtlCol="0" anchor="t">
            <a:normAutofit fontScale="92500" lnSpcReduction="20000"/>
          </a:bodyPr>
          <a:lstStyle/>
          <a:p>
            <a:pPr marL="0" indent="0" algn="l">
              <a:lnSpc>
                <a:spcPct val="90000"/>
              </a:lnSpc>
              <a:buNone/>
            </a:pPr>
            <a:r>
              <a:rPr lang="en-US" sz="5400" b="1" dirty="0">
                <a:solidFill>
                  <a:srgbClr val="D9B877"/>
                </a:solidFill>
                <a:latin typeface="Playfair Display" pitchFamily="34" charset="0"/>
                <a:ea typeface="Playfair Display" pitchFamily="34" charset="-122"/>
                <a:cs typeface="Playfair Display" pitchFamily="34" charset="-120"/>
              </a:rPr>
              <a:t>2</a:t>
            </a:r>
            <a:endParaRPr lang="en-US" sz="5400" dirty="0"/>
          </a:p>
        </p:txBody>
      </p:sp>
      <p:sp>
        <p:nvSpPr>
          <p:cNvPr id="10" name="Text 8"/>
          <p:cNvSpPr/>
          <p:nvPr/>
        </p:nvSpPr>
        <p:spPr>
          <a:xfrm>
            <a:off x="1740575" y="4953000"/>
            <a:ext cx="9482006" cy="552450"/>
          </a:xfrm>
          <a:prstGeom prst="rect">
            <a:avLst/>
          </a:prstGeom>
          <a:noFill/>
          <a:ln/>
        </p:spPr>
        <p:txBody>
          <a:bodyPr wrap="square" lIns="25400" tIns="25400" rIns="25400" bIns="25400" rtlCol="0" anchor="t">
            <a:normAutofit fontScale="92500" lnSpcReduction="10000"/>
          </a:bodyPr>
          <a:lstStyle/>
          <a:p>
            <a:pPr marL="0" indent="0" algn="l">
              <a:lnSpc>
                <a:spcPct val="135000"/>
              </a:lnSpc>
              <a:buNone/>
            </a:pPr>
            <a:r>
              <a:rPr lang="en-US" sz="3000" dirty="0">
                <a:solidFill>
                  <a:srgbClr val="1A1A1A"/>
                </a:solidFill>
                <a:latin typeface="Helvetica" pitchFamily="34" charset="0"/>
                <a:ea typeface="Helvetica" pitchFamily="34" charset="-122"/>
                <a:cs typeface="Helvetica" pitchFamily="34" charset="-120"/>
              </a:rPr>
              <a:t>In your opinion, what makes a really good teacher?</a:t>
            </a:r>
            <a:endParaRPr lang="en-US" sz="3000" dirty="0"/>
          </a:p>
        </p:txBody>
      </p:sp>
      <p:sp>
        <p:nvSpPr>
          <p:cNvPr id="11" name="Text 9"/>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229993" y="723900"/>
            <a:ext cx="3311283"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002 · AI IN EDUCATION</a:t>
            </a:r>
            <a:endParaRPr lang="en-US" sz="1200" dirty="0"/>
          </a:p>
        </p:txBody>
      </p:sp>
      <p:sp>
        <p:nvSpPr>
          <p:cNvPr id="5" name="Text 3"/>
          <p:cNvSpPr/>
          <p:nvPr/>
        </p:nvSpPr>
        <p:spPr>
          <a:xfrm>
            <a:off x="1047750" y="4068604"/>
            <a:ext cx="8539163"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BEFORE YOU READ</a:t>
            </a:r>
            <a:endParaRPr lang="en-US" sz="1500" dirty="0"/>
          </a:p>
        </p:txBody>
      </p:sp>
      <p:sp>
        <p:nvSpPr>
          <p:cNvPr id="6" name="Text 4"/>
          <p:cNvSpPr/>
          <p:nvPr/>
        </p:nvSpPr>
        <p:spPr>
          <a:xfrm>
            <a:off x="1047750" y="4403884"/>
            <a:ext cx="8539163" cy="598170"/>
          </a:xfrm>
          <a:prstGeom prst="rect">
            <a:avLst/>
          </a:prstGeom>
          <a:noFill/>
          <a:ln/>
        </p:spPr>
        <p:txBody>
          <a:bodyPr wrap="square" lIns="25400" tIns="25400" rIns="25400" bIns="25400" rtlCol="0" anchor="t">
            <a:normAutofit fontScale="92500" lnSpcReduction="20000"/>
          </a:bodyPr>
          <a:lstStyle/>
          <a:p>
            <a:pPr marL="0" indent="0" algn="l">
              <a:lnSpc>
                <a:spcPct val="105000"/>
              </a:lnSpc>
              <a:buNone/>
            </a:pPr>
            <a:r>
              <a:rPr lang="en-US" sz="4200" b="1" dirty="0">
                <a:solidFill>
                  <a:srgbClr val="1A2A5E"/>
                </a:solidFill>
                <a:latin typeface="Playfair Display" pitchFamily="34" charset="0"/>
                <a:ea typeface="Playfair Display" pitchFamily="34" charset="-122"/>
                <a:cs typeface="Playfair Display" pitchFamily="34" charset="-120"/>
              </a:rPr>
              <a:t>Look and predict</a:t>
            </a:r>
            <a:endParaRPr lang="en-US" sz="4200" dirty="0"/>
          </a:p>
        </p:txBody>
      </p:sp>
      <p:sp>
        <p:nvSpPr>
          <p:cNvPr id="7" name="Text 5"/>
          <p:cNvSpPr/>
          <p:nvPr/>
        </p:nvSpPr>
        <p:spPr>
          <a:xfrm>
            <a:off x="1047750" y="5287804"/>
            <a:ext cx="8539163" cy="452438"/>
          </a:xfrm>
          <a:prstGeom prst="rect">
            <a:avLst/>
          </a:prstGeom>
          <a:noFill/>
          <a:ln/>
        </p:spPr>
        <p:txBody>
          <a:bodyPr wrap="square" lIns="25400" tIns="25400" rIns="25400" bIns="25400" rtlCol="0" anchor="t">
            <a:normAutofit fontScale="92500" lnSpcReduction="10000"/>
          </a:bodyPr>
          <a:lstStyle/>
          <a:p>
            <a:pPr marL="0" indent="0" algn="l">
              <a:lnSpc>
                <a:spcPct val="145000"/>
              </a:lnSpc>
              <a:buNone/>
            </a:pPr>
            <a:r>
              <a:rPr lang="en-US" sz="2250" dirty="0">
                <a:solidFill>
                  <a:srgbClr val="333333"/>
                </a:solidFill>
                <a:latin typeface="Helvetica" pitchFamily="34" charset="0"/>
                <a:ea typeface="Helvetica" pitchFamily="34" charset="-122"/>
                <a:cs typeface="Helvetica" pitchFamily="34" charset="-120"/>
              </a:rPr>
              <a:t>The article is called </a:t>
            </a:r>
            <a:r>
              <a:rPr lang="en-US" sz="2250" b="1" dirty="0">
                <a:solidFill>
                  <a:srgbClr val="1A2A5E"/>
                </a:solidFill>
                <a:latin typeface="Helvetica" pitchFamily="34" charset="0"/>
                <a:ea typeface="Helvetica" pitchFamily="34" charset="-122"/>
                <a:cs typeface="Helvetica" pitchFamily="34" charset="-120"/>
              </a:rPr>
              <a:t>“AI in Education.”</a:t>
            </a:r>
            <a:endParaRPr lang="en-US" sz="2250" dirty="0"/>
          </a:p>
        </p:txBody>
      </p:sp>
      <p:sp>
        <p:nvSpPr>
          <p:cNvPr id="8" name="Text 6"/>
          <p:cNvSpPr/>
          <p:nvPr/>
        </p:nvSpPr>
        <p:spPr>
          <a:xfrm>
            <a:off x="1047750" y="5892641"/>
            <a:ext cx="7995761" cy="866775"/>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2250" dirty="0">
                <a:solidFill>
                  <a:srgbClr val="333333"/>
                </a:solidFill>
                <a:latin typeface="Helvetica" pitchFamily="34" charset="0"/>
                <a:ea typeface="Helvetica" pitchFamily="34" charset="-122"/>
                <a:cs typeface="Helvetica" pitchFamily="34" charset="-120"/>
              </a:rPr>
              <a:t>Looking at the photo and title, what problem do you think it describes? What might be the causes?</a:t>
            </a:r>
            <a:endParaRPr lang="en-US" sz="2250" dirty="0"/>
          </a:p>
        </p:txBody>
      </p:sp>
      <p:sp>
        <p:nvSpPr>
          <p:cNvPr id="9" name="Shape 7"/>
          <p:cNvSpPr/>
          <p:nvPr/>
        </p:nvSpPr>
        <p:spPr>
          <a:xfrm>
            <a:off x="9477375" y="2571750"/>
            <a:ext cx="7762875" cy="5334000"/>
          </a:xfrm>
          <a:prstGeom prst="rect">
            <a:avLst/>
          </a:prstGeom>
          <a:ln w="7620">
            <a:solidFill>
              <a:srgbClr val="D8D6D0"/>
            </a:solidFill>
            <a:prstDash val="solid"/>
          </a:ln>
        </p:spPr>
        <p:txBody>
          <a:bodyPr/>
          <a:lstStyle/>
          <a:p>
            <a:endParaRPr lang="en-US"/>
          </a:p>
        </p:txBody>
      </p:sp>
      <p:pic>
        <p:nvPicPr>
          <p:cNvPr id="10" name="Image 0" descr="preencoded.png"/>
          <p:cNvPicPr>
            <a:picLocks noChangeAspect="1"/>
          </p:cNvPicPr>
          <p:nvPr/>
        </p:nvPicPr>
        <p:blipFill>
          <a:blip r:embed="rId3"/>
          <a:srcRect l="1445" r="1445"/>
          <a:stretch/>
        </p:blipFill>
        <p:spPr>
          <a:xfrm>
            <a:off x="9484995" y="2579370"/>
            <a:ext cx="7747635" cy="5318760"/>
          </a:xfrm>
          <a:prstGeom prst="rect">
            <a:avLst/>
          </a:prstGeom>
        </p:spPr>
      </p:pic>
      <p:sp>
        <p:nvSpPr>
          <p:cNvPr id="11" name="Text 8"/>
          <p:cNvSpPr/>
          <p:nvPr/>
        </p:nvSpPr>
        <p:spPr>
          <a:xfrm>
            <a:off x="9477375" y="8020050"/>
            <a:ext cx="8539163" cy="236220"/>
          </a:xfrm>
          <a:prstGeom prst="rect">
            <a:avLst/>
          </a:prstGeom>
          <a:noFill/>
          <a:ln/>
        </p:spPr>
        <p:txBody>
          <a:bodyPr wrap="square" lIns="25400" tIns="25400" rIns="25400" bIns="25400" rtlCol="0" anchor="t">
            <a:normAutofit lnSpcReduction="10000"/>
          </a:bodyPr>
          <a:lstStyle/>
          <a:p>
            <a:pPr marL="0" indent="0" algn="l">
              <a:buNone/>
            </a:pPr>
            <a:r>
              <a:rPr lang="en-US" sz="1350" i="1" dirty="0">
                <a:solidFill>
                  <a:srgbClr val="666666"/>
                </a:solidFill>
                <a:latin typeface="Helvetica" pitchFamily="34" charset="0"/>
                <a:ea typeface="Helvetica" pitchFamily="34" charset="-122"/>
                <a:cs typeface="Helvetica" pitchFamily="34" charset="-120"/>
              </a:rPr>
              <a:t>A student studies with the help of an AI assistant on a laptop.</a:t>
            </a:r>
            <a:endParaRPr lang="en-US" sz="1350" dirty="0"/>
          </a:p>
        </p:txBody>
      </p:sp>
      <p:sp>
        <p:nvSpPr>
          <p:cNvPr id="12" name="Text 9"/>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229993" y="723900"/>
            <a:ext cx="3311283"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002 · AI IN EDUCATION</a:t>
            </a:r>
            <a:endParaRPr lang="en-US" sz="1200" dirty="0"/>
          </a:p>
        </p:txBody>
      </p:sp>
      <p:sp>
        <p:nvSpPr>
          <p:cNvPr id="5" name="Text 3"/>
          <p:cNvSpPr/>
          <p:nvPr/>
        </p:nvSpPr>
        <p:spPr>
          <a:xfrm>
            <a:off x="1047750" y="155067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VOCABULARY</a:t>
            </a:r>
            <a:endParaRPr lang="en-US" sz="1500" dirty="0"/>
          </a:p>
        </p:txBody>
      </p:sp>
      <p:sp>
        <p:nvSpPr>
          <p:cNvPr id="6" name="Text 4"/>
          <p:cNvSpPr/>
          <p:nvPr/>
        </p:nvSpPr>
        <p:spPr>
          <a:xfrm>
            <a:off x="1047750" y="1866900"/>
            <a:ext cx="17811750" cy="723900"/>
          </a:xfrm>
          <a:prstGeom prst="rect">
            <a:avLst/>
          </a:prstGeom>
          <a:noFill/>
          <a:ln/>
        </p:spPr>
        <p:txBody>
          <a:bodyPr wrap="square" lIns="25400" tIns="25400" rIns="25400" bIns="25400" rtlCol="0" anchor="t">
            <a:normAutofit/>
          </a:bodyPr>
          <a:lstStyle/>
          <a:p>
            <a:pPr marL="0" indent="0" algn="l">
              <a:buNone/>
            </a:pPr>
            <a:r>
              <a:rPr lang="en-US" sz="4050" b="1" dirty="0">
                <a:solidFill>
                  <a:srgbClr val="1A2A5E"/>
                </a:solidFill>
                <a:latin typeface="Playfair Display" pitchFamily="34" charset="0"/>
                <a:ea typeface="Playfair Display" pitchFamily="34" charset="-122"/>
                <a:cs typeface="Playfair Display" pitchFamily="34" charset="-120"/>
              </a:rPr>
              <a:t>Match the words to their meanings</a:t>
            </a:r>
            <a:endParaRPr lang="en-US" sz="4050" dirty="0"/>
          </a:p>
        </p:txBody>
      </p:sp>
      <p:sp>
        <p:nvSpPr>
          <p:cNvPr id="7" name="Text 5"/>
          <p:cNvSpPr/>
          <p:nvPr/>
        </p:nvSpPr>
        <p:spPr>
          <a:xfrm>
            <a:off x="1047750" y="2971800"/>
            <a:ext cx="400050" cy="441960"/>
          </a:xfrm>
          <a:prstGeom prst="rect">
            <a:avLst/>
          </a:prstGeom>
          <a:noFill/>
          <a:ln/>
        </p:spPr>
        <p:txBody>
          <a:bodyPr wrap="square" lIns="25400" tIns="25400" rIns="25400" bIns="25400" rtlCol="0" anchor="t">
            <a:normAutofit/>
          </a:bodyPr>
          <a:lstStyle/>
          <a:p>
            <a:pPr marL="0" indent="0" algn="l">
              <a:buNone/>
            </a:pPr>
            <a:r>
              <a:rPr lang="en-US" sz="2400" b="1" dirty="0">
                <a:solidFill>
                  <a:srgbClr val="D9B877"/>
                </a:solidFill>
                <a:latin typeface="Playfair Display" pitchFamily="34" charset="0"/>
                <a:ea typeface="Playfair Display" pitchFamily="34" charset="-122"/>
                <a:cs typeface="Playfair Display" pitchFamily="34" charset="-120"/>
              </a:rPr>
              <a:t>1</a:t>
            </a:r>
            <a:endParaRPr lang="en-US" sz="2400" dirty="0"/>
          </a:p>
        </p:txBody>
      </p:sp>
      <p:sp>
        <p:nvSpPr>
          <p:cNvPr id="8" name="Text 6"/>
          <p:cNvSpPr/>
          <p:nvPr/>
        </p:nvSpPr>
        <p:spPr>
          <a:xfrm>
            <a:off x="1524000" y="3025140"/>
            <a:ext cx="889159" cy="38100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adapt</a:t>
            </a:r>
            <a:endParaRPr lang="en-US" sz="2400" dirty="0"/>
          </a:p>
        </p:txBody>
      </p:sp>
      <p:sp>
        <p:nvSpPr>
          <p:cNvPr id="9" name="Text 7"/>
          <p:cNvSpPr/>
          <p:nvPr/>
        </p:nvSpPr>
        <p:spPr>
          <a:xfrm>
            <a:off x="1047750" y="3566160"/>
            <a:ext cx="400050" cy="441960"/>
          </a:xfrm>
          <a:prstGeom prst="rect">
            <a:avLst/>
          </a:prstGeom>
          <a:noFill/>
          <a:ln/>
        </p:spPr>
        <p:txBody>
          <a:bodyPr wrap="square" lIns="25400" tIns="25400" rIns="25400" bIns="25400" rtlCol="0" anchor="t">
            <a:normAutofit/>
          </a:bodyPr>
          <a:lstStyle/>
          <a:p>
            <a:pPr marL="0" indent="0" algn="l">
              <a:buNone/>
            </a:pPr>
            <a:r>
              <a:rPr lang="en-US" sz="2400" b="1" dirty="0">
                <a:solidFill>
                  <a:srgbClr val="D9B877"/>
                </a:solidFill>
                <a:latin typeface="Playfair Display" pitchFamily="34" charset="0"/>
                <a:ea typeface="Playfair Display" pitchFamily="34" charset="-122"/>
                <a:cs typeface="Playfair Display" pitchFamily="34" charset="-120"/>
              </a:rPr>
              <a:t>2</a:t>
            </a:r>
            <a:endParaRPr lang="en-US" sz="2400" dirty="0"/>
          </a:p>
        </p:txBody>
      </p:sp>
      <p:sp>
        <p:nvSpPr>
          <p:cNvPr id="10" name="Text 8"/>
          <p:cNvSpPr/>
          <p:nvPr/>
        </p:nvSpPr>
        <p:spPr>
          <a:xfrm>
            <a:off x="1524000" y="3619500"/>
            <a:ext cx="2049530" cy="38100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personalized</a:t>
            </a:r>
            <a:endParaRPr lang="en-US" sz="2400" dirty="0"/>
          </a:p>
        </p:txBody>
      </p:sp>
      <p:sp>
        <p:nvSpPr>
          <p:cNvPr id="11" name="Text 9"/>
          <p:cNvSpPr/>
          <p:nvPr/>
        </p:nvSpPr>
        <p:spPr>
          <a:xfrm>
            <a:off x="1047750" y="4160520"/>
            <a:ext cx="400050" cy="441960"/>
          </a:xfrm>
          <a:prstGeom prst="rect">
            <a:avLst/>
          </a:prstGeom>
          <a:noFill/>
          <a:ln/>
        </p:spPr>
        <p:txBody>
          <a:bodyPr wrap="square" lIns="25400" tIns="25400" rIns="25400" bIns="25400" rtlCol="0" anchor="t">
            <a:normAutofit/>
          </a:bodyPr>
          <a:lstStyle/>
          <a:p>
            <a:pPr marL="0" indent="0" algn="l">
              <a:buNone/>
            </a:pPr>
            <a:r>
              <a:rPr lang="en-US" sz="2400" b="1" dirty="0">
                <a:solidFill>
                  <a:srgbClr val="D9B877"/>
                </a:solidFill>
                <a:latin typeface="Playfair Display" pitchFamily="34" charset="0"/>
                <a:ea typeface="Playfair Display" pitchFamily="34" charset="-122"/>
                <a:cs typeface="Playfair Display" pitchFamily="34" charset="-120"/>
              </a:rPr>
              <a:t>3</a:t>
            </a:r>
            <a:endParaRPr lang="en-US" sz="2400" dirty="0"/>
          </a:p>
        </p:txBody>
      </p:sp>
      <p:sp>
        <p:nvSpPr>
          <p:cNvPr id="12" name="Text 10"/>
          <p:cNvSpPr/>
          <p:nvPr/>
        </p:nvSpPr>
        <p:spPr>
          <a:xfrm>
            <a:off x="1524000" y="4213860"/>
            <a:ext cx="1696438" cy="38100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accessible</a:t>
            </a:r>
            <a:endParaRPr lang="en-US" sz="2400" dirty="0"/>
          </a:p>
        </p:txBody>
      </p:sp>
      <p:sp>
        <p:nvSpPr>
          <p:cNvPr id="13" name="Text 11"/>
          <p:cNvSpPr/>
          <p:nvPr/>
        </p:nvSpPr>
        <p:spPr>
          <a:xfrm>
            <a:off x="1047750" y="4754880"/>
            <a:ext cx="400050" cy="441960"/>
          </a:xfrm>
          <a:prstGeom prst="rect">
            <a:avLst/>
          </a:prstGeom>
          <a:noFill/>
          <a:ln/>
        </p:spPr>
        <p:txBody>
          <a:bodyPr wrap="square" lIns="25400" tIns="25400" rIns="25400" bIns="25400" rtlCol="0" anchor="t">
            <a:normAutofit/>
          </a:bodyPr>
          <a:lstStyle/>
          <a:p>
            <a:pPr marL="0" indent="0" algn="l">
              <a:buNone/>
            </a:pPr>
            <a:r>
              <a:rPr lang="en-US" sz="2400" b="1" dirty="0">
                <a:solidFill>
                  <a:srgbClr val="D9B877"/>
                </a:solidFill>
                <a:latin typeface="Playfair Display" pitchFamily="34" charset="0"/>
                <a:ea typeface="Playfair Display" pitchFamily="34" charset="-122"/>
                <a:cs typeface="Playfair Display" pitchFamily="34" charset="-120"/>
              </a:rPr>
              <a:t>4</a:t>
            </a:r>
            <a:endParaRPr lang="en-US" sz="2400" dirty="0"/>
          </a:p>
        </p:txBody>
      </p:sp>
      <p:sp>
        <p:nvSpPr>
          <p:cNvPr id="14" name="Text 12"/>
          <p:cNvSpPr/>
          <p:nvPr/>
        </p:nvSpPr>
        <p:spPr>
          <a:xfrm>
            <a:off x="1524000" y="4808220"/>
            <a:ext cx="618530" cy="38100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rely</a:t>
            </a:r>
            <a:endParaRPr lang="en-US" sz="2400" dirty="0"/>
          </a:p>
        </p:txBody>
      </p:sp>
      <p:sp>
        <p:nvSpPr>
          <p:cNvPr id="15" name="Text 13"/>
          <p:cNvSpPr/>
          <p:nvPr/>
        </p:nvSpPr>
        <p:spPr>
          <a:xfrm>
            <a:off x="1047750" y="5349240"/>
            <a:ext cx="400050" cy="441960"/>
          </a:xfrm>
          <a:prstGeom prst="rect">
            <a:avLst/>
          </a:prstGeom>
          <a:noFill/>
          <a:ln/>
        </p:spPr>
        <p:txBody>
          <a:bodyPr wrap="square" lIns="25400" tIns="25400" rIns="25400" bIns="25400" rtlCol="0" anchor="t">
            <a:normAutofit/>
          </a:bodyPr>
          <a:lstStyle/>
          <a:p>
            <a:pPr marL="0" indent="0" algn="l">
              <a:buNone/>
            </a:pPr>
            <a:r>
              <a:rPr lang="en-US" sz="2400" b="1" dirty="0">
                <a:solidFill>
                  <a:srgbClr val="D9B877"/>
                </a:solidFill>
                <a:latin typeface="Playfair Display" pitchFamily="34" charset="0"/>
                <a:ea typeface="Playfair Display" pitchFamily="34" charset="-122"/>
                <a:cs typeface="Playfair Display" pitchFamily="34" charset="-120"/>
              </a:rPr>
              <a:t>5</a:t>
            </a:r>
            <a:endParaRPr lang="en-US" sz="2400" dirty="0"/>
          </a:p>
        </p:txBody>
      </p:sp>
      <p:sp>
        <p:nvSpPr>
          <p:cNvPr id="16" name="Text 14"/>
          <p:cNvSpPr/>
          <p:nvPr/>
        </p:nvSpPr>
        <p:spPr>
          <a:xfrm>
            <a:off x="1524000" y="5402580"/>
            <a:ext cx="1322653" cy="38100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integrity</a:t>
            </a:r>
            <a:endParaRPr lang="en-US" sz="2400" dirty="0"/>
          </a:p>
        </p:txBody>
      </p:sp>
      <p:sp>
        <p:nvSpPr>
          <p:cNvPr id="17" name="Text 15"/>
          <p:cNvSpPr/>
          <p:nvPr/>
        </p:nvSpPr>
        <p:spPr>
          <a:xfrm>
            <a:off x="7924800" y="2971800"/>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A</a:t>
            </a:r>
            <a:endParaRPr lang="en-US" sz="1950" dirty="0"/>
          </a:p>
        </p:txBody>
      </p:sp>
      <p:sp>
        <p:nvSpPr>
          <p:cNvPr id="18" name="Text 16"/>
          <p:cNvSpPr/>
          <p:nvPr/>
        </p:nvSpPr>
        <p:spPr>
          <a:xfrm>
            <a:off x="8401050" y="2987992"/>
            <a:ext cx="4717887" cy="372428"/>
          </a:xfrm>
          <a:prstGeom prst="rect">
            <a:avLst/>
          </a:prstGeom>
          <a:noFill/>
          <a:ln/>
        </p:spPr>
        <p:txBody>
          <a:bodyPr wrap="square" lIns="25400" tIns="25400" rIns="25400" bIns="25400" rtlCol="0" anchor="t">
            <a:normAutofit fontScale="92500" lnSpcReduction="20000"/>
          </a:bodyPr>
          <a:lstStyle/>
          <a:p>
            <a:pPr marL="0" indent="0" algn="l">
              <a:lnSpc>
                <a:spcPct val="130000"/>
              </a:lnSpc>
              <a:buNone/>
            </a:pPr>
            <a:r>
              <a:rPr lang="en-US" sz="2025" dirty="0">
                <a:solidFill>
                  <a:srgbClr val="222222"/>
                </a:solidFill>
                <a:latin typeface="Helvetica" pitchFamily="34" charset="0"/>
                <a:ea typeface="Helvetica" pitchFamily="34" charset="-122"/>
                <a:cs typeface="Helvetica" pitchFamily="34" charset="-120"/>
              </a:rPr>
              <a:t>designed to suit one particular person</a:t>
            </a:r>
            <a:endParaRPr lang="en-US" sz="2025" dirty="0"/>
          </a:p>
        </p:txBody>
      </p:sp>
      <p:sp>
        <p:nvSpPr>
          <p:cNvPr id="19" name="Text 17"/>
          <p:cNvSpPr/>
          <p:nvPr/>
        </p:nvSpPr>
        <p:spPr>
          <a:xfrm>
            <a:off x="7924800" y="3519488"/>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B</a:t>
            </a:r>
            <a:endParaRPr lang="en-US" sz="1950" dirty="0"/>
          </a:p>
        </p:txBody>
      </p:sp>
      <p:sp>
        <p:nvSpPr>
          <p:cNvPr id="20" name="Text 18"/>
          <p:cNvSpPr/>
          <p:nvPr/>
        </p:nvSpPr>
        <p:spPr>
          <a:xfrm>
            <a:off x="8401050" y="3539150"/>
            <a:ext cx="4608135" cy="372428"/>
          </a:xfrm>
          <a:prstGeom prst="rect">
            <a:avLst/>
          </a:prstGeom>
          <a:noFill/>
          <a:ln/>
        </p:spPr>
        <p:txBody>
          <a:bodyPr wrap="square" lIns="25400" tIns="25400" rIns="25400" bIns="25400" rtlCol="0" anchor="t">
            <a:normAutofit fontScale="92500" lnSpcReduction="20000"/>
          </a:bodyPr>
          <a:lstStyle/>
          <a:p>
            <a:pPr marL="0" indent="0" algn="l">
              <a:lnSpc>
                <a:spcPct val="130000"/>
              </a:lnSpc>
              <a:buNone/>
            </a:pPr>
            <a:r>
              <a:rPr lang="en-US" sz="2025" dirty="0">
                <a:solidFill>
                  <a:srgbClr val="222222"/>
                </a:solidFill>
                <a:latin typeface="Helvetica" pitchFamily="34" charset="0"/>
                <a:ea typeface="Helvetica" pitchFamily="34" charset="-122"/>
                <a:cs typeface="Helvetica" pitchFamily="34" charset="-120"/>
              </a:rPr>
              <a:t>to depend on someone or something</a:t>
            </a:r>
            <a:endParaRPr lang="en-US" sz="2025" dirty="0"/>
          </a:p>
        </p:txBody>
      </p:sp>
      <p:sp>
        <p:nvSpPr>
          <p:cNvPr id="21" name="Text 19"/>
          <p:cNvSpPr/>
          <p:nvPr/>
        </p:nvSpPr>
        <p:spPr>
          <a:xfrm>
            <a:off x="7924800" y="4067175"/>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C</a:t>
            </a:r>
            <a:endParaRPr lang="en-US" sz="1950" dirty="0"/>
          </a:p>
        </p:txBody>
      </p:sp>
      <p:sp>
        <p:nvSpPr>
          <p:cNvPr id="22" name="Text 20"/>
          <p:cNvSpPr/>
          <p:nvPr/>
        </p:nvSpPr>
        <p:spPr>
          <a:xfrm>
            <a:off x="8401050" y="4075271"/>
            <a:ext cx="3302901" cy="372428"/>
          </a:xfrm>
          <a:prstGeom prst="rect">
            <a:avLst/>
          </a:prstGeom>
          <a:noFill/>
          <a:ln/>
        </p:spPr>
        <p:txBody>
          <a:bodyPr wrap="square" lIns="25400" tIns="25400" rIns="25400" bIns="25400" rtlCol="0" anchor="t">
            <a:normAutofit fontScale="92500" lnSpcReduction="20000"/>
          </a:bodyPr>
          <a:lstStyle/>
          <a:p>
            <a:pPr marL="0" indent="0" algn="l">
              <a:lnSpc>
                <a:spcPct val="130000"/>
              </a:lnSpc>
              <a:buNone/>
            </a:pPr>
            <a:r>
              <a:rPr lang="en-US" sz="2025" dirty="0">
                <a:solidFill>
                  <a:srgbClr val="222222"/>
                </a:solidFill>
                <a:latin typeface="Helvetica" pitchFamily="34" charset="0"/>
                <a:ea typeface="Helvetica" pitchFamily="34" charset="-122"/>
                <a:cs typeface="Helvetica" pitchFamily="34" charset="-120"/>
              </a:rPr>
              <a:t>the quality of being honest</a:t>
            </a:r>
            <a:endParaRPr lang="en-US" sz="2025" dirty="0"/>
          </a:p>
        </p:txBody>
      </p:sp>
      <p:sp>
        <p:nvSpPr>
          <p:cNvPr id="23" name="Text 21"/>
          <p:cNvSpPr/>
          <p:nvPr/>
        </p:nvSpPr>
        <p:spPr>
          <a:xfrm>
            <a:off x="7924800" y="4614863"/>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D</a:t>
            </a:r>
            <a:endParaRPr lang="en-US" sz="1950" dirty="0"/>
          </a:p>
        </p:txBody>
      </p:sp>
      <p:sp>
        <p:nvSpPr>
          <p:cNvPr id="24" name="Text 22"/>
          <p:cNvSpPr/>
          <p:nvPr/>
        </p:nvSpPr>
        <p:spPr>
          <a:xfrm>
            <a:off x="8401050" y="4622006"/>
            <a:ext cx="4245876" cy="372428"/>
          </a:xfrm>
          <a:prstGeom prst="rect">
            <a:avLst/>
          </a:prstGeom>
          <a:noFill/>
          <a:ln/>
        </p:spPr>
        <p:txBody>
          <a:bodyPr wrap="square" lIns="25400" tIns="25400" rIns="25400" bIns="25400" rtlCol="0" anchor="t">
            <a:normAutofit fontScale="92500" lnSpcReduction="20000"/>
          </a:bodyPr>
          <a:lstStyle/>
          <a:p>
            <a:pPr marL="0" indent="0" algn="l">
              <a:lnSpc>
                <a:spcPct val="130000"/>
              </a:lnSpc>
              <a:buNone/>
            </a:pPr>
            <a:r>
              <a:rPr lang="en-US" sz="2025" dirty="0">
                <a:solidFill>
                  <a:srgbClr val="222222"/>
                </a:solidFill>
                <a:latin typeface="Helvetica" pitchFamily="34" charset="0"/>
                <a:ea typeface="Helvetica" pitchFamily="34" charset="-122"/>
                <a:cs typeface="Helvetica" pitchFamily="34" charset="-120"/>
              </a:rPr>
              <a:t>to change so it fits a new situation</a:t>
            </a:r>
            <a:endParaRPr lang="en-US" sz="2025" dirty="0"/>
          </a:p>
        </p:txBody>
      </p:sp>
      <p:sp>
        <p:nvSpPr>
          <p:cNvPr id="25" name="Text 23"/>
          <p:cNvSpPr/>
          <p:nvPr/>
        </p:nvSpPr>
        <p:spPr>
          <a:xfrm>
            <a:off x="7924800" y="5162550"/>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E</a:t>
            </a:r>
            <a:endParaRPr lang="en-US" sz="1950" dirty="0"/>
          </a:p>
        </p:txBody>
      </p:sp>
      <p:sp>
        <p:nvSpPr>
          <p:cNvPr id="26" name="Text 24"/>
          <p:cNvSpPr/>
          <p:nvPr/>
        </p:nvSpPr>
        <p:spPr>
          <a:xfrm>
            <a:off x="8444054" y="5165022"/>
            <a:ext cx="3192233" cy="372428"/>
          </a:xfrm>
          <a:prstGeom prst="rect">
            <a:avLst/>
          </a:prstGeom>
          <a:noFill/>
          <a:ln/>
        </p:spPr>
        <p:txBody>
          <a:bodyPr wrap="square" lIns="25400" tIns="25400" rIns="25400" bIns="25400" rtlCol="0" anchor="t">
            <a:normAutofit fontScale="92500" lnSpcReduction="20000"/>
          </a:bodyPr>
          <a:lstStyle/>
          <a:p>
            <a:pPr marL="0" indent="0" algn="l">
              <a:lnSpc>
                <a:spcPct val="130000"/>
              </a:lnSpc>
              <a:buNone/>
            </a:pPr>
            <a:r>
              <a:rPr lang="en-US" sz="2025" dirty="0">
                <a:solidFill>
                  <a:srgbClr val="222222"/>
                </a:solidFill>
                <a:latin typeface="Helvetica" pitchFamily="34" charset="0"/>
                <a:ea typeface="Helvetica" pitchFamily="34" charset="-122"/>
                <a:cs typeface="Helvetica" pitchFamily="34" charset="-120"/>
              </a:rPr>
              <a:t>easy to reach, get, or use</a:t>
            </a:r>
            <a:endParaRPr lang="en-US" sz="2025" dirty="0"/>
          </a:p>
        </p:txBody>
      </p:sp>
      <p:sp>
        <p:nvSpPr>
          <p:cNvPr id="27" name="Text 25"/>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AF9F6"/>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229993" y="723900"/>
            <a:ext cx="3311283"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002 · AI IN EDUCATION</a:t>
            </a:r>
            <a:endParaRPr lang="en-US" sz="1200" dirty="0"/>
          </a:p>
        </p:txBody>
      </p:sp>
      <p:sp>
        <p:nvSpPr>
          <p:cNvPr id="5" name="Text 3"/>
          <p:cNvSpPr/>
          <p:nvPr/>
        </p:nvSpPr>
        <p:spPr>
          <a:xfrm>
            <a:off x="1047750" y="1722120"/>
            <a:ext cx="1889879"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VOCABULARY</a:t>
            </a:r>
            <a:endParaRPr lang="en-US" sz="1500" dirty="0"/>
          </a:p>
        </p:txBody>
      </p:sp>
      <p:sp>
        <p:nvSpPr>
          <p:cNvPr id="6" name="Shape 4"/>
          <p:cNvSpPr/>
          <p:nvPr/>
        </p:nvSpPr>
        <p:spPr>
          <a:xfrm>
            <a:off x="2975372" y="1626870"/>
            <a:ext cx="1601272" cy="388620"/>
          </a:xfrm>
          <a:prstGeom prst="rect">
            <a:avLst/>
          </a:prstGeom>
          <a:solidFill>
            <a:srgbClr val="1A2A5E"/>
          </a:solidFill>
          <a:ln/>
        </p:spPr>
        <p:txBody>
          <a:bodyPr/>
          <a:lstStyle/>
          <a:p>
            <a:endParaRPr lang="en-US"/>
          </a:p>
        </p:txBody>
      </p:sp>
      <p:sp>
        <p:nvSpPr>
          <p:cNvPr id="7" name="Text 5"/>
          <p:cNvSpPr/>
          <p:nvPr/>
        </p:nvSpPr>
        <p:spPr>
          <a:xfrm>
            <a:off x="3146822" y="1684020"/>
            <a:ext cx="1334572" cy="312420"/>
          </a:xfrm>
          <a:prstGeom prst="rect">
            <a:avLst/>
          </a:prstGeom>
          <a:noFill/>
          <a:ln/>
        </p:spPr>
        <p:txBody>
          <a:bodyPr wrap="square" lIns="25400" tIns="25400" rIns="25400" bIns="25400" rtlCol="0" anchor="t">
            <a:normAutofit/>
          </a:bodyPr>
          <a:lstStyle/>
          <a:p>
            <a:pPr marL="0" indent="0" algn="l">
              <a:buNone/>
            </a:pPr>
            <a:r>
              <a:rPr lang="en-US" sz="1500" b="1" kern="0" spc="225" dirty="0">
                <a:solidFill>
                  <a:srgbClr val="FFFFFF"/>
                </a:solidFill>
                <a:latin typeface="Helvetica" pitchFamily="34" charset="0"/>
                <a:ea typeface="Helvetica" pitchFamily="34" charset="-122"/>
                <a:cs typeface="Helvetica" pitchFamily="34" charset="-120"/>
              </a:rPr>
              <a:t>ANSWERS</a:t>
            </a:r>
            <a:endParaRPr lang="en-US" sz="1500" dirty="0"/>
          </a:p>
        </p:txBody>
      </p:sp>
      <p:sp>
        <p:nvSpPr>
          <p:cNvPr id="8" name="Text 6"/>
          <p:cNvSpPr/>
          <p:nvPr/>
        </p:nvSpPr>
        <p:spPr>
          <a:xfrm>
            <a:off x="1047750" y="2148840"/>
            <a:ext cx="17811750" cy="754380"/>
          </a:xfrm>
          <a:prstGeom prst="rect">
            <a:avLst/>
          </a:prstGeom>
          <a:noFill/>
          <a:ln/>
        </p:spPr>
        <p:txBody>
          <a:bodyPr wrap="square" lIns="25400" tIns="25400" rIns="25400" bIns="25400" rtlCol="0" anchor="t">
            <a:normAutofit/>
          </a:bodyPr>
          <a:lstStyle/>
          <a:p>
            <a:pPr marL="0" indent="0" algn="l">
              <a:buNone/>
            </a:pPr>
            <a:r>
              <a:rPr lang="en-US" sz="4200" b="1" dirty="0">
                <a:solidFill>
                  <a:srgbClr val="1A2A5E"/>
                </a:solidFill>
                <a:latin typeface="Playfair Display" pitchFamily="34" charset="0"/>
                <a:ea typeface="Playfair Display" pitchFamily="34" charset="-122"/>
                <a:cs typeface="Playfair Display" pitchFamily="34" charset="-120"/>
              </a:rPr>
              <a:t>How did you do?</a:t>
            </a:r>
            <a:endParaRPr lang="en-US" sz="4200" dirty="0"/>
          </a:p>
        </p:txBody>
      </p:sp>
      <p:sp>
        <p:nvSpPr>
          <p:cNvPr id="9" name="Shape 7"/>
          <p:cNvSpPr/>
          <p:nvPr/>
        </p:nvSpPr>
        <p:spPr>
          <a:xfrm>
            <a:off x="1047750" y="3436620"/>
            <a:ext cx="2857500" cy="960120"/>
          </a:xfrm>
          <a:prstGeom prst="rect">
            <a:avLst/>
          </a:prstGeom>
          <a:ln w="15240">
            <a:solidFill>
              <a:srgbClr val="1A2A5E"/>
            </a:solidFill>
            <a:prstDash val="solid"/>
          </a:ln>
        </p:spPr>
        <p:txBody>
          <a:bodyPr/>
          <a:lstStyle/>
          <a:p>
            <a:endParaRPr lang="en-US"/>
          </a:p>
        </p:txBody>
      </p:sp>
      <p:sp>
        <p:nvSpPr>
          <p:cNvPr id="10" name="Text 8"/>
          <p:cNvSpPr/>
          <p:nvPr/>
        </p:nvSpPr>
        <p:spPr>
          <a:xfrm>
            <a:off x="1386840" y="3661410"/>
            <a:ext cx="2265045" cy="548640"/>
          </a:xfrm>
          <a:prstGeom prst="rect">
            <a:avLst/>
          </a:prstGeom>
          <a:noFill/>
          <a:ln/>
        </p:spPr>
        <p:txBody>
          <a:bodyPr wrap="square" lIns="25400" tIns="25400" rIns="25400" bIns="25400" rtlCol="0" anchor="t">
            <a:normAutofit/>
          </a:bodyPr>
          <a:lstStyle/>
          <a:p>
            <a:pPr marL="0" indent="0" algn="l">
              <a:buNone/>
            </a:pPr>
            <a:r>
              <a:rPr lang="en-US" sz="3000" b="1" dirty="0">
                <a:solidFill>
                  <a:srgbClr val="D9B877"/>
                </a:solidFill>
                <a:latin typeface="Playfair Display" pitchFamily="34" charset="0"/>
                <a:ea typeface="Playfair Display" pitchFamily="34" charset="-122"/>
                <a:cs typeface="Playfair Display" pitchFamily="34" charset="-120"/>
              </a:rPr>
              <a:t>1–D </a:t>
            </a:r>
            <a:r>
              <a:rPr lang="en-US" sz="2250" b="1" dirty="0">
                <a:solidFill>
                  <a:srgbClr val="1A2A5E"/>
                </a:solidFill>
                <a:latin typeface="Helvetica" pitchFamily="34" charset="0"/>
                <a:ea typeface="Helvetica" pitchFamily="34" charset="-122"/>
                <a:cs typeface="Helvetica" pitchFamily="34" charset="-120"/>
              </a:rPr>
              <a:t>adapt</a:t>
            </a:r>
            <a:endParaRPr lang="en-US" sz="1200" dirty="0"/>
          </a:p>
        </p:txBody>
      </p:sp>
      <p:sp>
        <p:nvSpPr>
          <p:cNvPr id="11" name="Shape 9"/>
          <p:cNvSpPr/>
          <p:nvPr/>
        </p:nvSpPr>
        <p:spPr>
          <a:xfrm>
            <a:off x="4152900" y="3436620"/>
            <a:ext cx="3285530" cy="960120"/>
          </a:xfrm>
          <a:prstGeom prst="rect">
            <a:avLst/>
          </a:prstGeom>
          <a:ln w="15240">
            <a:solidFill>
              <a:srgbClr val="1A2A5E"/>
            </a:solidFill>
            <a:prstDash val="solid"/>
          </a:ln>
        </p:spPr>
        <p:txBody>
          <a:bodyPr/>
          <a:lstStyle/>
          <a:p>
            <a:endParaRPr lang="en-US"/>
          </a:p>
        </p:txBody>
      </p:sp>
      <p:sp>
        <p:nvSpPr>
          <p:cNvPr id="12" name="Text 10"/>
          <p:cNvSpPr/>
          <p:nvPr/>
        </p:nvSpPr>
        <p:spPr>
          <a:xfrm>
            <a:off x="4491990" y="3661410"/>
            <a:ext cx="2705916" cy="548640"/>
          </a:xfrm>
          <a:prstGeom prst="rect">
            <a:avLst/>
          </a:prstGeom>
          <a:noFill/>
          <a:ln/>
        </p:spPr>
        <p:txBody>
          <a:bodyPr wrap="square" lIns="25400" tIns="25400" rIns="25400" bIns="25400" rtlCol="0" anchor="t">
            <a:normAutofit/>
          </a:bodyPr>
          <a:lstStyle/>
          <a:p>
            <a:pPr marL="0" indent="0" algn="l">
              <a:buNone/>
            </a:pPr>
            <a:r>
              <a:rPr lang="en-US" sz="3000" b="1" dirty="0">
                <a:solidFill>
                  <a:srgbClr val="D9B877"/>
                </a:solidFill>
                <a:latin typeface="Playfair Display" pitchFamily="34" charset="0"/>
                <a:ea typeface="Playfair Display" pitchFamily="34" charset="-122"/>
                <a:cs typeface="Playfair Display" pitchFamily="34" charset="-120"/>
              </a:rPr>
              <a:t>2–A </a:t>
            </a:r>
            <a:r>
              <a:rPr lang="en-US" sz="2250" b="1" dirty="0">
                <a:solidFill>
                  <a:srgbClr val="1A2A5E"/>
                </a:solidFill>
                <a:latin typeface="Helvetica" pitchFamily="34" charset="0"/>
                <a:ea typeface="Helvetica" pitchFamily="34" charset="-122"/>
                <a:cs typeface="Helvetica" pitchFamily="34" charset="-120"/>
              </a:rPr>
              <a:t>personalized</a:t>
            </a:r>
            <a:endParaRPr lang="en-US" sz="1200" dirty="0"/>
          </a:p>
        </p:txBody>
      </p:sp>
      <p:sp>
        <p:nvSpPr>
          <p:cNvPr id="13" name="Shape 11"/>
          <p:cNvSpPr/>
          <p:nvPr/>
        </p:nvSpPr>
        <p:spPr>
          <a:xfrm>
            <a:off x="7686080" y="3436620"/>
            <a:ext cx="2960489" cy="960120"/>
          </a:xfrm>
          <a:prstGeom prst="rect">
            <a:avLst/>
          </a:prstGeom>
          <a:ln w="15240">
            <a:solidFill>
              <a:srgbClr val="1A2A5E"/>
            </a:solidFill>
            <a:prstDash val="solid"/>
          </a:ln>
        </p:spPr>
        <p:txBody>
          <a:bodyPr/>
          <a:lstStyle/>
          <a:p>
            <a:endParaRPr lang="en-US"/>
          </a:p>
        </p:txBody>
      </p:sp>
      <p:sp>
        <p:nvSpPr>
          <p:cNvPr id="14" name="Text 12"/>
          <p:cNvSpPr/>
          <p:nvPr/>
        </p:nvSpPr>
        <p:spPr>
          <a:xfrm>
            <a:off x="8025170" y="3661410"/>
            <a:ext cx="2371124" cy="548640"/>
          </a:xfrm>
          <a:prstGeom prst="rect">
            <a:avLst/>
          </a:prstGeom>
          <a:noFill/>
          <a:ln/>
        </p:spPr>
        <p:txBody>
          <a:bodyPr wrap="square" lIns="25400" tIns="25400" rIns="25400" bIns="25400" rtlCol="0" anchor="t">
            <a:normAutofit/>
          </a:bodyPr>
          <a:lstStyle/>
          <a:p>
            <a:pPr marL="0" indent="0" algn="l">
              <a:buNone/>
            </a:pPr>
            <a:r>
              <a:rPr lang="en-US" sz="3000" b="1" dirty="0">
                <a:solidFill>
                  <a:srgbClr val="D9B877"/>
                </a:solidFill>
                <a:latin typeface="Playfair Display" pitchFamily="34" charset="0"/>
                <a:ea typeface="Playfair Display" pitchFamily="34" charset="-122"/>
                <a:cs typeface="Playfair Display" pitchFamily="34" charset="-120"/>
              </a:rPr>
              <a:t>3–E </a:t>
            </a:r>
            <a:r>
              <a:rPr lang="en-US" sz="2250" b="1" dirty="0">
                <a:solidFill>
                  <a:srgbClr val="1A2A5E"/>
                </a:solidFill>
                <a:latin typeface="Helvetica" pitchFamily="34" charset="0"/>
                <a:ea typeface="Helvetica" pitchFamily="34" charset="-122"/>
                <a:cs typeface="Helvetica" pitchFamily="34" charset="-120"/>
              </a:rPr>
              <a:t>accessible</a:t>
            </a:r>
            <a:endParaRPr lang="en-US" sz="1200" dirty="0"/>
          </a:p>
        </p:txBody>
      </p:sp>
      <p:sp>
        <p:nvSpPr>
          <p:cNvPr id="15" name="Shape 13"/>
          <p:cNvSpPr/>
          <p:nvPr/>
        </p:nvSpPr>
        <p:spPr>
          <a:xfrm>
            <a:off x="10894219" y="3436620"/>
            <a:ext cx="2857500" cy="960120"/>
          </a:xfrm>
          <a:prstGeom prst="rect">
            <a:avLst/>
          </a:prstGeom>
          <a:ln w="15240">
            <a:solidFill>
              <a:srgbClr val="1A2A5E"/>
            </a:solidFill>
            <a:prstDash val="solid"/>
          </a:ln>
        </p:spPr>
        <p:txBody>
          <a:bodyPr/>
          <a:lstStyle/>
          <a:p>
            <a:endParaRPr lang="en-US"/>
          </a:p>
        </p:txBody>
      </p:sp>
      <p:sp>
        <p:nvSpPr>
          <p:cNvPr id="16" name="Text 14"/>
          <p:cNvSpPr/>
          <p:nvPr/>
        </p:nvSpPr>
        <p:spPr>
          <a:xfrm>
            <a:off x="11233309" y="3661410"/>
            <a:ext cx="2265045" cy="548640"/>
          </a:xfrm>
          <a:prstGeom prst="rect">
            <a:avLst/>
          </a:prstGeom>
          <a:noFill/>
          <a:ln/>
        </p:spPr>
        <p:txBody>
          <a:bodyPr wrap="square" lIns="25400" tIns="25400" rIns="25400" bIns="25400" rtlCol="0" anchor="t">
            <a:normAutofit/>
          </a:bodyPr>
          <a:lstStyle/>
          <a:p>
            <a:pPr marL="0" indent="0" algn="l">
              <a:buNone/>
            </a:pPr>
            <a:r>
              <a:rPr lang="en-US" sz="3000" b="1" dirty="0">
                <a:solidFill>
                  <a:srgbClr val="D9B877"/>
                </a:solidFill>
                <a:latin typeface="Playfair Display" pitchFamily="34" charset="0"/>
                <a:ea typeface="Playfair Display" pitchFamily="34" charset="-122"/>
                <a:cs typeface="Playfair Display" pitchFamily="34" charset="-120"/>
              </a:rPr>
              <a:t>4–B </a:t>
            </a:r>
            <a:r>
              <a:rPr lang="en-US" sz="2250" b="1" dirty="0">
                <a:solidFill>
                  <a:srgbClr val="1A2A5E"/>
                </a:solidFill>
                <a:latin typeface="Helvetica" pitchFamily="34" charset="0"/>
                <a:ea typeface="Helvetica" pitchFamily="34" charset="-122"/>
                <a:cs typeface="Helvetica" pitchFamily="34" charset="-120"/>
              </a:rPr>
              <a:t>rely</a:t>
            </a:r>
            <a:endParaRPr lang="en-US" sz="1200" dirty="0"/>
          </a:p>
        </p:txBody>
      </p:sp>
      <p:sp>
        <p:nvSpPr>
          <p:cNvPr id="17" name="Shape 15"/>
          <p:cNvSpPr/>
          <p:nvPr/>
        </p:nvSpPr>
        <p:spPr>
          <a:xfrm>
            <a:off x="13999369" y="3436620"/>
            <a:ext cx="2857500" cy="960120"/>
          </a:xfrm>
          <a:prstGeom prst="rect">
            <a:avLst/>
          </a:prstGeom>
          <a:ln w="15240">
            <a:solidFill>
              <a:srgbClr val="1A2A5E"/>
            </a:solidFill>
            <a:prstDash val="solid"/>
          </a:ln>
        </p:spPr>
        <p:txBody>
          <a:bodyPr/>
          <a:lstStyle/>
          <a:p>
            <a:endParaRPr lang="en-US"/>
          </a:p>
        </p:txBody>
      </p:sp>
      <p:sp>
        <p:nvSpPr>
          <p:cNvPr id="18" name="Text 16"/>
          <p:cNvSpPr/>
          <p:nvPr/>
        </p:nvSpPr>
        <p:spPr>
          <a:xfrm>
            <a:off x="14338459" y="3661410"/>
            <a:ext cx="2265045" cy="548640"/>
          </a:xfrm>
          <a:prstGeom prst="rect">
            <a:avLst/>
          </a:prstGeom>
          <a:noFill/>
          <a:ln/>
        </p:spPr>
        <p:txBody>
          <a:bodyPr wrap="square" lIns="25400" tIns="25400" rIns="25400" bIns="25400" rtlCol="0" anchor="t">
            <a:normAutofit/>
          </a:bodyPr>
          <a:lstStyle/>
          <a:p>
            <a:pPr marL="0" indent="0" algn="l">
              <a:buNone/>
            </a:pPr>
            <a:r>
              <a:rPr lang="en-US" sz="3000" b="1" dirty="0">
                <a:solidFill>
                  <a:srgbClr val="D9B877"/>
                </a:solidFill>
                <a:latin typeface="Playfair Display" pitchFamily="34" charset="0"/>
                <a:ea typeface="Playfair Display" pitchFamily="34" charset="-122"/>
                <a:cs typeface="Playfair Display" pitchFamily="34" charset="-120"/>
              </a:rPr>
              <a:t>5–C </a:t>
            </a:r>
            <a:r>
              <a:rPr lang="en-US" sz="2250" b="1" dirty="0">
                <a:solidFill>
                  <a:srgbClr val="1A2A5E"/>
                </a:solidFill>
                <a:latin typeface="Helvetica" pitchFamily="34" charset="0"/>
                <a:ea typeface="Helvetica" pitchFamily="34" charset="-122"/>
                <a:cs typeface="Helvetica" pitchFamily="34" charset="-120"/>
              </a:rPr>
              <a:t>integrity</a:t>
            </a:r>
            <a:endParaRPr lang="en-US" sz="1200" dirty="0"/>
          </a:p>
        </p:txBody>
      </p:sp>
      <p:sp>
        <p:nvSpPr>
          <p:cNvPr id="19" name="Text 17"/>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032510"/>
            <a:ext cx="16192500" cy="22860"/>
          </a:xfrm>
          <a:prstGeom prst="rect">
            <a:avLst/>
          </a:prstGeom>
          <a:solidFill>
            <a:srgbClr val="1A2A5E"/>
          </a:solidFill>
          <a:ln/>
        </p:spPr>
        <p:txBody>
          <a:bodyPr/>
          <a:lstStyle/>
          <a:p>
            <a:endParaRPr lang="en-US"/>
          </a:p>
        </p:txBody>
      </p:sp>
      <p:sp>
        <p:nvSpPr>
          <p:cNvPr id="3" name="Text 1"/>
          <p:cNvSpPr/>
          <p:nvPr/>
        </p:nvSpPr>
        <p:spPr>
          <a:xfrm>
            <a:off x="1047750" y="57150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229993" y="628650"/>
            <a:ext cx="3311283"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002 · AI IN EDUCATION</a:t>
            </a:r>
            <a:endParaRPr lang="en-US" sz="1200" dirty="0"/>
          </a:p>
        </p:txBody>
      </p:sp>
      <p:sp>
        <p:nvSpPr>
          <p:cNvPr id="5" name="Text 3"/>
          <p:cNvSpPr/>
          <p:nvPr/>
        </p:nvSpPr>
        <p:spPr>
          <a:xfrm>
            <a:off x="1047750" y="1264920"/>
            <a:ext cx="17811750" cy="236220"/>
          </a:xfrm>
          <a:prstGeom prst="rect">
            <a:avLst/>
          </a:prstGeom>
          <a:noFill/>
          <a:ln/>
        </p:spPr>
        <p:txBody>
          <a:bodyPr wrap="square" lIns="25400" tIns="25400" rIns="25400" bIns="25400" rtlCol="0" anchor="t">
            <a:normAutofit lnSpcReduction="10000"/>
          </a:bodyPr>
          <a:lstStyle/>
          <a:p>
            <a:pPr marL="0" indent="0" algn="l">
              <a:buNone/>
            </a:pPr>
            <a:r>
              <a:rPr lang="en-US" sz="1350" b="1" kern="0" spc="300" dirty="0">
                <a:solidFill>
                  <a:srgbClr val="BF842C"/>
                </a:solidFill>
                <a:latin typeface="Helvetica" pitchFamily="34" charset="0"/>
                <a:ea typeface="Helvetica" pitchFamily="34" charset="-122"/>
                <a:cs typeface="Helvetica" pitchFamily="34" charset="-120"/>
              </a:rPr>
              <a:t>THE ARTICLE</a:t>
            </a:r>
            <a:endParaRPr lang="en-US" sz="1350" dirty="0"/>
          </a:p>
        </p:txBody>
      </p:sp>
      <p:sp>
        <p:nvSpPr>
          <p:cNvPr id="6" name="Text 4"/>
          <p:cNvSpPr/>
          <p:nvPr/>
        </p:nvSpPr>
        <p:spPr>
          <a:xfrm>
            <a:off x="1047750" y="1520190"/>
            <a:ext cx="17811750" cy="678180"/>
          </a:xfrm>
          <a:prstGeom prst="rect">
            <a:avLst/>
          </a:prstGeom>
          <a:noFill/>
          <a:ln/>
        </p:spPr>
        <p:txBody>
          <a:bodyPr wrap="square" lIns="25400" tIns="25400" rIns="25400" bIns="25400" rtlCol="0" anchor="t">
            <a:normAutofit/>
          </a:bodyPr>
          <a:lstStyle/>
          <a:p>
            <a:pPr marL="0" indent="0" algn="l">
              <a:buNone/>
            </a:pPr>
            <a:r>
              <a:rPr lang="en-US" sz="3750" b="1" dirty="0">
                <a:solidFill>
                  <a:srgbClr val="1A2A5E"/>
                </a:solidFill>
                <a:latin typeface="Playfair Display" pitchFamily="34" charset="0"/>
                <a:ea typeface="Playfair Display" pitchFamily="34" charset="-122"/>
                <a:cs typeface="Playfair Display" pitchFamily="34" charset="-120"/>
              </a:rPr>
              <a:t>AI in Education</a:t>
            </a:r>
            <a:endParaRPr lang="en-US" sz="3750" dirty="0"/>
          </a:p>
        </p:txBody>
      </p:sp>
      <p:sp>
        <p:nvSpPr>
          <p:cNvPr id="7" name="Text 5"/>
          <p:cNvSpPr/>
          <p:nvPr/>
        </p:nvSpPr>
        <p:spPr>
          <a:xfrm>
            <a:off x="1047750" y="2236470"/>
            <a:ext cx="17811750" cy="335280"/>
          </a:xfrm>
          <a:prstGeom prst="rect">
            <a:avLst/>
          </a:prstGeom>
          <a:noFill/>
          <a:ln/>
        </p:spPr>
        <p:txBody>
          <a:bodyPr wrap="square" lIns="25400" tIns="25400" rIns="25400" bIns="25400" rtlCol="0" anchor="t">
            <a:normAutofit lnSpcReduction="10000"/>
          </a:bodyPr>
          <a:lstStyle/>
          <a:p>
            <a:pPr marL="0" indent="0" algn="l">
              <a:buNone/>
            </a:pPr>
            <a:r>
              <a:rPr lang="en-US" sz="2025" b="1" dirty="0">
                <a:solidFill>
                  <a:srgbClr val="1A2A5E"/>
                </a:solidFill>
                <a:latin typeface="Helvetica" pitchFamily="34" charset="0"/>
                <a:ea typeface="Helvetica" pitchFamily="34" charset="-122"/>
                <a:cs typeface="Helvetica" pitchFamily="34" charset="-120"/>
              </a:rPr>
              <a:t>Can a machine help us learn?</a:t>
            </a:r>
            <a:endParaRPr lang="en-US" sz="2025" dirty="0"/>
          </a:p>
        </p:txBody>
      </p:sp>
      <p:sp>
        <p:nvSpPr>
          <p:cNvPr id="8" name="Shape 6"/>
          <p:cNvSpPr/>
          <p:nvPr/>
        </p:nvSpPr>
        <p:spPr>
          <a:xfrm>
            <a:off x="1047750" y="2667000"/>
            <a:ext cx="609600" cy="38100"/>
          </a:xfrm>
          <a:prstGeom prst="rect">
            <a:avLst/>
          </a:prstGeom>
          <a:solidFill>
            <a:srgbClr val="D9B877"/>
          </a:solidFill>
          <a:ln/>
        </p:spPr>
        <p:txBody>
          <a:bodyPr/>
          <a:lstStyle/>
          <a:p>
            <a:endParaRPr lang="en-US"/>
          </a:p>
        </p:txBody>
      </p:sp>
      <p:sp>
        <p:nvSpPr>
          <p:cNvPr id="9" name="Text 7"/>
          <p:cNvSpPr/>
          <p:nvPr/>
        </p:nvSpPr>
        <p:spPr>
          <a:xfrm>
            <a:off x="1047750" y="2819400"/>
            <a:ext cx="17811750" cy="281940"/>
          </a:xfrm>
          <a:prstGeom prst="rect">
            <a:avLst/>
          </a:prstGeom>
          <a:noFill/>
          <a:ln/>
        </p:spPr>
        <p:txBody>
          <a:bodyPr wrap="square" lIns="25400" tIns="25400" rIns="25400" bIns="25400" rtlCol="0" anchor="t">
            <a:normAutofit lnSpcReduction="10000"/>
          </a:bodyPr>
          <a:lstStyle/>
          <a:p>
            <a:pPr marL="0" indent="0" algn="l">
              <a:buNone/>
            </a:pPr>
            <a:r>
              <a:rPr lang="en-US" sz="1650" i="1" dirty="0">
                <a:solidFill>
                  <a:srgbClr val="555555"/>
                </a:solidFill>
                <a:latin typeface="Helvetica" pitchFamily="34" charset="0"/>
                <a:ea typeface="Helvetica" pitchFamily="34" charset="-122"/>
                <a:cs typeface="Helvetica" pitchFamily="34" charset="-120"/>
              </a:rPr>
              <a:t>Artificial intelligence promises a private tutor for everyone — but at what cost?</a:t>
            </a:r>
            <a:endParaRPr lang="en-US" sz="1650" dirty="0"/>
          </a:p>
        </p:txBody>
      </p:sp>
      <p:sp>
        <p:nvSpPr>
          <p:cNvPr id="10" name="Text 8"/>
          <p:cNvSpPr/>
          <p:nvPr/>
        </p:nvSpPr>
        <p:spPr>
          <a:xfrm>
            <a:off x="1047750" y="3272790"/>
            <a:ext cx="8074247" cy="1588294"/>
          </a:xfrm>
          <a:prstGeom prst="rect">
            <a:avLst/>
          </a:prstGeom>
          <a:noFill/>
          <a:ln/>
        </p:spPr>
        <p:txBody>
          <a:bodyPr wrap="square" lIns="25400" tIns="25400" rIns="25400" bIns="25400" rtlCol="0" anchor="t">
            <a:noAutofit/>
          </a:bodyPr>
          <a:lstStyle/>
          <a:p>
            <a:pPr marL="0" indent="0" algn="l">
              <a:lnSpc>
                <a:spcPct val="148000"/>
              </a:lnSpc>
              <a:buNone/>
            </a:pPr>
            <a:r>
              <a:rPr lang="en-US" sz="1650" dirty="0">
                <a:solidFill>
                  <a:srgbClr val="222222"/>
                </a:solidFill>
                <a:latin typeface="Helvetica" pitchFamily="34" charset="0"/>
                <a:ea typeface="Helvetica" pitchFamily="34" charset="-122"/>
                <a:cs typeface="Helvetica" pitchFamily="34" charset="-120"/>
              </a:rPr>
              <a:t>Imagine a classroom where every student has a private tutor, available at any hour, ready to explain a difficult idea in a dozen different ways. For a growing number of learners, this is no longer science fiction. Artificial intelligence has entered education, and it is changing how people study, write, and even think. Some teachers welcome it; others worry about what might be lost.</a:t>
            </a:r>
            <a:endParaRPr lang="en-US" sz="1650" dirty="0"/>
          </a:p>
        </p:txBody>
      </p:sp>
      <p:sp>
        <p:nvSpPr>
          <p:cNvPr id="11" name="Text 9"/>
          <p:cNvSpPr/>
          <p:nvPr/>
        </p:nvSpPr>
        <p:spPr>
          <a:xfrm>
            <a:off x="1047750" y="5422992"/>
            <a:ext cx="8074247" cy="1278255"/>
          </a:xfrm>
          <a:prstGeom prst="rect">
            <a:avLst/>
          </a:prstGeom>
          <a:noFill/>
          <a:ln/>
        </p:spPr>
        <p:txBody>
          <a:bodyPr wrap="square" lIns="25400" tIns="25400" rIns="25400" bIns="25400" rtlCol="0" anchor="t">
            <a:noAutofit/>
          </a:bodyPr>
          <a:lstStyle/>
          <a:p>
            <a:pPr marL="0" indent="0" algn="l">
              <a:lnSpc>
                <a:spcPct val="148000"/>
              </a:lnSpc>
              <a:buNone/>
            </a:pPr>
            <a:r>
              <a:rPr lang="en-US" sz="1650" dirty="0">
                <a:solidFill>
                  <a:srgbClr val="222222"/>
                </a:solidFill>
                <a:latin typeface="Helvetica" pitchFamily="34" charset="0"/>
                <a:ea typeface="Helvetica" pitchFamily="34" charset="-122"/>
                <a:cs typeface="Helvetica" pitchFamily="34" charset="-120"/>
              </a:rPr>
              <a:t>Supporters point to one powerful idea: </a:t>
            </a:r>
            <a:r>
              <a:rPr lang="en-US" sz="1650" b="1" dirty="0">
                <a:solidFill>
                  <a:srgbClr val="1A2A5E"/>
                </a:solidFill>
                <a:latin typeface="Helvetica" pitchFamily="34" charset="0"/>
                <a:ea typeface="Helvetica" pitchFamily="34" charset="-122"/>
                <a:cs typeface="Helvetica" pitchFamily="34" charset="-120"/>
              </a:rPr>
              <a:t>personalized </a:t>
            </a:r>
            <a:r>
              <a:rPr lang="en-US" sz="1650" dirty="0">
                <a:solidFill>
                  <a:srgbClr val="222222"/>
                </a:solidFill>
                <a:latin typeface="Helvetica" pitchFamily="34" charset="0"/>
                <a:ea typeface="Helvetica" pitchFamily="34" charset="-122"/>
                <a:cs typeface="Helvetica" pitchFamily="34" charset="-120"/>
              </a:rPr>
              <a:t>learning. AI tools can </a:t>
            </a:r>
            <a:r>
              <a:rPr lang="en-US" sz="1650" b="1" dirty="0">
                <a:solidFill>
                  <a:srgbClr val="1A2A5E"/>
                </a:solidFill>
                <a:latin typeface="Helvetica" pitchFamily="34" charset="0"/>
                <a:ea typeface="Helvetica" pitchFamily="34" charset="-122"/>
                <a:cs typeface="Helvetica" pitchFamily="34" charset="-120"/>
              </a:rPr>
              <a:t>adapt </a:t>
            </a:r>
            <a:r>
              <a:rPr lang="en-US" sz="1650" dirty="0">
                <a:solidFill>
                  <a:srgbClr val="222222"/>
                </a:solidFill>
                <a:latin typeface="Helvetica" pitchFamily="34" charset="0"/>
                <a:ea typeface="Helvetica" pitchFamily="34" charset="-122"/>
                <a:cs typeface="Helvetica" pitchFamily="34" charset="-120"/>
              </a:rPr>
              <a:t>to each student, offering harder questions to those who race ahead and gentle review to those who struggle. They are also </a:t>
            </a:r>
            <a:r>
              <a:rPr lang="en-US" sz="1650" b="1" dirty="0">
                <a:solidFill>
                  <a:srgbClr val="1A2A5E"/>
                </a:solidFill>
                <a:latin typeface="Helvetica" pitchFamily="34" charset="0"/>
                <a:ea typeface="Helvetica" pitchFamily="34" charset="-122"/>
                <a:cs typeface="Helvetica" pitchFamily="34" charset="-120"/>
              </a:rPr>
              <a:t>accessible </a:t>
            </a:r>
            <a:r>
              <a:rPr lang="en-US" sz="1650" dirty="0">
                <a:solidFill>
                  <a:srgbClr val="222222"/>
                </a:solidFill>
                <a:latin typeface="Helvetica" pitchFamily="34" charset="0"/>
                <a:ea typeface="Helvetica" pitchFamily="34" charset="-122"/>
                <a:cs typeface="Helvetica" pitchFamily="34" charset="-120"/>
              </a:rPr>
              <a:t>— available day and night to anyone with a phone.</a:t>
            </a:r>
            <a:endParaRPr lang="en-US" sz="1650" dirty="0"/>
          </a:p>
        </p:txBody>
      </p:sp>
      <p:sp>
        <p:nvSpPr>
          <p:cNvPr id="12" name="Text 10"/>
          <p:cNvSpPr/>
          <p:nvPr/>
        </p:nvSpPr>
        <p:spPr>
          <a:xfrm>
            <a:off x="9401175" y="3272790"/>
            <a:ext cx="8074247" cy="968216"/>
          </a:xfrm>
          <a:prstGeom prst="rect">
            <a:avLst/>
          </a:prstGeom>
          <a:noFill/>
          <a:ln/>
        </p:spPr>
        <p:txBody>
          <a:bodyPr wrap="square" lIns="25400" tIns="25400" rIns="25400" bIns="25400" rtlCol="0" anchor="t">
            <a:noAutofit/>
          </a:bodyPr>
          <a:lstStyle/>
          <a:p>
            <a:pPr marL="0" indent="0" algn="l">
              <a:lnSpc>
                <a:spcPct val="148000"/>
              </a:lnSpc>
              <a:buNone/>
            </a:pPr>
            <a:r>
              <a:rPr lang="en-US" sz="1650" dirty="0">
                <a:solidFill>
                  <a:srgbClr val="222222"/>
                </a:solidFill>
                <a:latin typeface="Helvetica" pitchFamily="34" charset="0"/>
                <a:ea typeface="Helvetica" pitchFamily="34" charset="-122"/>
                <a:cs typeface="Helvetica" pitchFamily="34" charset="-120"/>
              </a:rPr>
              <a:t>The shift is already underway. In many countries, most university students have used AI for their work. Some schools have built their own tutoring systems; others have banned it entirely. Many teachers now spend less time on routine marking.</a:t>
            </a:r>
            <a:endParaRPr lang="en-US" sz="1650" dirty="0"/>
          </a:p>
        </p:txBody>
      </p:sp>
      <p:sp>
        <p:nvSpPr>
          <p:cNvPr id="13" name="Text 11"/>
          <p:cNvSpPr/>
          <p:nvPr/>
        </p:nvSpPr>
        <p:spPr>
          <a:xfrm>
            <a:off x="9401715" y="4861084"/>
            <a:ext cx="8074247" cy="1278255"/>
          </a:xfrm>
          <a:prstGeom prst="rect">
            <a:avLst/>
          </a:prstGeom>
          <a:noFill/>
          <a:ln/>
        </p:spPr>
        <p:txBody>
          <a:bodyPr wrap="square" lIns="25400" tIns="25400" rIns="25400" bIns="25400" rtlCol="0" anchor="t">
            <a:noAutofit/>
          </a:bodyPr>
          <a:lstStyle/>
          <a:p>
            <a:pPr marL="0" indent="0" algn="l">
              <a:lnSpc>
                <a:spcPct val="148000"/>
              </a:lnSpc>
              <a:buNone/>
            </a:pPr>
            <a:r>
              <a:rPr lang="en-US" sz="1650" dirty="0">
                <a:solidFill>
                  <a:srgbClr val="222222"/>
                </a:solidFill>
                <a:latin typeface="Helvetica" pitchFamily="34" charset="0"/>
                <a:ea typeface="Helvetica" pitchFamily="34" charset="-122"/>
                <a:cs typeface="Helvetica" pitchFamily="34" charset="-120"/>
              </a:rPr>
              <a:t>Yet there is a cost. When students </a:t>
            </a:r>
            <a:r>
              <a:rPr lang="en-US" sz="1650" b="1" dirty="0">
                <a:solidFill>
                  <a:srgbClr val="1A2A5E"/>
                </a:solidFill>
                <a:latin typeface="Helvetica" pitchFamily="34" charset="0"/>
                <a:ea typeface="Helvetica" pitchFamily="34" charset="-122"/>
                <a:cs typeface="Helvetica" pitchFamily="34" charset="-120"/>
              </a:rPr>
              <a:t>rely </a:t>
            </a:r>
            <a:r>
              <a:rPr lang="en-US" sz="1650" dirty="0">
                <a:solidFill>
                  <a:srgbClr val="222222"/>
                </a:solidFill>
                <a:latin typeface="Helvetica" pitchFamily="34" charset="0"/>
                <a:ea typeface="Helvetica" pitchFamily="34" charset="-122"/>
                <a:cs typeface="Helvetica" pitchFamily="34" charset="-120"/>
              </a:rPr>
              <a:t>too heavily on machines, they may stop building skills of their own. Educators also worry about </a:t>
            </a:r>
            <a:r>
              <a:rPr lang="en-US" sz="1650" b="1" dirty="0">
                <a:solidFill>
                  <a:srgbClr val="1A2A5E"/>
                </a:solidFill>
                <a:latin typeface="Helvetica" pitchFamily="34" charset="0"/>
                <a:ea typeface="Helvetica" pitchFamily="34" charset="-122"/>
                <a:cs typeface="Helvetica" pitchFamily="34" charset="-120"/>
              </a:rPr>
              <a:t>integrity </a:t>
            </a:r>
            <a:r>
              <a:rPr lang="en-US" sz="1650" dirty="0">
                <a:solidFill>
                  <a:srgbClr val="222222"/>
                </a:solidFill>
                <a:latin typeface="Helvetica" pitchFamily="34" charset="0"/>
                <a:ea typeface="Helvetica" pitchFamily="34" charset="-122"/>
                <a:cs typeface="Helvetica" pitchFamily="34" charset="-120"/>
              </a:rPr>
              <a:t>: if a machine writes the essay, what has the student learned? Others argue that AI is just a new tool that schools should teach students to use wisely.</a:t>
            </a:r>
            <a:endParaRPr lang="en-US" sz="1650" dirty="0"/>
          </a:p>
        </p:txBody>
      </p:sp>
      <p:sp>
        <p:nvSpPr>
          <p:cNvPr id="14" name="Shape 12"/>
          <p:cNvSpPr/>
          <p:nvPr/>
        </p:nvSpPr>
        <p:spPr>
          <a:xfrm>
            <a:off x="1047750" y="7610475"/>
            <a:ext cx="45720" cy="842010"/>
          </a:xfrm>
          <a:prstGeom prst="rect">
            <a:avLst/>
          </a:prstGeom>
          <a:solidFill>
            <a:srgbClr val="D9B877"/>
          </a:solidFill>
          <a:ln/>
        </p:spPr>
        <p:txBody>
          <a:bodyPr/>
          <a:lstStyle/>
          <a:p>
            <a:endParaRPr lang="en-US"/>
          </a:p>
        </p:txBody>
      </p:sp>
      <p:sp>
        <p:nvSpPr>
          <p:cNvPr id="15" name="Text 13"/>
          <p:cNvSpPr/>
          <p:nvPr/>
        </p:nvSpPr>
        <p:spPr>
          <a:xfrm>
            <a:off x="1360169" y="7610475"/>
            <a:ext cx="14112059" cy="880110"/>
          </a:xfrm>
          <a:prstGeom prst="rect">
            <a:avLst/>
          </a:prstGeom>
          <a:noFill/>
          <a:ln/>
        </p:spPr>
        <p:txBody>
          <a:bodyPr wrap="square" lIns="25400" tIns="25400" rIns="25400" bIns="25400" rtlCol="0" anchor="t">
            <a:normAutofit fontScale="92500"/>
          </a:bodyPr>
          <a:lstStyle/>
          <a:p>
            <a:pPr marL="0" indent="0" algn="l">
              <a:lnSpc>
                <a:spcPct val="130000"/>
              </a:lnSpc>
              <a:buNone/>
            </a:pPr>
            <a:r>
              <a:rPr lang="en-US" sz="2550" b="1" i="1" dirty="0">
                <a:solidFill>
                  <a:srgbClr val="1A2A5E"/>
                </a:solidFill>
                <a:latin typeface="Playfair Display" pitchFamily="34" charset="0"/>
                <a:ea typeface="Playfair Display" pitchFamily="34" charset="-122"/>
                <a:cs typeface="Playfair Display" pitchFamily="34" charset="-120"/>
              </a:rPr>
              <a:t>Maybe the real question is not whether AI belongs in education, but what we want education to be for.</a:t>
            </a:r>
            <a:endParaRPr lang="en-US" sz="2550" dirty="0"/>
          </a:p>
        </p:txBody>
      </p:sp>
      <p:sp>
        <p:nvSpPr>
          <p:cNvPr id="16" name="Text 14"/>
          <p:cNvSpPr/>
          <p:nvPr/>
        </p:nvSpPr>
        <p:spPr>
          <a:xfrm>
            <a:off x="1047750" y="952500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pic>
        <p:nvPicPr>
          <p:cNvPr id="17" name="issue002-audio">
            <a:hlinkClick r:id="" action="ppaction://media"/>
            <a:extLst>
              <a:ext uri="{FF2B5EF4-FFF2-40B4-BE49-F238E27FC236}">
                <a16:creationId xmlns:a16="http://schemas.microsoft.com/office/drawing/2014/main" id="{861A9A5C-6A3B-7166-86AB-86461905AE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88250" y="1602422"/>
            <a:ext cx="487363" cy="487363"/>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047750" y="110109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20040"/>
          </a:xfrm>
          <a:prstGeom prst="rect">
            <a:avLst/>
          </a:prstGeom>
          <a:noFill/>
          <a:ln/>
        </p:spPr>
        <p:txBody>
          <a:bodyPr wrap="none" lIns="25400" tIns="25400" rIns="25400" bIns="25400" rtlCol="0" anchor="t">
            <a:normAutofit lnSpcReduction="10000"/>
          </a:bodyPr>
          <a:lstStyle/>
          <a:p>
            <a:pPr marL="0" indent="0" algn="l">
              <a:buNone/>
            </a:pPr>
            <a:r>
              <a:rPr lang="en-US" sz="1950" b="1" kern="0" spc="38" dirty="0">
                <a:solidFill>
                  <a:srgbClr val="1A2A5E"/>
                </a:solidFill>
                <a:latin typeface="Georgia" pitchFamily="34" charset="0"/>
                <a:ea typeface="Georgia" pitchFamily="34" charset="-122"/>
                <a:cs typeface="Georgia" pitchFamily="34" charset="-120"/>
              </a:rPr>
              <a:t>PERSPECTIVE</a:t>
            </a:r>
            <a:endParaRPr lang="en-US" sz="1950" dirty="0"/>
          </a:p>
        </p:txBody>
      </p:sp>
      <p:sp>
        <p:nvSpPr>
          <p:cNvPr id="4" name="Text 2"/>
          <p:cNvSpPr/>
          <p:nvPr/>
        </p:nvSpPr>
        <p:spPr>
          <a:xfrm>
            <a:off x="14229993" y="701040"/>
            <a:ext cx="3311283"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002 · AI IN EDUCATION</a:t>
            </a:r>
            <a:endParaRPr lang="en-US" sz="1200" dirty="0"/>
          </a:p>
        </p:txBody>
      </p:sp>
      <p:sp>
        <p:nvSpPr>
          <p:cNvPr id="5" name="Text 3"/>
          <p:cNvSpPr/>
          <p:nvPr/>
        </p:nvSpPr>
        <p:spPr>
          <a:xfrm>
            <a:off x="1047750" y="150495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COMPREHENSION</a:t>
            </a:r>
            <a:endParaRPr lang="en-US" sz="1500" dirty="0"/>
          </a:p>
        </p:txBody>
      </p:sp>
      <p:sp>
        <p:nvSpPr>
          <p:cNvPr id="6" name="Text 4"/>
          <p:cNvSpPr/>
          <p:nvPr/>
        </p:nvSpPr>
        <p:spPr>
          <a:xfrm>
            <a:off x="1047750" y="1821180"/>
            <a:ext cx="17811750" cy="624840"/>
          </a:xfrm>
          <a:prstGeom prst="rect">
            <a:avLst/>
          </a:prstGeom>
          <a:noFill/>
          <a:ln/>
        </p:spPr>
        <p:txBody>
          <a:bodyPr wrap="square" lIns="25400" tIns="25400" rIns="25400" bIns="25400" rtlCol="0" anchor="t">
            <a:normAutofit lnSpcReduction="10000"/>
          </a:bodyPr>
          <a:lstStyle/>
          <a:p>
            <a:pPr marL="0" indent="0" algn="l">
              <a:buNone/>
            </a:pPr>
            <a:r>
              <a:rPr lang="en-US" sz="4050" b="1" dirty="0">
                <a:solidFill>
                  <a:srgbClr val="1A2A5E"/>
                </a:solidFill>
                <a:latin typeface="Georgia" pitchFamily="34" charset="0"/>
                <a:ea typeface="Georgia" pitchFamily="34" charset="-122"/>
                <a:cs typeface="Georgia" pitchFamily="34" charset="-120"/>
              </a:rPr>
              <a:t>True or False?</a:t>
            </a:r>
            <a:endParaRPr lang="en-US" sz="4050" dirty="0"/>
          </a:p>
        </p:txBody>
      </p:sp>
      <p:sp>
        <p:nvSpPr>
          <p:cNvPr id="7" name="Shape 5"/>
          <p:cNvSpPr/>
          <p:nvPr/>
        </p:nvSpPr>
        <p:spPr>
          <a:xfrm>
            <a:off x="1047750" y="3402330"/>
            <a:ext cx="14763750" cy="9525"/>
          </a:xfrm>
          <a:prstGeom prst="rect">
            <a:avLst/>
          </a:prstGeom>
          <a:solidFill>
            <a:srgbClr val="E3E1DB"/>
          </a:solidFill>
          <a:ln/>
        </p:spPr>
        <p:txBody>
          <a:bodyPr/>
          <a:lstStyle/>
          <a:p>
            <a:endParaRPr lang="en-US"/>
          </a:p>
        </p:txBody>
      </p:sp>
      <p:sp>
        <p:nvSpPr>
          <p:cNvPr id="8" name="Text 6"/>
          <p:cNvSpPr/>
          <p:nvPr/>
        </p:nvSpPr>
        <p:spPr>
          <a:xfrm>
            <a:off x="1047750" y="2846070"/>
            <a:ext cx="457200" cy="403860"/>
          </a:xfrm>
          <a:prstGeom prst="rect">
            <a:avLst/>
          </a:prstGeom>
          <a:noFill/>
          <a:ln/>
        </p:spPr>
        <p:txBody>
          <a:bodyPr wrap="square" lIns="25400" tIns="25400" rIns="25400" bIns="25400" rtlCol="0" anchor="t">
            <a:normAutofit lnSpcReduction="10000"/>
          </a:bodyPr>
          <a:lstStyle/>
          <a:p>
            <a:pPr marL="0" indent="0" algn="l">
              <a:buNone/>
            </a:pPr>
            <a:r>
              <a:rPr lang="en-US" sz="2550" b="1" dirty="0">
                <a:solidFill>
                  <a:srgbClr val="D9B877"/>
                </a:solidFill>
                <a:latin typeface="Georgia" pitchFamily="34" charset="0"/>
                <a:ea typeface="Georgia" pitchFamily="34" charset="-122"/>
                <a:cs typeface="Georgia" pitchFamily="34" charset="-120"/>
              </a:rPr>
              <a:t>1</a:t>
            </a:r>
            <a:endParaRPr lang="en-US" sz="2550" dirty="0"/>
          </a:p>
        </p:txBody>
      </p:sp>
      <p:sp>
        <p:nvSpPr>
          <p:cNvPr id="9" name="Text 7"/>
          <p:cNvSpPr/>
          <p:nvPr/>
        </p:nvSpPr>
        <p:spPr>
          <a:xfrm>
            <a:off x="1676400" y="2868930"/>
            <a:ext cx="14380761"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The article says AI is used only by school-age children.</a:t>
            </a:r>
            <a:endParaRPr lang="en-US" sz="2175" dirty="0"/>
          </a:p>
        </p:txBody>
      </p:sp>
      <p:sp>
        <p:nvSpPr>
          <p:cNvPr id="10" name="Text 8"/>
          <p:cNvSpPr/>
          <p:nvPr/>
        </p:nvSpPr>
        <p:spPr>
          <a:xfrm>
            <a:off x="14997469" y="285369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11" name="Shape 9"/>
          <p:cNvSpPr/>
          <p:nvPr/>
        </p:nvSpPr>
        <p:spPr>
          <a:xfrm>
            <a:off x="1047750" y="4175760"/>
            <a:ext cx="14763750" cy="9525"/>
          </a:xfrm>
          <a:prstGeom prst="rect">
            <a:avLst/>
          </a:prstGeom>
          <a:solidFill>
            <a:srgbClr val="E3E1DB"/>
          </a:solidFill>
          <a:ln/>
        </p:spPr>
        <p:txBody>
          <a:bodyPr/>
          <a:lstStyle/>
          <a:p>
            <a:endParaRPr lang="en-US"/>
          </a:p>
        </p:txBody>
      </p:sp>
      <p:sp>
        <p:nvSpPr>
          <p:cNvPr id="12" name="Text 10"/>
          <p:cNvSpPr/>
          <p:nvPr/>
        </p:nvSpPr>
        <p:spPr>
          <a:xfrm>
            <a:off x="1047750" y="3619500"/>
            <a:ext cx="457200" cy="403860"/>
          </a:xfrm>
          <a:prstGeom prst="rect">
            <a:avLst/>
          </a:prstGeom>
          <a:noFill/>
          <a:ln/>
        </p:spPr>
        <p:txBody>
          <a:bodyPr wrap="square" lIns="25400" tIns="25400" rIns="25400" bIns="25400" rtlCol="0" anchor="t">
            <a:normAutofit lnSpcReduction="10000"/>
          </a:bodyPr>
          <a:lstStyle/>
          <a:p>
            <a:pPr marL="0" indent="0" algn="l">
              <a:buNone/>
            </a:pPr>
            <a:r>
              <a:rPr lang="en-US" sz="2550" b="1" dirty="0">
                <a:solidFill>
                  <a:srgbClr val="D9B877"/>
                </a:solidFill>
                <a:latin typeface="Georgia" pitchFamily="34" charset="0"/>
                <a:ea typeface="Georgia" pitchFamily="34" charset="-122"/>
                <a:cs typeface="Georgia" pitchFamily="34" charset="-120"/>
              </a:rPr>
              <a:t>2</a:t>
            </a:r>
            <a:endParaRPr lang="en-US" sz="2550" dirty="0"/>
          </a:p>
        </p:txBody>
      </p:sp>
      <p:sp>
        <p:nvSpPr>
          <p:cNvPr id="13" name="Text 11"/>
          <p:cNvSpPr/>
          <p:nvPr/>
        </p:nvSpPr>
        <p:spPr>
          <a:xfrm>
            <a:off x="1676400" y="3642360"/>
            <a:ext cx="14380761"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AI tools can change the level of difficulty for different students.</a:t>
            </a:r>
            <a:endParaRPr lang="en-US" sz="2175" dirty="0"/>
          </a:p>
        </p:txBody>
      </p:sp>
      <p:sp>
        <p:nvSpPr>
          <p:cNvPr id="14" name="Text 12"/>
          <p:cNvSpPr/>
          <p:nvPr/>
        </p:nvSpPr>
        <p:spPr>
          <a:xfrm>
            <a:off x="14997469" y="362712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15" name="Shape 13"/>
          <p:cNvSpPr/>
          <p:nvPr/>
        </p:nvSpPr>
        <p:spPr>
          <a:xfrm>
            <a:off x="1047750" y="4949190"/>
            <a:ext cx="14763750" cy="9525"/>
          </a:xfrm>
          <a:prstGeom prst="rect">
            <a:avLst/>
          </a:prstGeom>
          <a:solidFill>
            <a:srgbClr val="E3E1DB"/>
          </a:solidFill>
          <a:ln/>
        </p:spPr>
        <p:txBody>
          <a:bodyPr/>
          <a:lstStyle/>
          <a:p>
            <a:endParaRPr lang="en-US"/>
          </a:p>
        </p:txBody>
      </p:sp>
      <p:sp>
        <p:nvSpPr>
          <p:cNvPr id="16" name="Text 14"/>
          <p:cNvSpPr/>
          <p:nvPr/>
        </p:nvSpPr>
        <p:spPr>
          <a:xfrm>
            <a:off x="1047750" y="4392930"/>
            <a:ext cx="457200" cy="403860"/>
          </a:xfrm>
          <a:prstGeom prst="rect">
            <a:avLst/>
          </a:prstGeom>
          <a:noFill/>
          <a:ln/>
        </p:spPr>
        <p:txBody>
          <a:bodyPr wrap="square" lIns="25400" tIns="25400" rIns="25400" bIns="25400" rtlCol="0" anchor="t">
            <a:normAutofit lnSpcReduction="10000"/>
          </a:bodyPr>
          <a:lstStyle/>
          <a:p>
            <a:pPr marL="0" indent="0" algn="l">
              <a:buNone/>
            </a:pPr>
            <a:r>
              <a:rPr lang="en-US" sz="2550" b="1" dirty="0">
                <a:solidFill>
                  <a:srgbClr val="D9B877"/>
                </a:solidFill>
                <a:latin typeface="Georgia" pitchFamily="34" charset="0"/>
                <a:ea typeface="Georgia" pitchFamily="34" charset="-122"/>
                <a:cs typeface="Georgia" pitchFamily="34" charset="-120"/>
              </a:rPr>
              <a:t>3</a:t>
            </a:r>
            <a:endParaRPr lang="en-US" sz="2550" dirty="0"/>
          </a:p>
        </p:txBody>
      </p:sp>
      <p:sp>
        <p:nvSpPr>
          <p:cNvPr id="17" name="Text 15"/>
          <p:cNvSpPr/>
          <p:nvPr/>
        </p:nvSpPr>
        <p:spPr>
          <a:xfrm>
            <a:off x="1676400" y="4415790"/>
            <a:ext cx="14380761"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In many countries, most university students have used AI for work.</a:t>
            </a:r>
            <a:endParaRPr lang="en-US" sz="2175" dirty="0"/>
          </a:p>
        </p:txBody>
      </p:sp>
      <p:sp>
        <p:nvSpPr>
          <p:cNvPr id="18" name="Text 16"/>
          <p:cNvSpPr/>
          <p:nvPr/>
        </p:nvSpPr>
        <p:spPr>
          <a:xfrm>
            <a:off x="14997469" y="440055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19" name="Shape 17"/>
          <p:cNvSpPr/>
          <p:nvPr/>
        </p:nvSpPr>
        <p:spPr>
          <a:xfrm>
            <a:off x="1047750" y="5722620"/>
            <a:ext cx="14763750" cy="9525"/>
          </a:xfrm>
          <a:prstGeom prst="rect">
            <a:avLst/>
          </a:prstGeom>
          <a:solidFill>
            <a:srgbClr val="E3E1DB"/>
          </a:solidFill>
          <a:ln/>
        </p:spPr>
        <p:txBody>
          <a:bodyPr/>
          <a:lstStyle/>
          <a:p>
            <a:endParaRPr lang="en-US"/>
          </a:p>
        </p:txBody>
      </p:sp>
      <p:sp>
        <p:nvSpPr>
          <p:cNvPr id="20" name="Text 18"/>
          <p:cNvSpPr/>
          <p:nvPr/>
        </p:nvSpPr>
        <p:spPr>
          <a:xfrm>
            <a:off x="1047750" y="5166360"/>
            <a:ext cx="457200" cy="403860"/>
          </a:xfrm>
          <a:prstGeom prst="rect">
            <a:avLst/>
          </a:prstGeom>
          <a:noFill/>
          <a:ln/>
        </p:spPr>
        <p:txBody>
          <a:bodyPr wrap="square" lIns="25400" tIns="25400" rIns="25400" bIns="25400" rtlCol="0" anchor="t">
            <a:normAutofit lnSpcReduction="10000"/>
          </a:bodyPr>
          <a:lstStyle/>
          <a:p>
            <a:pPr marL="0" indent="0" algn="l">
              <a:buNone/>
            </a:pPr>
            <a:r>
              <a:rPr lang="en-US" sz="2550" b="1" dirty="0">
                <a:solidFill>
                  <a:srgbClr val="D9B877"/>
                </a:solidFill>
                <a:latin typeface="Georgia" pitchFamily="34" charset="0"/>
                <a:ea typeface="Georgia" pitchFamily="34" charset="-122"/>
                <a:cs typeface="Georgia" pitchFamily="34" charset="-120"/>
              </a:rPr>
              <a:t>4</a:t>
            </a:r>
            <a:endParaRPr lang="en-US" sz="2550" dirty="0"/>
          </a:p>
        </p:txBody>
      </p:sp>
      <p:sp>
        <p:nvSpPr>
          <p:cNvPr id="21" name="Text 19"/>
          <p:cNvSpPr/>
          <p:nvPr/>
        </p:nvSpPr>
        <p:spPr>
          <a:xfrm>
            <a:off x="1676400" y="5189220"/>
            <a:ext cx="14380761"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Every school has banned AI from the classroom.</a:t>
            </a:r>
            <a:endParaRPr lang="en-US" sz="2175" dirty="0"/>
          </a:p>
        </p:txBody>
      </p:sp>
      <p:sp>
        <p:nvSpPr>
          <p:cNvPr id="22" name="Text 20"/>
          <p:cNvSpPr/>
          <p:nvPr/>
        </p:nvSpPr>
        <p:spPr>
          <a:xfrm>
            <a:off x="14997469" y="517398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23" name="Text 21"/>
          <p:cNvSpPr/>
          <p:nvPr/>
        </p:nvSpPr>
        <p:spPr>
          <a:xfrm>
            <a:off x="1047750" y="5939790"/>
            <a:ext cx="457200" cy="403860"/>
          </a:xfrm>
          <a:prstGeom prst="rect">
            <a:avLst/>
          </a:prstGeom>
          <a:noFill/>
          <a:ln/>
        </p:spPr>
        <p:txBody>
          <a:bodyPr wrap="square" lIns="25400" tIns="25400" rIns="25400" bIns="25400" rtlCol="0" anchor="t">
            <a:normAutofit lnSpcReduction="10000"/>
          </a:bodyPr>
          <a:lstStyle/>
          <a:p>
            <a:pPr marL="0" indent="0" algn="l">
              <a:buNone/>
            </a:pPr>
            <a:r>
              <a:rPr lang="en-US" sz="2550" b="1" dirty="0">
                <a:solidFill>
                  <a:srgbClr val="D9B877"/>
                </a:solidFill>
                <a:latin typeface="Georgia" pitchFamily="34" charset="0"/>
                <a:ea typeface="Georgia" pitchFamily="34" charset="-122"/>
                <a:cs typeface="Georgia" pitchFamily="34" charset="-120"/>
              </a:rPr>
              <a:t>5</a:t>
            </a:r>
            <a:endParaRPr lang="en-US" sz="2550" dirty="0"/>
          </a:p>
        </p:txBody>
      </p:sp>
      <p:sp>
        <p:nvSpPr>
          <p:cNvPr id="24" name="Text 22"/>
          <p:cNvSpPr/>
          <p:nvPr/>
        </p:nvSpPr>
        <p:spPr>
          <a:xfrm>
            <a:off x="1676400" y="5962650"/>
            <a:ext cx="14380761"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Some teachers now spend less time on routine marking.</a:t>
            </a:r>
            <a:endParaRPr lang="en-US" sz="2175" dirty="0"/>
          </a:p>
        </p:txBody>
      </p:sp>
      <p:sp>
        <p:nvSpPr>
          <p:cNvPr id="25" name="Text 23"/>
          <p:cNvSpPr/>
          <p:nvPr/>
        </p:nvSpPr>
        <p:spPr>
          <a:xfrm>
            <a:off x="14997469" y="594741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26" name="Text 24"/>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047750" y="110109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20040"/>
          </a:xfrm>
          <a:prstGeom prst="rect">
            <a:avLst/>
          </a:prstGeom>
          <a:noFill/>
          <a:ln/>
        </p:spPr>
        <p:txBody>
          <a:bodyPr wrap="none" lIns="25400" tIns="25400" rIns="25400" bIns="25400" rtlCol="0" anchor="t">
            <a:normAutofit lnSpcReduction="10000"/>
          </a:bodyPr>
          <a:lstStyle/>
          <a:p>
            <a:pPr marL="0" indent="0" algn="l">
              <a:buNone/>
            </a:pPr>
            <a:r>
              <a:rPr lang="en-US" sz="1950" b="1" kern="0" spc="38" dirty="0">
                <a:solidFill>
                  <a:srgbClr val="1A2A5E"/>
                </a:solidFill>
                <a:latin typeface="Georgia" pitchFamily="34" charset="0"/>
                <a:ea typeface="Georgia" pitchFamily="34" charset="-122"/>
                <a:cs typeface="Georgia" pitchFamily="34" charset="-120"/>
              </a:rPr>
              <a:t>PERSPECTIVE</a:t>
            </a:r>
            <a:endParaRPr lang="en-US" sz="1950" dirty="0"/>
          </a:p>
        </p:txBody>
      </p:sp>
      <p:sp>
        <p:nvSpPr>
          <p:cNvPr id="4" name="Text 2"/>
          <p:cNvSpPr/>
          <p:nvPr/>
        </p:nvSpPr>
        <p:spPr>
          <a:xfrm>
            <a:off x="14229993" y="701040"/>
            <a:ext cx="3311283"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002 · AI IN EDUCATION</a:t>
            </a:r>
            <a:endParaRPr lang="en-US" sz="1200" dirty="0"/>
          </a:p>
        </p:txBody>
      </p:sp>
      <p:sp>
        <p:nvSpPr>
          <p:cNvPr id="5" name="Text 3"/>
          <p:cNvSpPr/>
          <p:nvPr/>
        </p:nvSpPr>
        <p:spPr>
          <a:xfrm>
            <a:off x="1047750" y="1638300"/>
            <a:ext cx="2419386"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COMPREHENSION</a:t>
            </a:r>
            <a:endParaRPr lang="en-US" sz="1500" dirty="0"/>
          </a:p>
        </p:txBody>
      </p:sp>
      <p:sp>
        <p:nvSpPr>
          <p:cNvPr id="6" name="Shape 4"/>
          <p:cNvSpPr/>
          <p:nvPr/>
        </p:nvSpPr>
        <p:spPr>
          <a:xfrm>
            <a:off x="3456742" y="1543050"/>
            <a:ext cx="1601272" cy="388620"/>
          </a:xfrm>
          <a:prstGeom prst="rect">
            <a:avLst/>
          </a:prstGeom>
          <a:solidFill>
            <a:srgbClr val="1A2A5E"/>
          </a:solidFill>
          <a:ln/>
        </p:spPr>
        <p:txBody>
          <a:bodyPr/>
          <a:lstStyle/>
          <a:p>
            <a:endParaRPr lang="en-US"/>
          </a:p>
        </p:txBody>
      </p:sp>
      <p:sp>
        <p:nvSpPr>
          <p:cNvPr id="7" name="Text 5"/>
          <p:cNvSpPr/>
          <p:nvPr/>
        </p:nvSpPr>
        <p:spPr>
          <a:xfrm>
            <a:off x="3628192" y="1600200"/>
            <a:ext cx="1334572" cy="312420"/>
          </a:xfrm>
          <a:prstGeom prst="rect">
            <a:avLst/>
          </a:prstGeom>
          <a:noFill/>
          <a:ln/>
        </p:spPr>
        <p:txBody>
          <a:bodyPr wrap="square" lIns="25400" tIns="25400" rIns="25400" bIns="25400" rtlCol="0" anchor="t">
            <a:normAutofit/>
          </a:bodyPr>
          <a:lstStyle/>
          <a:p>
            <a:pPr marL="0" indent="0" algn="l">
              <a:buNone/>
            </a:pPr>
            <a:r>
              <a:rPr lang="en-US" sz="1500" b="1" kern="0" spc="225" dirty="0">
                <a:solidFill>
                  <a:srgbClr val="FFFFFF"/>
                </a:solidFill>
                <a:latin typeface="Helvetica" pitchFamily="34" charset="0"/>
                <a:ea typeface="Helvetica" pitchFamily="34" charset="-122"/>
                <a:cs typeface="Helvetica" pitchFamily="34" charset="-120"/>
              </a:rPr>
              <a:t>ANSWERS</a:t>
            </a:r>
            <a:endParaRPr lang="en-US" sz="1500" dirty="0"/>
          </a:p>
        </p:txBody>
      </p:sp>
      <p:sp>
        <p:nvSpPr>
          <p:cNvPr id="8" name="Text 6"/>
          <p:cNvSpPr/>
          <p:nvPr/>
        </p:nvSpPr>
        <p:spPr>
          <a:xfrm>
            <a:off x="1047750" y="2065020"/>
            <a:ext cx="17811750" cy="601980"/>
          </a:xfrm>
          <a:prstGeom prst="rect">
            <a:avLst/>
          </a:prstGeom>
          <a:noFill/>
          <a:ln/>
        </p:spPr>
        <p:txBody>
          <a:bodyPr wrap="square" lIns="25400" tIns="25400" rIns="25400" bIns="25400" rtlCol="0" anchor="t">
            <a:normAutofit lnSpcReduction="10000"/>
          </a:bodyPr>
          <a:lstStyle/>
          <a:p>
            <a:pPr marL="0" indent="0" algn="l">
              <a:buNone/>
            </a:pPr>
            <a:r>
              <a:rPr lang="en-US" sz="3900" b="1" dirty="0">
                <a:solidFill>
                  <a:srgbClr val="1A2A5E"/>
                </a:solidFill>
                <a:latin typeface="Georgia" pitchFamily="34" charset="0"/>
                <a:ea typeface="Georgia" pitchFamily="34" charset="-122"/>
                <a:cs typeface="Georgia" pitchFamily="34" charset="-120"/>
              </a:rPr>
              <a:t>True or False?</a:t>
            </a:r>
            <a:endParaRPr lang="en-US" sz="3900" dirty="0"/>
          </a:p>
        </p:txBody>
      </p:sp>
      <p:sp>
        <p:nvSpPr>
          <p:cNvPr id="9" name="Text 7"/>
          <p:cNvSpPr/>
          <p:nvPr/>
        </p:nvSpPr>
        <p:spPr>
          <a:xfrm>
            <a:off x="1047750" y="3025140"/>
            <a:ext cx="457200" cy="358140"/>
          </a:xfrm>
          <a:prstGeom prst="rect">
            <a:avLst/>
          </a:prstGeom>
          <a:noFill/>
          <a:ln/>
        </p:spPr>
        <p:txBody>
          <a:bodyPr wrap="square" lIns="25400" tIns="25400" rIns="25400" bIns="25400" rtlCol="0" anchor="t">
            <a:normAutofit fontScale="92500" lnSpcReduction="10000"/>
          </a:bodyPr>
          <a:lstStyle/>
          <a:p>
            <a:pPr marL="0" indent="0" algn="l">
              <a:buNone/>
            </a:pPr>
            <a:r>
              <a:rPr lang="en-US" sz="2250" b="1" dirty="0">
                <a:solidFill>
                  <a:srgbClr val="D9B877"/>
                </a:solidFill>
                <a:latin typeface="Georgia" pitchFamily="34" charset="0"/>
                <a:ea typeface="Georgia" pitchFamily="34" charset="-122"/>
                <a:cs typeface="Georgia" pitchFamily="34" charset="-120"/>
              </a:rPr>
              <a:t>1</a:t>
            </a:r>
            <a:endParaRPr lang="en-US" sz="2250" dirty="0"/>
          </a:p>
        </p:txBody>
      </p:sp>
      <p:sp>
        <p:nvSpPr>
          <p:cNvPr id="10" name="Text 8"/>
          <p:cNvSpPr/>
          <p:nvPr/>
        </p:nvSpPr>
        <p:spPr>
          <a:xfrm>
            <a:off x="1676400" y="300990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B0392F"/>
                </a:solidFill>
                <a:latin typeface="Helvetica" pitchFamily="34" charset="0"/>
                <a:ea typeface="Helvetica" pitchFamily="34" charset="-122"/>
                <a:cs typeface="Helvetica" pitchFamily="34" charset="-120"/>
              </a:rPr>
              <a:t>FALSE</a:t>
            </a:r>
            <a:endParaRPr lang="en-US" sz="1950" dirty="0"/>
          </a:p>
        </p:txBody>
      </p:sp>
      <p:sp>
        <p:nvSpPr>
          <p:cNvPr id="11" name="Text 9"/>
          <p:cNvSpPr/>
          <p:nvPr/>
        </p:nvSpPr>
        <p:spPr>
          <a:xfrm>
            <a:off x="2952750" y="3044190"/>
            <a:ext cx="14144625" cy="32004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The article says AI is used only by school-age children. </a:t>
            </a:r>
            <a:r>
              <a:rPr lang="en-US" sz="1950" i="1" dirty="0">
                <a:solidFill>
                  <a:srgbClr val="888888"/>
                </a:solidFill>
                <a:latin typeface="Helvetica" pitchFamily="34" charset="0"/>
                <a:ea typeface="Helvetica" pitchFamily="34" charset="-122"/>
                <a:cs typeface="Helvetica" pitchFamily="34" charset="-120"/>
              </a:rPr>
              <a:t>— universities too.</a:t>
            </a:r>
            <a:endParaRPr lang="en-US" sz="1950" dirty="0"/>
          </a:p>
        </p:txBody>
      </p:sp>
      <p:sp>
        <p:nvSpPr>
          <p:cNvPr id="12" name="Text 10"/>
          <p:cNvSpPr/>
          <p:nvPr/>
        </p:nvSpPr>
        <p:spPr>
          <a:xfrm>
            <a:off x="1047750" y="3547110"/>
            <a:ext cx="457200" cy="358140"/>
          </a:xfrm>
          <a:prstGeom prst="rect">
            <a:avLst/>
          </a:prstGeom>
          <a:noFill/>
          <a:ln/>
        </p:spPr>
        <p:txBody>
          <a:bodyPr wrap="square" lIns="25400" tIns="25400" rIns="25400" bIns="25400" rtlCol="0" anchor="t">
            <a:normAutofit fontScale="92500" lnSpcReduction="10000"/>
          </a:bodyPr>
          <a:lstStyle/>
          <a:p>
            <a:pPr marL="0" indent="0" algn="l">
              <a:buNone/>
            </a:pPr>
            <a:r>
              <a:rPr lang="en-US" sz="2250" b="1" dirty="0">
                <a:solidFill>
                  <a:srgbClr val="D9B877"/>
                </a:solidFill>
                <a:latin typeface="Georgia" pitchFamily="34" charset="0"/>
                <a:ea typeface="Georgia" pitchFamily="34" charset="-122"/>
                <a:cs typeface="Georgia" pitchFamily="34" charset="-120"/>
              </a:rPr>
              <a:t>2</a:t>
            </a:r>
            <a:endParaRPr lang="en-US" sz="2250" dirty="0"/>
          </a:p>
        </p:txBody>
      </p:sp>
      <p:sp>
        <p:nvSpPr>
          <p:cNvPr id="13" name="Text 11"/>
          <p:cNvSpPr/>
          <p:nvPr/>
        </p:nvSpPr>
        <p:spPr>
          <a:xfrm>
            <a:off x="1676400" y="353187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1A7A4A"/>
                </a:solidFill>
                <a:latin typeface="Helvetica" pitchFamily="34" charset="0"/>
                <a:ea typeface="Helvetica" pitchFamily="34" charset="-122"/>
                <a:cs typeface="Helvetica" pitchFamily="34" charset="-120"/>
              </a:rPr>
              <a:t>TRUE</a:t>
            </a:r>
            <a:endParaRPr lang="en-US" sz="1950" dirty="0"/>
          </a:p>
        </p:txBody>
      </p:sp>
      <p:sp>
        <p:nvSpPr>
          <p:cNvPr id="14" name="Text 12"/>
          <p:cNvSpPr/>
          <p:nvPr/>
        </p:nvSpPr>
        <p:spPr>
          <a:xfrm>
            <a:off x="2952750" y="3566160"/>
            <a:ext cx="14144625" cy="32004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AI tools can change the level of difficulty for different students.</a:t>
            </a:r>
            <a:endParaRPr lang="en-US" sz="1950" dirty="0"/>
          </a:p>
        </p:txBody>
      </p:sp>
      <p:sp>
        <p:nvSpPr>
          <p:cNvPr id="15" name="Text 13"/>
          <p:cNvSpPr/>
          <p:nvPr/>
        </p:nvSpPr>
        <p:spPr>
          <a:xfrm>
            <a:off x="1047750" y="4069080"/>
            <a:ext cx="457200" cy="358140"/>
          </a:xfrm>
          <a:prstGeom prst="rect">
            <a:avLst/>
          </a:prstGeom>
          <a:noFill/>
          <a:ln/>
        </p:spPr>
        <p:txBody>
          <a:bodyPr wrap="square" lIns="25400" tIns="25400" rIns="25400" bIns="25400" rtlCol="0" anchor="t">
            <a:normAutofit fontScale="92500" lnSpcReduction="10000"/>
          </a:bodyPr>
          <a:lstStyle/>
          <a:p>
            <a:pPr marL="0" indent="0" algn="l">
              <a:buNone/>
            </a:pPr>
            <a:r>
              <a:rPr lang="en-US" sz="2250" b="1" dirty="0">
                <a:solidFill>
                  <a:srgbClr val="D9B877"/>
                </a:solidFill>
                <a:latin typeface="Georgia" pitchFamily="34" charset="0"/>
                <a:ea typeface="Georgia" pitchFamily="34" charset="-122"/>
                <a:cs typeface="Georgia" pitchFamily="34" charset="-120"/>
              </a:rPr>
              <a:t>3</a:t>
            </a:r>
            <a:endParaRPr lang="en-US" sz="2250" dirty="0"/>
          </a:p>
        </p:txBody>
      </p:sp>
      <p:sp>
        <p:nvSpPr>
          <p:cNvPr id="16" name="Text 14"/>
          <p:cNvSpPr/>
          <p:nvPr/>
        </p:nvSpPr>
        <p:spPr>
          <a:xfrm>
            <a:off x="1676400" y="405384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1A7A4A"/>
                </a:solidFill>
                <a:latin typeface="Helvetica" pitchFamily="34" charset="0"/>
                <a:ea typeface="Helvetica" pitchFamily="34" charset="-122"/>
                <a:cs typeface="Helvetica" pitchFamily="34" charset="-120"/>
              </a:rPr>
              <a:t>TRUE</a:t>
            </a:r>
            <a:endParaRPr lang="en-US" sz="1950" dirty="0"/>
          </a:p>
        </p:txBody>
      </p:sp>
      <p:sp>
        <p:nvSpPr>
          <p:cNvPr id="17" name="Text 15"/>
          <p:cNvSpPr/>
          <p:nvPr/>
        </p:nvSpPr>
        <p:spPr>
          <a:xfrm>
            <a:off x="2952750" y="4088130"/>
            <a:ext cx="14144625" cy="32004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In many countries, most university students have used AI for work.</a:t>
            </a:r>
            <a:endParaRPr lang="en-US" sz="1950" dirty="0"/>
          </a:p>
        </p:txBody>
      </p:sp>
      <p:sp>
        <p:nvSpPr>
          <p:cNvPr id="18" name="Text 16"/>
          <p:cNvSpPr/>
          <p:nvPr/>
        </p:nvSpPr>
        <p:spPr>
          <a:xfrm>
            <a:off x="1047750" y="4591050"/>
            <a:ext cx="457200" cy="358140"/>
          </a:xfrm>
          <a:prstGeom prst="rect">
            <a:avLst/>
          </a:prstGeom>
          <a:noFill/>
          <a:ln/>
        </p:spPr>
        <p:txBody>
          <a:bodyPr wrap="square" lIns="25400" tIns="25400" rIns="25400" bIns="25400" rtlCol="0" anchor="t">
            <a:normAutofit fontScale="92500" lnSpcReduction="10000"/>
          </a:bodyPr>
          <a:lstStyle/>
          <a:p>
            <a:pPr marL="0" indent="0" algn="l">
              <a:buNone/>
            </a:pPr>
            <a:r>
              <a:rPr lang="en-US" sz="2250" b="1" dirty="0">
                <a:solidFill>
                  <a:srgbClr val="D9B877"/>
                </a:solidFill>
                <a:latin typeface="Georgia" pitchFamily="34" charset="0"/>
                <a:ea typeface="Georgia" pitchFamily="34" charset="-122"/>
                <a:cs typeface="Georgia" pitchFamily="34" charset="-120"/>
              </a:rPr>
              <a:t>4</a:t>
            </a:r>
            <a:endParaRPr lang="en-US" sz="2250" dirty="0"/>
          </a:p>
        </p:txBody>
      </p:sp>
      <p:sp>
        <p:nvSpPr>
          <p:cNvPr id="19" name="Text 17"/>
          <p:cNvSpPr/>
          <p:nvPr/>
        </p:nvSpPr>
        <p:spPr>
          <a:xfrm>
            <a:off x="1676400" y="457581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B0392F"/>
                </a:solidFill>
                <a:latin typeface="Helvetica" pitchFamily="34" charset="0"/>
                <a:ea typeface="Helvetica" pitchFamily="34" charset="-122"/>
                <a:cs typeface="Helvetica" pitchFamily="34" charset="-120"/>
              </a:rPr>
              <a:t>FALSE</a:t>
            </a:r>
            <a:endParaRPr lang="en-US" sz="1950" dirty="0"/>
          </a:p>
        </p:txBody>
      </p:sp>
      <p:sp>
        <p:nvSpPr>
          <p:cNvPr id="20" name="Text 18"/>
          <p:cNvSpPr/>
          <p:nvPr/>
        </p:nvSpPr>
        <p:spPr>
          <a:xfrm>
            <a:off x="2952750" y="4610100"/>
            <a:ext cx="14144625" cy="32004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Every school has banned AI. </a:t>
            </a:r>
            <a:r>
              <a:rPr lang="en-US" sz="1950" i="1" dirty="0">
                <a:solidFill>
                  <a:srgbClr val="888888"/>
                </a:solidFill>
                <a:latin typeface="Helvetica" pitchFamily="34" charset="0"/>
                <a:ea typeface="Helvetica" pitchFamily="34" charset="-122"/>
                <a:cs typeface="Helvetica" pitchFamily="34" charset="-120"/>
              </a:rPr>
              <a:t>— some build their own; some ban it.</a:t>
            </a:r>
            <a:endParaRPr lang="en-US" sz="1950" dirty="0"/>
          </a:p>
        </p:txBody>
      </p:sp>
      <p:sp>
        <p:nvSpPr>
          <p:cNvPr id="21" name="Text 19"/>
          <p:cNvSpPr/>
          <p:nvPr/>
        </p:nvSpPr>
        <p:spPr>
          <a:xfrm>
            <a:off x="1047750" y="5113020"/>
            <a:ext cx="457200" cy="358140"/>
          </a:xfrm>
          <a:prstGeom prst="rect">
            <a:avLst/>
          </a:prstGeom>
          <a:noFill/>
          <a:ln/>
        </p:spPr>
        <p:txBody>
          <a:bodyPr wrap="square" lIns="25400" tIns="25400" rIns="25400" bIns="25400" rtlCol="0" anchor="t">
            <a:normAutofit fontScale="92500" lnSpcReduction="10000"/>
          </a:bodyPr>
          <a:lstStyle/>
          <a:p>
            <a:pPr marL="0" indent="0" algn="l">
              <a:buNone/>
            </a:pPr>
            <a:r>
              <a:rPr lang="en-US" sz="2250" b="1" dirty="0">
                <a:solidFill>
                  <a:srgbClr val="D9B877"/>
                </a:solidFill>
                <a:latin typeface="Georgia" pitchFamily="34" charset="0"/>
                <a:ea typeface="Georgia" pitchFamily="34" charset="-122"/>
                <a:cs typeface="Georgia" pitchFamily="34" charset="-120"/>
              </a:rPr>
              <a:t>5</a:t>
            </a:r>
            <a:endParaRPr lang="en-US" sz="2250" dirty="0"/>
          </a:p>
        </p:txBody>
      </p:sp>
      <p:sp>
        <p:nvSpPr>
          <p:cNvPr id="22" name="Text 20"/>
          <p:cNvSpPr/>
          <p:nvPr/>
        </p:nvSpPr>
        <p:spPr>
          <a:xfrm>
            <a:off x="1676400" y="509778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1A7A4A"/>
                </a:solidFill>
                <a:latin typeface="Helvetica" pitchFamily="34" charset="0"/>
                <a:ea typeface="Helvetica" pitchFamily="34" charset="-122"/>
                <a:cs typeface="Helvetica" pitchFamily="34" charset="-120"/>
              </a:rPr>
              <a:t>TRUE</a:t>
            </a:r>
            <a:endParaRPr lang="en-US" sz="1950" dirty="0"/>
          </a:p>
        </p:txBody>
      </p:sp>
      <p:sp>
        <p:nvSpPr>
          <p:cNvPr id="23" name="Text 21"/>
          <p:cNvSpPr/>
          <p:nvPr/>
        </p:nvSpPr>
        <p:spPr>
          <a:xfrm>
            <a:off x="2952750" y="5132070"/>
            <a:ext cx="14144625" cy="32004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Some teachers now spend less time on routine marking.</a:t>
            </a:r>
            <a:endParaRPr lang="en-US" sz="1950" dirty="0"/>
          </a:p>
        </p:txBody>
      </p:sp>
      <p:sp>
        <p:nvSpPr>
          <p:cNvPr id="24" name="Text 22"/>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TotalTime>
  <Words>1851</Words>
  <Application>Microsoft Office PowerPoint</Application>
  <PresentationFormat>Custom</PresentationFormat>
  <Paragraphs>251</Paragraphs>
  <Slides>16</Slides>
  <Notes>16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Georgia</vt:lpstr>
      <vt:lpstr>Helvetica</vt:lpstr>
      <vt:lpstr>Playfair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Wil Williams</cp:lastModifiedBy>
  <cp:revision>3</cp:revision>
  <dcterms:created xsi:type="dcterms:W3CDTF">2026-07-06T08:02:55Z</dcterms:created>
  <dcterms:modified xsi:type="dcterms:W3CDTF">2026-07-10T01:54:52Z</dcterms:modified>
</cp:coreProperties>
</file>