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9" r:id="rId11"/>
    <p:sldId id="266" r:id="rId12"/>
    <p:sldId id="267" r:id="rId13"/>
    <p:sldId id="268" r:id="rId14"/>
    <p:sldId id="270" r:id="rId15"/>
    <p:sldId id="271" r:id="rId16"/>
    <p:sldId id="27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6" d="100"/>
          <a:sy n="56" d="100"/>
        </p:scale>
        <p:origin x="61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547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This is Issue 002 of Perspective, the advanced edition. Topic: AI in Education. Aim: read for implication, analyze how framing shapes a finding, and defend an assessment policy under challenge.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60–75 minutes. Warm-up, five expressions, article + audio, an inference check, then critical thinking, discussion, a defended proposal and a written argument.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closed. Pairs discuss both questions for 4–5 minutes. Push on question 2: ask students to locate the line precisely, then test it against a harder case, such as AI that only suggests a better opening sentence.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 and the subtitle. Students predict whether the article will call AI a help or a threat. Return to their predictions after reading: the article weighs both and refuses a verdict.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match each expression (1–5) to its meaning (A–E). All five appear in the article; ask students to use the context to confirm each match, not just memory. Answers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answers. Then ask for a fresh example of each from students’ own study or work: a tool that became a crutch, a time they cut corners and paid for it.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read the full article, or follow the audio. Set a purpose: where does the writer stand, and how can you tell? Point out that the last paragraph weighs both sides without a verdict. End on the pull-quote question; it sets up the discussion. Give 5–6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Inference check. Several answers are implied rather than stated, so students must point to the words that justify their choice. Answers and evidence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with evidence. Pattern: F, T, T, F, T. On 1, the wealthy were the old beneficiaries; AI widens access. On 4, the writer says neither fear came true, but explicitly refuses to treat that as settling the question. On 5, the idea is implied through polished essays and thinner discussion.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Pairs or small groups. Don’t accept ‘it depends’ without asking: on what? Encourage: ‘That rests on the assumption that…’, ‘I’d concede that…, but…’, ‘The flaw in that argument is…’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task. Pairs. Read the study finding aloud first: every headline reports it, and every one is technically true. Pairs note what each headline leaves out, tick the one they would print, then complete the YOUR CHOICE line and all three DISCUSS questions. About twelve minutes. Headline 3 swaps ‘scored higher’ for ‘learn faster’; headline 6 adds a verdict the study never made.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each sentence, changing the form where needed. Then have them say each line aloud and extend it with a reason. Answers next slide.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Check form: 1 is past tense (“cut corners” looks the same); 2 keeps the article “a crutch.” Ask students to reuse two of the expressions in the discussion that follows.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get ~8 minutes to choose one assessment policy and prepare. Each presents for two minutes; a second group, speaking as students, rebuts for one minute; the first group answers. Judge on how well the answer meets the objection, not on the policy itself.</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as in-class writing or homework. 200–250 words. The opposing view must be stated fairly before it is answered. A model answer is in the Teacher Guide (Page 3).</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Thank the class. Preview that Issue 003 continues the advanced series. Reminder: the worksheet, audio and teacher guide all live at perspectiveenglish.com.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548640"/>
          </a:xfrm>
          <a:prstGeom prst="rect">
            <a:avLst/>
          </a:prstGeom>
          <a:noFill/>
          <a:ln/>
        </p:spPr>
        <p:txBody>
          <a:bodyPr wrap="none" lIns="25400" tIns="25400" rIns="25400" bIns="25400" rtlCol="0" anchor="t">
            <a:normAutofit/>
          </a:bodyPr>
          <a:lstStyle/>
          <a:p>
            <a:pPr marL="0" indent="0" algn="l">
              <a:buNone/>
            </a:pPr>
            <a:r>
              <a:rPr lang="en-US" sz="3000" b="1" kern="0" spc="75" dirty="0">
                <a:solidFill>
                  <a:srgbClr val="FFFFFF"/>
                </a:solidFill>
                <a:latin typeface="Playfair Display" pitchFamily="34" charset="0"/>
                <a:ea typeface="Playfair Display" pitchFamily="34" charset="-122"/>
                <a:cs typeface="Playfair Display" pitchFamily="34" charset="-120"/>
              </a:rPr>
              <a:t>PERSPECTIVE</a:t>
            </a:r>
            <a:endParaRPr lang="en-US" sz="3000" dirty="0"/>
          </a:p>
        </p:txBody>
      </p:sp>
      <p:sp>
        <p:nvSpPr>
          <p:cNvPr id="3" name="Text 1"/>
          <p:cNvSpPr/>
          <p:nvPr/>
        </p:nvSpPr>
        <p:spPr>
          <a:xfrm>
            <a:off x="15567446" y="1047750"/>
            <a:ext cx="1482304" cy="312420"/>
          </a:xfrm>
          <a:prstGeom prst="rect">
            <a:avLst/>
          </a:prstGeom>
          <a:noFill/>
          <a:ln/>
        </p:spPr>
        <p:txBody>
          <a:bodyPr wrap="square" lIns="25400" tIns="25400" rIns="25400" bIns="25400" rtlCol="0" anchor="t">
            <a:normAutofit/>
          </a:bodyPr>
          <a:lstStyle/>
          <a:p>
            <a:pPr marL="0" indent="0" algn="r">
              <a:buNone/>
            </a:pPr>
            <a:r>
              <a:rPr lang="en-US" sz="1500" b="1" kern="0" spc="225" dirty="0">
                <a:solidFill>
                  <a:srgbClr val="D9B877"/>
                </a:solidFill>
                <a:latin typeface="Helvetica" pitchFamily="34" charset="0"/>
                <a:ea typeface="Helvetica" pitchFamily="34" charset="-122"/>
                <a:cs typeface="Helvetica" pitchFamily="34" charset="-120"/>
              </a:rPr>
              <a:t>ISSUE 002</a:t>
            </a:r>
            <a:endParaRPr lang="en-US" sz="1500" dirty="0"/>
          </a:p>
        </p:txBody>
      </p:sp>
      <p:sp>
        <p:nvSpPr>
          <p:cNvPr id="4" name="Text 2"/>
          <p:cNvSpPr/>
          <p:nvPr/>
        </p:nvSpPr>
        <p:spPr>
          <a:xfrm>
            <a:off x="1238250" y="6719888"/>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LESSONS WORTH TALKING ABOUT</a:t>
            </a:r>
            <a:endParaRPr lang="en-US" sz="1650" dirty="0"/>
          </a:p>
        </p:txBody>
      </p:sp>
      <p:sp>
        <p:nvSpPr>
          <p:cNvPr id="5" name="Text 3"/>
          <p:cNvSpPr/>
          <p:nvPr/>
        </p:nvSpPr>
        <p:spPr>
          <a:xfrm>
            <a:off x="1238250" y="7211378"/>
            <a:ext cx="17392650" cy="1395413"/>
          </a:xfrm>
          <a:prstGeom prst="rect">
            <a:avLst/>
          </a:prstGeom>
          <a:noFill/>
          <a:ln/>
        </p:spPr>
        <p:txBody>
          <a:bodyPr wrap="square" lIns="25400" tIns="25400" rIns="25400" bIns="25400" rtlCol="0" anchor="t">
            <a:normAutofit/>
          </a:bodyPr>
          <a:lstStyle/>
          <a:p>
            <a:pPr marL="0" indent="0" algn="l">
              <a:lnSpc>
                <a:spcPct val="71250"/>
              </a:lnSpc>
              <a:buNone/>
            </a:pPr>
            <a:r>
              <a:rPr lang="en-US" sz="11250" b="1" kern="0" spc="-150" dirty="0">
                <a:solidFill>
                  <a:srgbClr val="FFFFFF"/>
                </a:solidFill>
                <a:latin typeface="Playfair Display" pitchFamily="34" charset="0"/>
                <a:ea typeface="Playfair Display" pitchFamily="34" charset="-122"/>
                <a:cs typeface="Playfair Display" pitchFamily="34" charset="-120"/>
              </a:rPr>
              <a:t>AI in Education</a:t>
            </a:r>
            <a:endParaRPr lang="en-US" sz="11250" dirty="0"/>
          </a:p>
        </p:txBody>
      </p:sp>
      <p:sp>
        <p:nvSpPr>
          <p:cNvPr id="6" name="Text 4"/>
          <p:cNvSpPr/>
          <p:nvPr/>
        </p:nvSpPr>
        <p:spPr>
          <a:xfrm>
            <a:off x="1238250" y="8797290"/>
            <a:ext cx="17392650" cy="480060"/>
          </a:xfrm>
          <a:prstGeom prst="rect">
            <a:avLst/>
          </a:prstGeom>
          <a:noFill/>
          <a:ln/>
        </p:spPr>
        <p:txBody>
          <a:bodyPr wrap="square" lIns="25400" tIns="25400" rIns="25400" bIns="25400" rtlCol="0" anchor="t">
            <a:normAutofit lnSpcReduction="10000"/>
          </a:bodyPr>
          <a:lstStyle/>
          <a:p>
            <a:pPr marL="0" indent="0" algn="l">
              <a:buNone/>
            </a:pPr>
            <a:r>
              <a:rPr lang="en-US" sz="3000" dirty="0">
                <a:solidFill>
                  <a:srgbClr val="F1DFE3"/>
                </a:solidFill>
                <a:latin typeface="Helvetica" pitchFamily="34" charset="0"/>
                <a:ea typeface="Helvetica" pitchFamily="34" charset="-122"/>
                <a:cs typeface="Helvetica" pitchFamily="34" charset="-120"/>
              </a:rPr>
              <a:t>Is easier learning better learning?</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6268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LESSON OVERVIEW</a:t>
            </a:r>
            <a:endParaRPr lang="en-US" sz="1500" dirty="0"/>
          </a:p>
        </p:txBody>
      </p:sp>
      <p:sp>
        <p:nvSpPr>
          <p:cNvPr id="6" name="Text 4"/>
          <p:cNvSpPr/>
          <p:nvPr/>
        </p:nvSpPr>
        <p:spPr>
          <a:xfrm>
            <a:off x="1047750" y="1962150"/>
            <a:ext cx="17811750" cy="800100"/>
          </a:xfrm>
          <a:prstGeom prst="rect">
            <a:avLst/>
          </a:prstGeom>
          <a:noFill/>
          <a:ln/>
        </p:spPr>
        <p:txBody>
          <a:bodyPr wrap="square" lIns="25400" tIns="25400" rIns="25400" bIns="25400" rtlCol="0" anchor="t">
            <a:normAutofit/>
          </a:bodyPr>
          <a:lstStyle/>
          <a:p>
            <a:pPr marL="0" indent="0" algn="l">
              <a:buNone/>
            </a:pPr>
            <a:r>
              <a:rPr lang="en-US" sz="4500" b="1" dirty="0">
                <a:solidFill>
                  <a:srgbClr val="451A2A"/>
                </a:solidFill>
                <a:latin typeface="Playfair Display" pitchFamily="34" charset="0"/>
                <a:ea typeface="Playfair Display" pitchFamily="34" charset="-122"/>
                <a:cs typeface="Playfair Display" pitchFamily="34" charset="-120"/>
              </a:rPr>
              <a:t>What we’ll do today</a:t>
            </a:r>
            <a:endParaRPr lang="en-US" sz="4500" dirty="0"/>
          </a:p>
        </p:txBody>
      </p:sp>
      <p:sp>
        <p:nvSpPr>
          <p:cNvPr id="7" name="Text 5"/>
          <p:cNvSpPr/>
          <p:nvPr/>
        </p:nvSpPr>
        <p:spPr>
          <a:xfrm>
            <a:off x="1047750" y="3257550"/>
            <a:ext cx="515422" cy="457200"/>
          </a:xfrm>
          <a:prstGeom prst="rect">
            <a:avLst/>
          </a:prstGeom>
          <a:noFill/>
          <a:ln/>
        </p:spPr>
        <p:txBody>
          <a:bodyPr wrap="none" lIns="25400" tIns="25400" rIns="25400" bIns="25400" rtlCol="0" anchor="t">
            <a:normAutofit/>
          </a:bodyPr>
          <a:lstStyle/>
          <a:p>
            <a:pPr marL="0" indent="0" algn="l">
              <a:lnSpc>
                <a:spcPct val="74324"/>
              </a:lnSpc>
              <a:buNone/>
            </a:pPr>
            <a:r>
              <a:rPr lang="en-US" sz="3300" b="1" dirty="0">
                <a:solidFill>
                  <a:srgbClr val="D9B877"/>
                </a:solidFill>
                <a:latin typeface="Playfair Display" pitchFamily="34" charset="0"/>
                <a:ea typeface="Playfair Display" pitchFamily="34" charset="-122"/>
                <a:cs typeface="Playfair Display" pitchFamily="34" charset="-120"/>
              </a:rPr>
              <a:t>01</a:t>
            </a:r>
            <a:endParaRPr lang="en-US" sz="3300" dirty="0"/>
          </a:p>
        </p:txBody>
      </p:sp>
      <p:sp>
        <p:nvSpPr>
          <p:cNvPr id="8" name="Text 6"/>
          <p:cNvSpPr/>
          <p:nvPr/>
        </p:nvSpPr>
        <p:spPr>
          <a:xfrm>
            <a:off x="1715572" y="3257550"/>
            <a:ext cx="520260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Warm-up &amp; vocabulary</a:t>
            </a:r>
            <a:endParaRPr lang="en-US" sz="2250" dirty="0"/>
          </a:p>
        </p:txBody>
      </p:sp>
      <p:sp>
        <p:nvSpPr>
          <p:cNvPr id="9" name="Text 7"/>
          <p:cNvSpPr/>
          <p:nvPr/>
        </p:nvSpPr>
        <p:spPr>
          <a:xfrm>
            <a:off x="1715572" y="3623310"/>
            <a:ext cx="520260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Open the debate; learn five advanced expressions.</a:t>
            </a:r>
            <a:endParaRPr lang="en-US" sz="1650" dirty="0"/>
          </a:p>
        </p:txBody>
      </p:sp>
      <p:sp>
        <p:nvSpPr>
          <p:cNvPr id="10" name="Text 8"/>
          <p:cNvSpPr/>
          <p:nvPr/>
        </p:nvSpPr>
        <p:spPr>
          <a:xfrm>
            <a:off x="9477375" y="3257550"/>
            <a:ext cx="578287" cy="457200"/>
          </a:xfrm>
          <a:prstGeom prst="rect">
            <a:avLst/>
          </a:prstGeom>
          <a:noFill/>
          <a:ln/>
        </p:spPr>
        <p:txBody>
          <a:bodyPr wrap="none" lIns="25400" tIns="25400" rIns="25400" bIns="25400" rtlCol="0" anchor="t">
            <a:normAutofit/>
          </a:bodyPr>
          <a:lstStyle/>
          <a:p>
            <a:pPr marL="0" indent="0" algn="l">
              <a:lnSpc>
                <a:spcPct val="74324"/>
              </a:lnSpc>
              <a:buNone/>
            </a:pPr>
            <a:r>
              <a:rPr lang="en-US" sz="3300" b="1" dirty="0">
                <a:solidFill>
                  <a:srgbClr val="D9B877"/>
                </a:solidFill>
                <a:latin typeface="Playfair Display" pitchFamily="34" charset="0"/>
                <a:ea typeface="Playfair Display" pitchFamily="34" charset="-122"/>
                <a:cs typeface="Playfair Display" pitchFamily="34" charset="-120"/>
              </a:rPr>
              <a:t>02</a:t>
            </a:r>
            <a:endParaRPr lang="en-US" sz="3300" dirty="0"/>
          </a:p>
        </p:txBody>
      </p:sp>
      <p:sp>
        <p:nvSpPr>
          <p:cNvPr id="11" name="Text 9"/>
          <p:cNvSpPr/>
          <p:nvPr/>
        </p:nvSpPr>
        <p:spPr>
          <a:xfrm>
            <a:off x="10208062" y="3257550"/>
            <a:ext cx="3177695"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Read &amp; listen</a:t>
            </a:r>
            <a:endParaRPr lang="en-US" sz="2250" dirty="0"/>
          </a:p>
        </p:txBody>
      </p:sp>
      <p:sp>
        <p:nvSpPr>
          <p:cNvPr id="12" name="Text 10"/>
          <p:cNvSpPr/>
          <p:nvPr/>
        </p:nvSpPr>
        <p:spPr>
          <a:xfrm>
            <a:off x="10208062" y="3623310"/>
            <a:ext cx="3177695"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The article, with optional audio.</a:t>
            </a:r>
            <a:endParaRPr lang="en-US" sz="1650" dirty="0"/>
          </a:p>
        </p:txBody>
      </p:sp>
      <p:sp>
        <p:nvSpPr>
          <p:cNvPr id="13" name="Text 11"/>
          <p:cNvSpPr/>
          <p:nvPr/>
        </p:nvSpPr>
        <p:spPr>
          <a:xfrm>
            <a:off x="1047750" y="4152900"/>
            <a:ext cx="562451" cy="457200"/>
          </a:xfrm>
          <a:prstGeom prst="rect">
            <a:avLst/>
          </a:prstGeom>
          <a:noFill/>
          <a:ln/>
        </p:spPr>
        <p:txBody>
          <a:bodyPr wrap="none" lIns="25400" tIns="25400" rIns="25400" bIns="25400" rtlCol="0" anchor="t">
            <a:normAutofit/>
          </a:bodyPr>
          <a:lstStyle/>
          <a:p>
            <a:pPr marL="0" indent="0" algn="l">
              <a:lnSpc>
                <a:spcPct val="74324"/>
              </a:lnSpc>
              <a:buNone/>
            </a:pPr>
            <a:r>
              <a:rPr lang="en-US" sz="3300" b="1" dirty="0">
                <a:solidFill>
                  <a:srgbClr val="D9B877"/>
                </a:solidFill>
                <a:latin typeface="Playfair Display" pitchFamily="34" charset="0"/>
                <a:ea typeface="Playfair Display" pitchFamily="34" charset="-122"/>
                <a:cs typeface="Playfair Display" pitchFamily="34" charset="-120"/>
              </a:rPr>
              <a:t>03</a:t>
            </a:r>
            <a:endParaRPr lang="en-US" sz="3300" dirty="0"/>
          </a:p>
        </p:txBody>
      </p:sp>
      <p:sp>
        <p:nvSpPr>
          <p:cNvPr id="14" name="Text 12"/>
          <p:cNvSpPr/>
          <p:nvPr/>
        </p:nvSpPr>
        <p:spPr>
          <a:xfrm>
            <a:off x="1762601" y="4152900"/>
            <a:ext cx="3446967"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Check &amp; discuss</a:t>
            </a:r>
            <a:endParaRPr lang="en-US" sz="2250" dirty="0"/>
          </a:p>
        </p:txBody>
      </p:sp>
      <p:sp>
        <p:nvSpPr>
          <p:cNvPr id="15" name="Text 13"/>
          <p:cNvSpPr/>
          <p:nvPr/>
        </p:nvSpPr>
        <p:spPr>
          <a:xfrm>
            <a:off x="1762601" y="4518660"/>
            <a:ext cx="3446967"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Read for implication, then debate.</a:t>
            </a:r>
            <a:endParaRPr lang="en-US" sz="1650" dirty="0"/>
          </a:p>
        </p:txBody>
      </p:sp>
      <p:sp>
        <p:nvSpPr>
          <p:cNvPr id="16" name="Text 14"/>
          <p:cNvSpPr/>
          <p:nvPr/>
        </p:nvSpPr>
        <p:spPr>
          <a:xfrm>
            <a:off x="9477375" y="4152900"/>
            <a:ext cx="574119" cy="457200"/>
          </a:xfrm>
          <a:prstGeom prst="rect">
            <a:avLst/>
          </a:prstGeom>
          <a:noFill/>
          <a:ln/>
        </p:spPr>
        <p:txBody>
          <a:bodyPr wrap="none" lIns="25400" tIns="25400" rIns="25400" bIns="25400" rtlCol="0" anchor="t">
            <a:normAutofit/>
          </a:bodyPr>
          <a:lstStyle/>
          <a:p>
            <a:pPr marL="0" indent="0" algn="l">
              <a:lnSpc>
                <a:spcPct val="74324"/>
              </a:lnSpc>
              <a:buNone/>
            </a:pPr>
            <a:r>
              <a:rPr lang="en-US" sz="3300" b="1" dirty="0">
                <a:solidFill>
                  <a:srgbClr val="D9B877"/>
                </a:solidFill>
                <a:latin typeface="Playfair Display" pitchFamily="34" charset="0"/>
                <a:ea typeface="Playfair Display" pitchFamily="34" charset="-122"/>
                <a:cs typeface="Playfair Display" pitchFamily="34" charset="-120"/>
              </a:rPr>
              <a:t>04</a:t>
            </a:r>
            <a:endParaRPr lang="en-US" sz="3300" dirty="0"/>
          </a:p>
        </p:txBody>
      </p:sp>
      <p:sp>
        <p:nvSpPr>
          <p:cNvPr id="17" name="Text 15"/>
          <p:cNvSpPr/>
          <p:nvPr/>
        </p:nvSpPr>
        <p:spPr>
          <a:xfrm>
            <a:off x="10203895" y="4152900"/>
            <a:ext cx="3993106"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Challenge &amp; defend</a:t>
            </a:r>
            <a:endParaRPr lang="en-US" sz="2250" dirty="0"/>
          </a:p>
        </p:txBody>
      </p:sp>
      <p:sp>
        <p:nvSpPr>
          <p:cNvPr id="18" name="Text 16"/>
          <p:cNvSpPr/>
          <p:nvPr/>
        </p:nvSpPr>
        <p:spPr>
          <a:xfrm>
            <a:off x="10203895" y="4518660"/>
            <a:ext cx="3993106"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Analyze framing, defend a policy, write.</a:t>
            </a:r>
            <a:endParaRPr lang="en-US" sz="1650" dirty="0"/>
          </a:p>
        </p:txBody>
      </p:sp>
      <p:sp>
        <p:nvSpPr>
          <p:cNvPr id="19" name="Text 17"/>
          <p:cNvSpPr/>
          <p:nvPr/>
        </p:nvSpPr>
        <p:spPr>
          <a:xfrm>
            <a:off x="1047750" y="9429750"/>
            <a:ext cx="197658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
        <p:nvSpPr>
          <p:cNvPr id="20" name="Text 18"/>
          <p:cNvSpPr/>
          <p:nvPr/>
        </p:nvSpPr>
        <p:spPr>
          <a:xfrm>
            <a:off x="16116062" y="9429750"/>
            <a:ext cx="1200388"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60–75 minutes</a:t>
            </a:r>
            <a:endParaRPr lang="en-US" sz="12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6268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WARM-UP</a:t>
            </a:r>
            <a:endParaRPr lang="en-US" sz="1500" dirty="0"/>
          </a:p>
        </p:txBody>
      </p:sp>
      <p:sp>
        <p:nvSpPr>
          <p:cNvPr id="6" name="Text 4"/>
          <p:cNvSpPr/>
          <p:nvPr/>
        </p:nvSpPr>
        <p:spPr>
          <a:xfrm>
            <a:off x="1047750" y="1962150"/>
            <a:ext cx="17811750" cy="800100"/>
          </a:xfrm>
          <a:prstGeom prst="rect">
            <a:avLst/>
          </a:prstGeom>
          <a:noFill/>
          <a:ln/>
        </p:spPr>
        <p:txBody>
          <a:bodyPr wrap="square" lIns="25400" tIns="25400" rIns="25400" bIns="25400" rtlCol="0" anchor="t">
            <a:normAutofit/>
          </a:bodyPr>
          <a:lstStyle/>
          <a:p>
            <a:pPr marL="0" indent="0" algn="l">
              <a:buNone/>
            </a:pPr>
            <a:r>
              <a:rPr lang="en-US" sz="4500" b="1" dirty="0">
                <a:solidFill>
                  <a:srgbClr val="451A2A"/>
                </a:solidFill>
                <a:latin typeface="Playfair Display" pitchFamily="34" charset="0"/>
                <a:ea typeface="Playfair Display" pitchFamily="34" charset="-122"/>
                <a:cs typeface="Playfair Display" pitchFamily="34" charset="-120"/>
              </a:rPr>
              <a:t>Talk with a partner</a:t>
            </a:r>
            <a:endParaRPr lang="en-US" sz="4500" dirty="0"/>
          </a:p>
        </p:txBody>
      </p:sp>
      <p:sp>
        <p:nvSpPr>
          <p:cNvPr id="7" name="Text 5"/>
          <p:cNvSpPr/>
          <p:nvPr/>
        </p:nvSpPr>
        <p:spPr>
          <a:xfrm>
            <a:off x="1047750" y="3390900"/>
            <a:ext cx="342305" cy="655320"/>
          </a:xfrm>
          <a:prstGeom prst="rect">
            <a:avLst/>
          </a:prstGeom>
          <a:noFill/>
          <a:ln/>
        </p:spPr>
        <p:txBody>
          <a:bodyPr wrap="square" lIns="25400" tIns="25400" rIns="25400" bIns="25400" rtlCol="0" anchor="t">
            <a:normAutofit/>
          </a:bodyPr>
          <a:lstStyle/>
          <a:p>
            <a:pPr marL="0" indent="0" algn="l">
              <a:lnSpc>
                <a:spcPct val="67500"/>
              </a:lnSpc>
              <a:buNone/>
            </a:pPr>
            <a:r>
              <a:rPr lang="en-US" sz="5400" b="1" dirty="0">
                <a:solidFill>
                  <a:srgbClr val="D9B877"/>
                </a:solidFill>
                <a:latin typeface="Playfair Display" pitchFamily="34" charset="0"/>
                <a:ea typeface="Playfair Display" pitchFamily="34" charset="-122"/>
                <a:cs typeface="Playfair Display" pitchFamily="34" charset="-120"/>
              </a:rPr>
              <a:t>1</a:t>
            </a:r>
            <a:endParaRPr lang="en-US" sz="5400" dirty="0"/>
          </a:p>
        </p:txBody>
      </p:sp>
      <p:sp>
        <p:nvSpPr>
          <p:cNvPr id="8" name="Text 6"/>
          <p:cNvSpPr/>
          <p:nvPr/>
        </p:nvSpPr>
        <p:spPr>
          <a:xfrm>
            <a:off x="1637705" y="3448050"/>
            <a:ext cx="12636859" cy="1066800"/>
          </a:xfrm>
          <a:prstGeom prst="rect">
            <a:avLst/>
          </a:prstGeom>
          <a:noFill/>
          <a:ln/>
        </p:spPr>
        <p:txBody>
          <a:bodyPr wrap="square" lIns="25400" tIns="25400" rIns="25400" bIns="25400" rtlCol="0" anchor="t">
            <a:normAutofit lnSpcReduction="10000"/>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Think of something you learned the hard way. Would you have learned it as well if it had been easy?</a:t>
            </a:r>
            <a:endParaRPr lang="en-US" sz="3000" dirty="0"/>
          </a:p>
        </p:txBody>
      </p:sp>
      <p:sp>
        <p:nvSpPr>
          <p:cNvPr id="9" name="Text 7"/>
          <p:cNvSpPr/>
          <p:nvPr/>
        </p:nvSpPr>
        <p:spPr>
          <a:xfrm>
            <a:off x="1047750" y="4895850"/>
            <a:ext cx="445175" cy="655320"/>
          </a:xfrm>
          <a:prstGeom prst="rect">
            <a:avLst/>
          </a:prstGeom>
          <a:noFill/>
          <a:ln/>
        </p:spPr>
        <p:txBody>
          <a:bodyPr wrap="square" lIns="25400" tIns="25400" rIns="25400" bIns="25400" rtlCol="0" anchor="t">
            <a:normAutofit/>
          </a:bodyPr>
          <a:lstStyle/>
          <a:p>
            <a:pPr marL="0" indent="0" algn="l">
              <a:lnSpc>
                <a:spcPct val="67500"/>
              </a:lnSpc>
              <a:buNone/>
            </a:pPr>
            <a:r>
              <a:rPr lang="en-US" sz="5400" b="1" dirty="0">
                <a:solidFill>
                  <a:srgbClr val="D9B877"/>
                </a:solidFill>
                <a:latin typeface="Playfair Display" pitchFamily="34" charset="0"/>
                <a:ea typeface="Playfair Display" pitchFamily="34" charset="-122"/>
                <a:cs typeface="Playfair Display" pitchFamily="34" charset="-120"/>
              </a:rPr>
              <a:t>2</a:t>
            </a:r>
            <a:endParaRPr lang="en-US" sz="5400" dirty="0"/>
          </a:p>
        </p:txBody>
      </p:sp>
      <p:sp>
        <p:nvSpPr>
          <p:cNvPr id="10" name="Text 8"/>
          <p:cNvSpPr/>
          <p:nvPr/>
        </p:nvSpPr>
        <p:spPr>
          <a:xfrm>
            <a:off x="1740575" y="4953000"/>
            <a:ext cx="12530904" cy="1066800"/>
          </a:xfrm>
          <a:prstGeom prst="rect">
            <a:avLst/>
          </a:prstGeom>
          <a:noFill/>
          <a:ln/>
        </p:spPr>
        <p:txBody>
          <a:bodyPr wrap="square" lIns="25400" tIns="25400" rIns="25400" bIns="25400" rtlCol="0" anchor="t">
            <a:normAutofit lnSpcReduction="10000"/>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Is asking AI to improve your essay different from asking a friend to check it? Where is the line?</a:t>
            </a:r>
            <a:endParaRPr lang="en-US" sz="3000" dirty="0"/>
          </a:p>
        </p:txBody>
      </p:sp>
      <p:sp>
        <p:nvSpPr>
          <p:cNvPr id="11"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4068604"/>
            <a:ext cx="8539163"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BEFORE YOU READ</a:t>
            </a:r>
            <a:endParaRPr lang="en-US" sz="1500" dirty="0"/>
          </a:p>
        </p:txBody>
      </p:sp>
      <p:sp>
        <p:nvSpPr>
          <p:cNvPr id="6" name="Text 4"/>
          <p:cNvSpPr/>
          <p:nvPr/>
        </p:nvSpPr>
        <p:spPr>
          <a:xfrm>
            <a:off x="1047750" y="4403884"/>
            <a:ext cx="8539163" cy="598170"/>
          </a:xfrm>
          <a:prstGeom prst="rect">
            <a:avLst/>
          </a:prstGeom>
          <a:noFill/>
          <a:ln/>
        </p:spPr>
        <p:txBody>
          <a:bodyPr wrap="square" lIns="25400" tIns="25400" rIns="25400" bIns="25400" rtlCol="0" anchor="t">
            <a:normAutofit/>
          </a:bodyPr>
          <a:lstStyle/>
          <a:p>
            <a:pPr marL="0" indent="0" algn="l">
              <a:lnSpc>
                <a:spcPct val="78191"/>
              </a:lnSpc>
              <a:buNone/>
            </a:pPr>
            <a:r>
              <a:rPr lang="en-US" sz="4200" b="1" dirty="0">
                <a:solidFill>
                  <a:srgbClr val="451A2A"/>
                </a:solidFill>
                <a:latin typeface="Playfair Display" pitchFamily="34" charset="0"/>
                <a:ea typeface="Playfair Display" pitchFamily="34" charset="-122"/>
                <a:cs typeface="Playfair Display" pitchFamily="34" charset="-120"/>
              </a:rPr>
              <a:t>Look and predict</a:t>
            </a:r>
            <a:endParaRPr lang="en-US" sz="4200" dirty="0"/>
          </a:p>
        </p:txBody>
      </p:sp>
      <p:sp>
        <p:nvSpPr>
          <p:cNvPr id="7" name="Text 5"/>
          <p:cNvSpPr/>
          <p:nvPr/>
        </p:nvSpPr>
        <p:spPr>
          <a:xfrm>
            <a:off x="1047750" y="5287804"/>
            <a:ext cx="8539163" cy="452438"/>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article is called </a:t>
            </a:r>
            <a:r>
              <a:rPr lang="en-US" sz="2250" b="1" dirty="0">
                <a:solidFill>
                  <a:srgbClr val="451A2A"/>
                </a:solidFill>
                <a:latin typeface="Helvetica" pitchFamily="34" charset="0"/>
                <a:ea typeface="Helvetica" pitchFamily="34" charset="-122"/>
                <a:cs typeface="Helvetica" pitchFamily="34" charset="-120"/>
              </a:rPr>
              <a:t>“AI in Education.”</a:t>
            </a:r>
            <a:endParaRPr lang="en-US" sz="2250" dirty="0"/>
          </a:p>
        </p:txBody>
      </p:sp>
      <p:sp>
        <p:nvSpPr>
          <p:cNvPr id="8" name="Text 6"/>
          <p:cNvSpPr/>
          <p:nvPr/>
        </p:nvSpPr>
        <p:spPr>
          <a:xfrm>
            <a:off x="1047750" y="5892641"/>
            <a:ext cx="7995761" cy="866775"/>
          </a:xfrm>
          <a:prstGeom prst="rect">
            <a:avLst/>
          </a:prstGeom>
          <a:noFill/>
          <a:ln/>
        </p:spPr>
        <p:txBody>
          <a:bodyPr wrap="square" lIns="25400" tIns="25400" rIns="25400" bIns="25400" rtlCol="0" anchor="t">
            <a:normAutofit lnSpcReduction="10000"/>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subtitle asks: is easier learning better learning? What might the article argue, and who might disagree?</a:t>
            </a:r>
            <a:endParaRPr lang="en-US" sz="2250" dirty="0"/>
          </a:p>
        </p:txBody>
      </p:sp>
      <p:sp>
        <p:nvSpPr>
          <p:cNvPr id="9" name="Shape 7"/>
          <p:cNvSpPr/>
          <p:nvPr/>
        </p:nvSpPr>
        <p:spPr>
          <a:xfrm>
            <a:off x="9477375" y="2571750"/>
            <a:ext cx="7762875" cy="5334000"/>
          </a:xfrm>
          <a:prstGeom prst="rect">
            <a:avLst/>
          </a:prstGeom>
          <a:ln w="7620">
            <a:solidFill>
              <a:srgbClr val="D8D6D0"/>
            </a:solidFill>
            <a:prstDash val="solid"/>
          </a:ln>
        </p:spPr>
        <p:txBody>
          <a:bodyPr/>
          <a:lstStyle/>
          <a:p>
            <a:endParaRPr lang="en-US"/>
          </a:p>
        </p:txBody>
      </p:sp>
      <p:pic>
        <p:nvPicPr>
          <p:cNvPr id="10" name="Image 0" descr="preencoded.png"/>
          <p:cNvPicPr>
            <a:picLocks noChangeAspect="1"/>
          </p:cNvPicPr>
          <p:nvPr/>
        </p:nvPicPr>
        <p:blipFill>
          <a:blip r:embed="rId3"/>
          <a:srcRect l="1445" r="1445"/>
          <a:stretch/>
        </p:blipFill>
        <p:spPr>
          <a:xfrm>
            <a:off x="9484995" y="2579370"/>
            <a:ext cx="7747635" cy="5318760"/>
          </a:xfrm>
          <a:prstGeom prst="rect">
            <a:avLst/>
          </a:prstGeom>
        </p:spPr>
      </p:pic>
      <p:sp>
        <p:nvSpPr>
          <p:cNvPr id="11" name="Text 8"/>
          <p:cNvSpPr/>
          <p:nvPr/>
        </p:nvSpPr>
        <p:spPr>
          <a:xfrm>
            <a:off x="9477375" y="8020050"/>
            <a:ext cx="8539163" cy="236220"/>
          </a:xfrm>
          <a:prstGeom prst="rect">
            <a:avLst/>
          </a:prstGeom>
          <a:noFill/>
          <a:ln/>
        </p:spPr>
        <p:txBody>
          <a:bodyPr wrap="square" lIns="25400" tIns="25400" rIns="25400" bIns="25400" rtlCol="0" anchor="t">
            <a:normAutofit lnSpcReduction="10000"/>
          </a:bodyPr>
          <a:lstStyle/>
          <a:p>
            <a:pPr marL="0" indent="0" algn="l">
              <a:buNone/>
            </a:pPr>
            <a:r>
              <a:rPr lang="en-US" sz="1350" i="1" dirty="0">
                <a:solidFill>
                  <a:srgbClr val="666666"/>
                </a:solidFill>
                <a:latin typeface="Helvetica" pitchFamily="34" charset="0"/>
                <a:ea typeface="Helvetica" pitchFamily="34" charset="-122"/>
                <a:cs typeface="Helvetica" pitchFamily="34" charset="-120"/>
              </a:rPr>
              <a:t>A student studies with the help of an AI assistant on a laptop.</a:t>
            </a:r>
            <a:endParaRPr lang="en-US" sz="1350" dirty="0"/>
          </a:p>
        </p:txBody>
      </p:sp>
      <p:sp>
        <p:nvSpPr>
          <p:cNvPr id="12"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5506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Text 4"/>
          <p:cNvSpPr/>
          <p:nvPr/>
        </p:nvSpPr>
        <p:spPr>
          <a:xfrm>
            <a:off x="1047750" y="1866900"/>
            <a:ext cx="17811750" cy="723900"/>
          </a:xfrm>
          <a:prstGeom prst="rect">
            <a:avLst/>
          </a:prstGeom>
          <a:noFill/>
          <a:ln/>
        </p:spPr>
        <p:txBody>
          <a:bodyPr wrap="square" lIns="25400" tIns="25400" rIns="25400" bIns="25400" rtlCol="0" anchor="t">
            <a:normAutofit/>
          </a:bodyPr>
          <a:lstStyle/>
          <a:p>
            <a:pPr marL="0" indent="0" algn="l">
              <a:buNone/>
            </a:pPr>
            <a:r>
              <a:rPr lang="en-US" sz="4050" b="1" dirty="0">
                <a:solidFill>
                  <a:srgbClr val="451A2A"/>
                </a:solidFill>
                <a:latin typeface="Playfair Display" pitchFamily="34" charset="0"/>
                <a:ea typeface="Playfair Display" pitchFamily="34" charset="-122"/>
                <a:cs typeface="Playfair Display" pitchFamily="34" charset="-120"/>
              </a:rPr>
              <a:t>Match the expressions to their meanings</a:t>
            </a:r>
            <a:endParaRPr lang="en-US" sz="4050" dirty="0"/>
          </a:p>
        </p:txBody>
      </p:sp>
      <p:sp>
        <p:nvSpPr>
          <p:cNvPr id="7" name="Text 5"/>
          <p:cNvSpPr/>
          <p:nvPr/>
        </p:nvSpPr>
        <p:spPr>
          <a:xfrm>
            <a:off x="1047750" y="297180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1</a:t>
            </a:r>
            <a:endParaRPr lang="en-US" sz="2400" dirty="0"/>
          </a:p>
        </p:txBody>
      </p:sp>
      <p:sp>
        <p:nvSpPr>
          <p:cNvPr id="8" name="Text 6"/>
          <p:cNvSpPr/>
          <p:nvPr/>
        </p:nvSpPr>
        <p:spPr>
          <a:xfrm>
            <a:off x="1524000" y="3025140"/>
            <a:ext cx="1826097"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cut corners</a:t>
            </a:r>
            <a:endParaRPr lang="en-US" sz="2400" dirty="0"/>
          </a:p>
        </p:txBody>
      </p:sp>
      <p:sp>
        <p:nvSpPr>
          <p:cNvPr id="9" name="Text 7"/>
          <p:cNvSpPr/>
          <p:nvPr/>
        </p:nvSpPr>
        <p:spPr>
          <a:xfrm>
            <a:off x="1047750" y="356616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2</a:t>
            </a:r>
            <a:endParaRPr lang="en-US" sz="2400" dirty="0"/>
          </a:p>
        </p:txBody>
      </p:sp>
      <p:sp>
        <p:nvSpPr>
          <p:cNvPr id="10" name="Text 8"/>
          <p:cNvSpPr/>
          <p:nvPr/>
        </p:nvSpPr>
        <p:spPr>
          <a:xfrm>
            <a:off x="1524000" y="3619500"/>
            <a:ext cx="1261943"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a crutch</a:t>
            </a:r>
            <a:endParaRPr lang="en-US" sz="2400" dirty="0"/>
          </a:p>
        </p:txBody>
      </p:sp>
      <p:sp>
        <p:nvSpPr>
          <p:cNvPr id="11" name="Text 9"/>
          <p:cNvSpPr/>
          <p:nvPr/>
        </p:nvSpPr>
        <p:spPr>
          <a:xfrm>
            <a:off x="1047750" y="416052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3</a:t>
            </a:r>
            <a:endParaRPr lang="en-US" sz="2400" dirty="0"/>
          </a:p>
        </p:txBody>
      </p:sp>
      <p:sp>
        <p:nvSpPr>
          <p:cNvPr id="12" name="Text 10"/>
          <p:cNvSpPr/>
          <p:nvPr/>
        </p:nvSpPr>
        <p:spPr>
          <a:xfrm>
            <a:off x="1524000" y="4213860"/>
            <a:ext cx="906304"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erode</a:t>
            </a:r>
            <a:endParaRPr lang="en-US" sz="2400" dirty="0"/>
          </a:p>
        </p:txBody>
      </p:sp>
      <p:sp>
        <p:nvSpPr>
          <p:cNvPr id="13" name="Text 11"/>
          <p:cNvSpPr/>
          <p:nvPr/>
        </p:nvSpPr>
        <p:spPr>
          <a:xfrm>
            <a:off x="1047750" y="475488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4</a:t>
            </a:r>
            <a:endParaRPr lang="en-US" sz="2400" dirty="0"/>
          </a:p>
        </p:txBody>
      </p:sp>
      <p:sp>
        <p:nvSpPr>
          <p:cNvPr id="14" name="Text 12"/>
          <p:cNvSpPr/>
          <p:nvPr/>
        </p:nvSpPr>
        <p:spPr>
          <a:xfrm>
            <a:off x="1524000" y="4808220"/>
            <a:ext cx="1974616"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grapple with</a:t>
            </a:r>
            <a:endParaRPr lang="en-US" sz="2400" dirty="0"/>
          </a:p>
        </p:txBody>
      </p:sp>
      <p:sp>
        <p:nvSpPr>
          <p:cNvPr id="15" name="Text 13"/>
          <p:cNvSpPr/>
          <p:nvPr/>
        </p:nvSpPr>
        <p:spPr>
          <a:xfrm>
            <a:off x="1047750" y="534924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5</a:t>
            </a:r>
            <a:endParaRPr lang="en-US" sz="2400" dirty="0"/>
          </a:p>
        </p:txBody>
      </p:sp>
      <p:sp>
        <p:nvSpPr>
          <p:cNvPr id="16" name="Text 14"/>
          <p:cNvSpPr/>
          <p:nvPr/>
        </p:nvSpPr>
        <p:spPr>
          <a:xfrm>
            <a:off x="1524000" y="5402580"/>
            <a:ext cx="273895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at the expense of</a:t>
            </a:r>
            <a:endParaRPr lang="en-US" sz="2400" dirty="0"/>
          </a:p>
        </p:txBody>
      </p:sp>
      <p:sp>
        <p:nvSpPr>
          <p:cNvPr id="17" name="Text 15"/>
          <p:cNvSpPr/>
          <p:nvPr/>
        </p:nvSpPr>
        <p:spPr>
          <a:xfrm>
            <a:off x="9477375" y="297180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A</a:t>
            </a:r>
            <a:endParaRPr lang="en-US" sz="1950" dirty="0"/>
          </a:p>
        </p:txBody>
      </p:sp>
      <p:sp>
        <p:nvSpPr>
          <p:cNvPr id="18" name="Text 16"/>
          <p:cNvSpPr/>
          <p:nvPr/>
        </p:nvSpPr>
        <p:spPr>
          <a:xfrm>
            <a:off x="9953625" y="2979896"/>
            <a:ext cx="2893362"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wear away gradually</a:t>
            </a:r>
            <a:endParaRPr lang="en-US" sz="2025" dirty="0"/>
          </a:p>
        </p:txBody>
      </p:sp>
      <p:sp>
        <p:nvSpPr>
          <p:cNvPr id="19" name="Text 17"/>
          <p:cNvSpPr/>
          <p:nvPr/>
        </p:nvSpPr>
        <p:spPr>
          <a:xfrm>
            <a:off x="9477375" y="3519488"/>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B</a:t>
            </a:r>
            <a:endParaRPr lang="en-US" sz="1950" dirty="0"/>
          </a:p>
        </p:txBody>
      </p:sp>
      <p:sp>
        <p:nvSpPr>
          <p:cNvPr id="20" name="Text 18"/>
          <p:cNvSpPr/>
          <p:nvPr/>
        </p:nvSpPr>
        <p:spPr>
          <a:xfrm>
            <a:off x="9953625" y="3527583"/>
            <a:ext cx="3647873"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while causing loss or harm to</a:t>
            </a:r>
            <a:endParaRPr lang="en-US" sz="2025" dirty="0"/>
          </a:p>
        </p:txBody>
      </p:sp>
      <p:sp>
        <p:nvSpPr>
          <p:cNvPr id="21" name="Text 19"/>
          <p:cNvSpPr/>
          <p:nvPr/>
        </p:nvSpPr>
        <p:spPr>
          <a:xfrm>
            <a:off x="9477375" y="4067175"/>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C</a:t>
            </a:r>
            <a:endParaRPr lang="en-US" sz="1950" dirty="0"/>
          </a:p>
        </p:txBody>
      </p:sp>
      <p:sp>
        <p:nvSpPr>
          <p:cNvPr id="22" name="Text 20"/>
          <p:cNvSpPr/>
          <p:nvPr/>
        </p:nvSpPr>
        <p:spPr>
          <a:xfrm>
            <a:off x="9953625" y="4066820"/>
            <a:ext cx="4277046"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take shortcuts that lower quality</a:t>
            </a:r>
            <a:endParaRPr lang="en-US" sz="2025" dirty="0"/>
          </a:p>
        </p:txBody>
      </p:sp>
      <p:sp>
        <p:nvSpPr>
          <p:cNvPr id="23" name="Text 21"/>
          <p:cNvSpPr/>
          <p:nvPr/>
        </p:nvSpPr>
        <p:spPr>
          <a:xfrm>
            <a:off x="9477375" y="4614863"/>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D</a:t>
            </a:r>
            <a:endParaRPr lang="en-US" sz="1950" dirty="0"/>
          </a:p>
        </p:txBody>
      </p:sp>
      <p:sp>
        <p:nvSpPr>
          <p:cNvPr id="24" name="Text 22"/>
          <p:cNvSpPr/>
          <p:nvPr/>
        </p:nvSpPr>
        <p:spPr>
          <a:xfrm>
            <a:off x="9953625" y="4608487"/>
            <a:ext cx="4859202"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struggle to deal with something hard</a:t>
            </a:r>
            <a:endParaRPr lang="en-US" sz="2025" dirty="0"/>
          </a:p>
        </p:txBody>
      </p:sp>
      <p:sp>
        <p:nvSpPr>
          <p:cNvPr id="25" name="Text 23"/>
          <p:cNvSpPr/>
          <p:nvPr/>
        </p:nvSpPr>
        <p:spPr>
          <a:xfrm>
            <a:off x="9477375" y="516255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E</a:t>
            </a:r>
            <a:endParaRPr lang="en-US" sz="1950" dirty="0"/>
          </a:p>
        </p:txBody>
      </p:sp>
      <p:sp>
        <p:nvSpPr>
          <p:cNvPr id="26" name="Text 24"/>
          <p:cNvSpPr/>
          <p:nvPr/>
        </p:nvSpPr>
        <p:spPr>
          <a:xfrm>
            <a:off x="9953625" y="5143500"/>
            <a:ext cx="4466820"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something depended on too heavily</a:t>
            </a:r>
            <a:endParaRPr lang="en-US" sz="2025"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722120"/>
            <a:ext cx="1889879"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Shape 4"/>
          <p:cNvSpPr/>
          <p:nvPr/>
        </p:nvSpPr>
        <p:spPr>
          <a:xfrm>
            <a:off x="2975372" y="1626870"/>
            <a:ext cx="1601272" cy="388620"/>
          </a:xfrm>
          <a:prstGeom prst="rect">
            <a:avLst/>
          </a:prstGeom>
          <a:solidFill>
            <a:srgbClr val="451A2A"/>
          </a:solidFill>
          <a:ln/>
        </p:spPr>
        <p:txBody>
          <a:bodyPr/>
          <a:lstStyle/>
          <a:p>
            <a:endParaRPr lang="en-US"/>
          </a:p>
        </p:txBody>
      </p:sp>
      <p:sp>
        <p:nvSpPr>
          <p:cNvPr id="7" name="Text 5"/>
          <p:cNvSpPr/>
          <p:nvPr/>
        </p:nvSpPr>
        <p:spPr>
          <a:xfrm>
            <a:off x="3146822" y="168402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48840"/>
            <a:ext cx="17811750" cy="754380"/>
          </a:xfrm>
          <a:prstGeom prst="rect">
            <a:avLst/>
          </a:prstGeom>
          <a:noFill/>
          <a:ln/>
        </p:spPr>
        <p:txBody>
          <a:bodyPr wrap="square" lIns="25400" tIns="25400" rIns="25400" bIns="25400" rtlCol="0" anchor="t">
            <a:normAutofit/>
          </a:bodyPr>
          <a:lstStyle/>
          <a:p>
            <a:pPr marL="0" indent="0" algn="l">
              <a:buNone/>
            </a:pPr>
            <a:r>
              <a:rPr lang="en-US" sz="4200" b="1" dirty="0">
                <a:solidFill>
                  <a:srgbClr val="451A2A"/>
                </a:solidFill>
                <a:latin typeface="Playfair Display" pitchFamily="34" charset="0"/>
                <a:ea typeface="Playfair Display" pitchFamily="34" charset="-122"/>
                <a:cs typeface="Playfair Display" pitchFamily="34" charset="-120"/>
              </a:rPr>
              <a:t>How did you do?</a:t>
            </a:r>
            <a:endParaRPr lang="en-US" sz="4200" dirty="0"/>
          </a:p>
        </p:txBody>
      </p:sp>
      <p:sp>
        <p:nvSpPr>
          <p:cNvPr id="9" name="Shape 7"/>
          <p:cNvSpPr/>
          <p:nvPr/>
        </p:nvSpPr>
        <p:spPr>
          <a:xfrm>
            <a:off x="1047750" y="3436620"/>
            <a:ext cx="3086100" cy="1799273"/>
          </a:xfrm>
          <a:prstGeom prst="rect">
            <a:avLst/>
          </a:prstGeom>
          <a:ln w="15240">
            <a:solidFill>
              <a:srgbClr val="451A2A"/>
            </a:solidFill>
            <a:prstDash val="solid"/>
          </a:ln>
        </p:spPr>
        <p:txBody>
          <a:bodyPr/>
          <a:lstStyle/>
          <a:p>
            <a:endParaRPr lang="en-US"/>
          </a:p>
        </p:txBody>
      </p:sp>
      <p:sp>
        <p:nvSpPr>
          <p:cNvPr id="10" name="Text 8"/>
          <p:cNvSpPr/>
          <p:nvPr/>
        </p:nvSpPr>
        <p:spPr>
          <a:xfrm>
            <a:off x="2194441" y="3699510"/>
            <a:ext cx="792599"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1–C</a:t>
            </a:r>
            <a:endParaRPr lang="en-US" sz="3300" dirty="0"/>
          </a:p>
        </p:txBody>
      </p:sp>
      <p:sp>
        <p:nvSpPr>
          <p:cNvPr id="11" name="Text 9"/>
          <p:cNvSpPr/>
          <p:nvPr/>
        </p:nvSpPr>
        <p:spPr>
          <a:xfrm>
            <a:off x="2115860" y="4377690"/>
            <a:ext cx="949762"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cut corners</a:t>
            </a:r>
            <a:endParaRPr lang="en-US" sz="1875" dirty="0"/>
          </a:p>
        </p:txBody>
      </p:sp>
      <p:sp>
        <p:nvSpPr>
          <p:cNvPr id="12" name="Shape 10"/>
          <p:cNvSpPr/>
          <p:nvPr/>
        </p:nvSpPr>
        <p:spPr>
          <a:xfrm>
            <a:off x="4324350" y="3436620"/>
            <a:ext cx="3086100" cy="1799273"/>
          </a:xfrm>
          <a:prstGeom prst="rect">
            <a:avLst/>
          </a:prstGeom>
          <a:ln w="15240">
            <a:solidFill>
              <a:srgbClr val="451A2A"/>
            </a:solidFill>
            <a:prstDash val="solid"/>
          </a:ln>
        </p:spPr>
        <p:txBody>
          <a:bodyPr/>
          <a:lstStyle/>
          <a:p>
            <a:endParaRPr lang="en-US"/>
          </a:p>
        </p:txBody>
      </p:sp>
      <p:sp>
        <p:nvSpPr>
          <p:cNvPr id="13" name="Text 11"/>
          <p:cNvSpPr/>
          <p:nvPr/>
        </p:nvSpPr>
        <p:spPr>
          <a:xfrm>
            <a:off x="5455563" y="3699510"/>
            <a:ext cx="823674"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2–E</a:t>
            </a:r>
            <a:endParaRPr lang="en-US" sz="3300" dirty="0"/>
          </a:p>
        </p:txBody>
      </p:sp>
      <p:sp>
        <p:nvSpPr>
          <p:cNvPr id="14" name="Text 12"/>
          <p:cNvSpPr/>
          <p:nvPr/>
        </p:nvSpPr>
        <p:spPr>
          <a:xfrm>
            <a:off x="5465326" y="4377690"/>
            <a:ext cx="804029"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a crutch</a:t>
            </a:r>
            <a:endParaRPr lang="en-US" sz="1875" dirty="0"/>
          </a:p>
        </p:txBody>
      </p:sp>
      <p:sp>
        <p:nvSpPr>
          <p:cNvPr id="15" name="Shape 13"/>
          <p:cNvSpPr/>
          <p:nvPr/>
        </p:nvSpPr>
        <p:spPr>
          <a:xfrm>
            <a:off x="7600950" y="3436620"/>
            <a:ext cx="3086100" cy="1799273"/>
          </a:xfrm>
          <a:prstGeom prst="rect">
            <a:avLst/>
          </a:prstGeom>
          <a:ln w="15240">
            <a:solidFill>
              <a:srgbClr val="451A2A"/>
            </a:solidFill>
            <a:prstDash val="solid"/>
          </a:ln>
        </p:spPr>
        <p:txBody>
          <a:bodyPr/>
          <a:lstStyle/>
          <a:p>
            <a:endParaRPr lang="en-US"/>
          </a:p>
        </p:txBody>
      </p:sp>
      <p:sp>
        <p:nvSpPr>
          <p:cNvPr id="16" name="Text 14"/>
          <p:cNvSpPr/>
          <p:nvPr/>
        </p:nvSpPr>
        <p:spPr>
          <a:xfrm>
            <a:off x="8734783" y="3699510"/>
            <a:ext cx="818317"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3–A</a:t>
            </a:r>
            <a:endParaRPr lang="en-US" sz="3300" dirty="0"/>
          </a:p>
        </p:txBody>
      </p:sp>
      <p:sp>
        <p:nvSpPr>
          <p:cNvPr id="17" name="Text 15"/>
          <p:cNvSpPr/>
          <p:nvPr/>
        </p:nvSpPr>
        <p:spPr>
          <a:xfrm>
            <a:off x="8781574" y="4377690"/>
            <a:ext cx="724733" cy="335756"/>
          </a:xfrm>
          <a:prstGeom prst="rect">
            <a:avLst/>
          </a:prstGeom>
          <a:noFill/>
          <a:ln/>
        </p:spPr>
        <p:txBody>
          <a:bodyPr wrap="none" lIns="25400" tIns="25400" rIns="25400" bIns="25400" rtlCol="0" anchor="t">
            <a:normAutofit lnSpcReduction="10000"/>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erode</a:t>
            </a:r>
            <a:endParaRPr lang="en-US" sz="1875" dirty="0"/>
          </a:p>
        </p:txBody>
      </p:sp>
      <p:sp>
        <p:nvSpPr>
          <p:cNvPr id="18" name="Shape 16"/>
          <p:cNvSpPr/>
          <p:nvPr/>
        </p:nvSpPr>
        <p:spPr>
          <a:xfrm>
            <a:off x="10877550" y="3436620"/>
            <a:ext cx="3086100" cy="1799273"/>
          </a:xfrm>
          <a:prstGeom prst="rect">
            <a:avLst/>
          </a:prstGeom>
          <a:ln w="15240">
            <a:solidFill>
              <a:srgbClr val="451A2A"/>
            </a:solidFill>
            <a:prstDash val="solid"/>
          </a:ln>
        </p:spPr>
        <p:txBody>
          <a:bodyPr/>
          <a:lstStyle/>
          <a:p>
            <a:endParaRPr lang="en-US"/>
          </a:p>
        </p:txBody>
      </p:sp>
      <p:sp>
        <p:nvSpPr>
          <p:cNvPr id="19" name="Text 17"/>
          <p:cNvSpPr/>
          <p:nvPr/>
        </p:nvSpPr>
        <p:spPr>
          <a:xfrm>
            <a:off x="11976854" y="3699510"/>
            <a:ext cx="887373"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4–D</a:t>
            </a:r>
            <a:endParaRPr lang="en-US" sz="3300" dirty="0"/>
          </a:p>
        </p:txBody>
      </p:sp>
      <p:sp>
        <p:nvSpPr>
          <p:cNvPr id="20" name="Text 18"/>
          <p:cNvSpPr/>
          <p:nvPr/>
        </p:nvSpPr>
        <p:spPr>
          <a:xfrm>
            <a:off x="11952446" y="4377690"/>
            <a:ext cx="936308"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grapple with</a:t>
            </a:r>
            <a:endParaRPr lang="en-US" sz="1875" dirty="0"/>
          </a:p>
        </p:txBody>
      </p:sp>
      <p:sp>
        <p:nvSpPr>
          <p:cNvPr id="21" name="Shape 19"/>
          <p:cNvSpPr/>
          <p:nvPr/>
        </p:nvSpPr>
        <p:spPr>
          <a:xfrm>
            <a:off x="14154150" y="3436620"/>
            <a:ext cx="3086100" cy="1799273"/>
          </a:xfrm>
          <a:prstGeom prst="rect">
            <a:avLst/>
          </a:prstGeom>
          <a:ln w="15240">
            <a:solidFill>
              <a:srgbClr val="451A2A"/>
            </a:solidFill>
            <a:prstDash val="solid"/>
          </a:ln>
        </p:spPr>
        <p:txBody>
          <a:bodyPr/>
          <a:lstStyle/>
          <a:p>
            <a:endParaRPr lang="en-US"/>
          </a:p>
        </p:txBody>
      </p:sp>
      <p:sp>
        <p:nvSpPr>
          <p:cNvPr id="22" name="Text 20"/>
          <p:cNvSpPr/>
          <p:nvPr/>
        </p:nvSpPr>
        <p:spPr>
          <a:xfrm>
            <a:off x="15289054" y="3699510"/>
            <a:ext cx="816173"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5–B</a:t>
            </a:r>
            <a:endParaRPr lang="en-US" sz="3300" dirty="0"/>
          </a:p>
        </p:txBody>
      </p:sp>
      <p:sp>
        <p:nvSpPr>
          <p:cNvPr id="23" name="Text 21"/>
          <p:cNvSpPr/>
          <p:nvPr/>
        </p:nvSpPr>
        <p:spPr>
          <a:xfrm>
            <a:off x="15036998" y="4377690"/>
            <a:ext cx="1320284"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at the expense of</a:t>
            </a:r>
            <a:endParaRPr lang="en-US" sz="1875"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3251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62865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264920"/>
            <a:ext cx="17811750" cy="236220"/>
          </a:xfrm>
          <a:prstGeom prst="rect">
            <a:avLst/>
          </a:prstGeom>
          <a:noFill/>
          <a:ln/>
        </p:spPr>
        <p:txBody>
          <a:bodyPr wrap="square" lIns="25400" tIns="25400" rIns="25400" bIns="25400" rtlCol="0" anchor="t">
            <a:normAutofit lnSpcReduction="10000"/>
          </a:bodyPr>
          <a:lstStyle/>
          <a:p>
            <a:pPr marL="0" indent="0" algn="l">
              <a:buNone/>
            </a:pPr>
            <a:r>
              <a:rPr lang="en-US" sz="1350" b="1" kern="0" spc="300" dirty="0">
                <a:solidFill>
                  <a:srgbClr val="BF842C"/>
                </a:solidFill>
                <a:latin typeface="Helvetica" pitchFamily="34" charset="0"/>
                <a:ea typeface="Helvetica" pitchFamily="34" charset="-122"/>
                <a:cs typeface="Helvetica" pitchFamily="34" charset="-120"/>
              </a:rPr>
              <a:t>THE ARTICLE</a:t>
            </a:r>
            <a:endParaRPr lang="en-US" sz="1350" dirty="0"/>
          </a:p>
        </p:txBody>
      </p:sp>
      <p:sp>
        <p:nvSpPr>
          <p:cNvPr id="6" name="Text 4"/>
          <p:cNvSpPr/>
          <p:nvPr/>
        </p:nvSpPr>
        <p:spPr>
          <a:xfrm>
            <a:off x="1047750" y="1520190"/>
            <a:ext cx="17811750" cy="678180"/>
          </a:xfrm>
          <a:prstGeom prst="rect">
            <a:avLst/>
          </a:prstGeom>
          <a:noFill/>
          <a:ln/>
        </p:spPr>
        <p:txBody>
          <a:bodyPr wrap="square" lIns="25400" tIns="25400" rIns="25400" bIns="25400" rtlCol="0" anchor="t">
            <a:normAutofit/>
          </a:bodyPr>
          <a:lstStyle/>
          <a:p>
            <a:pPr marL="0" indent="0" algn="l">
              <a:buNone/>
            </a:pPr>
            <a:r>
              <a:rPr lang="en-US" sz="3750" b="1" dirty="0">
                <a:solidFill>
                  <a:srgbClr val="451A2A"/>
                </a:solidFill>
                <a:latin typeface="Playfair Display" pitchFamily="34" charset="0"/>
                <a:ea typeface="Playfair Display" pitchFamily="34" charset="-122"/>
                <a:cs typeface="Playfair Display" pitchFamily="34" charset="-120"/>
              </a:rPr>
              <a:t>AI in Education</a:t>
            </a:r>
            <a:endParaRPr lang="en-US" sz="3750" dirty="0"/>
          </a:p>
        </p:txBody>
      </p:sp>
      <p:sp>
        <p:nvSpPr>
          <p:cNvPr id="7" name="Text 5"/>
          <p:cNvSpPr/>
          <p:nvPr/>
        </p:nvSpPr>
        <p:spPr>
          <a:xfrm>
            <a:off x="1047750" y="2236470"/>
            <a:ext cx="17811750" cy="335280"/>
          </a:xfrm>
          <a:prstGeom prst="rect">
            <a:avLst/>
          </a:prstGeom>
          <a:noFill/>
          <a:ln/>
        </p:spPr>
        <p:txBody>
          <a:bodyPr wrap="square" lIns="25400" tIns="25400" rIns="25400" bIns="25400" rtlCol="0" anchor="t">
            <a:normAutofit lnSpcReduction="10000"/>
          </a:bodyPr>
          <a:lstStyle/>
          <a:p>
            <a:pPr marL="0" indent="0" algn="l">
              <a:buNone/>
            </a:pPr>
            <a:r>
              <a:rPr lang="en-US" sz="2025" b="1" dirty="0">
                <a:solidFill>
                  <a:srgbClr val="451A2A"/>
                </a:solidFill>
                <a:latin typeface="Helvetica" pitchFamily="34" charset="0"/>
                <a:ea typeface="Helvetica" pitchFamily="34" charset="-122"/>
                <a:cs typeface="Helvetica" pitchFamily="34" charset="-120"/>
              </a:rPr>
              <a:t>Is easier learning better learning?</a:t>
            </a:r>
            <a:endParaRPr lang="en-US" sz="2025" dirty="0"/>
          </a:p>
        </p:txBody>
      </p:sp>
      <p:sp>
        <p:nvSpPr>
          <p:cNvPr id="8" name="Shape 6"/>
          <p:cNvSpPr/>
          <p:nvPr/>
        </p:nvSpPr>
        <p:spPr>
          <a:xfrm>
            <a:off x="1047750" y="2667000"/>
            <a:ext cx="609600" cy="38100"/>
          </a:xfrm>
          <a:prstGeom prst="rect">
            <a:avLst/>
          </a:prstGeom>
          <a:solidFill>
            <a:srgbClr val="D9B877"/>
          </a:solidFill>
          <a:ln/>
        </p:spPr>
        <p:txBody>
          <a:bodyPr/>
          <a:lstStyle/>
          <a:p>
            <a:endParaRPr lang="en-US"/>
          </a:p>
        </p:txBody>
      </p:sp>
      <p:sp>
        <p:nvSpPr>
          <p:cNvPr id="9" name="Text 7"/>
          <p:cNvSpPr/>
          <p:nvPr/>
        </p:nvSpPr>
        <p:spPr>
          <a:xfrm>
            <a:off x="1047750" y="281940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i="1" dirty="0">
                <a:solidFill>
                  <a:srgbClr val="555555"/>
                </a:solidFill>
                <a:latin typeface="Helvetica" pitchFamily="34" charset="0"/>
                <a:ea typeface="Helvetica" pitchFamily="34" charset="-122"/>
                <a:cs typeface="Helvetica" pitchFamily="34" charset="-120"/>
              </a:rPr>
              <a:t>A tireless tutor for everyone sounds like progress. The harder question is what students stop doing.</a:t>
            </a:r>
            <a:endParaRPr lang="en-US" sz="1650" dirty="0"/>
          </a:p>
        </p:txBody>
      </p:sp>
      <p:sp>
        <p:nvSpPr>
          <p:cNvPr id="10" name="Text 8"/>
          <p:cNvSpPr/>
          <p:nvPr/>
        </p:nvSpPr>
        <p:spPr>
          <a:xfrm>
            <a:off x="1047750" y="3253740"/>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A student stuck on a calculus problem at midnight once had few options: wait for class, text a friend, or stay stuck. Today she can ask a machine that never tires, never judges, and will explain the idea a dozen different ways until it clicks. For many learners, this is simply what studying now looks like. Whether it is also what learning looks like is another matter.</a:t>
            </a:r>
            <a:endParaRPr lang="en-US" sz="1575" dirty="0"/>
          </a:p>
        </p:txBody>
      </p:sp>
      <p:sp>
        <p:nvSpPr>
          <p:cNvPr id="11" name="Text 9"/>
          <p:cNvSpPr/>
          <p:nvPr/>
        </p:nvSpPr>
        <p:spPr>
          <a:xfrm>
            <a:off x="1047750" y="4875371"/>
            <a:ext cx="8074247" cy="1778317"/>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The case for AI in education is compelling. A patient, personalized tutor was once a privilege of wealthy families; now it is available to anyone with a phone. Why, then, should any student stay stuck? Because learning has an awkward feature. Much of it happens precisely when we </a:t>
            </a:r>
            <a:r>
              <a:rPr lang="en-US" sz="1575" b="1" dirty="0">
                <a:solidFill>
                  <a:srgbClr val="451A2A"/>
                </a:solidFill>
                <a:latin typeface="Helvetica" pitchFamily="34" charset="0"/>
                <a:ea typeface="Helvetica" pitchFamily="34" charset="-122"/>
                <a:cs typeface="Helvetica" pitchFamily="34" charset="-120"/>
              </a:rPr>
              <a:t>grapple with </a:t>
            </a:r>
            <a:r>
              <a:rPr lang="en-US" sz="1575" dirty="0">
                <a:solidFill>
                  <a:srgbClr val="222222"/>
                </a:solidFill>
                <a:latin typeface="Helvetica" pitchFamily="34" charset="0"/>
                <a:ea typeface="Helvetica" pitchFamily="34" charset="-122"/>
                <a:cs typeface="Helvetica" pitchFamily="34" charset="-120"/>
              </a:rPr>
              <a:t>something difficult. The effort that feels like failure is often the learning itself, and a tool designed to remove friction may remove the part that mattered.</a:t>
            </a:r>
            <a:endParaRPr lang="en-US" sz="1575" dirty="0"/>
          </a:p>
        </p:txBody>
      </p:sp>
      <p:sp>
        <p:nvSpPr>
          <p:cNvPr id="12" name="Text 10"/>
          <p:cNvSpPr/>
          <p:nvPr/>
        </p:nvSpPr>
        <p:spPr>
          <a:xfrm>
            <a:off x="9401175" y="3253740"/>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Early research hints at the tension. In some studies, students who practiced with an AI assistant solved more problems, then did worse than their peers once the tool was taken away. The machine had become </a:t>
            </a:r>
            <a:r>
              <a:rPr lang="en-US" sz="1575" b="1" dirty="0">
                <a:solidFill>
                  <a:srgbClr val="451A2A"/>
                </a:solidFill>
                <a:latin typeface="Helvetica" pitchFamily="34" charset="0"/>
                <a:ea typeface="Helvetica" pitchFamily="34" charset="-122"/>
                <a:cs typeface="Helvetica" pitchFamily="34" charset="-120"/>
              </a:rPr>
              <a:t>a crutch </a:t>
            </a:r>
            <a:r>
              <a:rPr lang="en-US" sz="1575" dirty="0">
                <a:solidFill>
                  <a:srgbClr val="222222"/>
                </a:solidFill>
                <a:latin typeface="Helvetica" pitchFamily="34" charset="0"/>
                <a:ea typeface="Helvetica" pitchFamily="34" charset="-122"/>
                <a:cs typeface="Helvetica" pitchFamily="34" charset="-120"/>
              </a:rPr>
              <a:t>rather than a coach. Teachers describe a quieter shift, too: essays grow more polished while class discussion grows thinner, as if fluency were rising </a:t>
            </a:r>
            <a:r>
              <a:rPr lang="en-US" sz="1575" b="1" dirty="0">
                <a:solidFill>
                  <a:srgbClr val="451A2A"/>
                </a:solidFill>
                <a:latin typeface="Helvetica" pitchFamily="34" charset="0"/>
                <a:ea typeface="Helvetica" pitchFamily="34" charset="-122"/>
                <a:cs typeface="Helvetica" pitchFamily="34" charset="-120"/>
              </a:rPr>
              <a:t>at the expense of </a:t>
            </a:r>
            <a:r>
              <a:rPr lang="en-US" sz="1575" dirty="0">
                <a:solidFill>
                  <a:srgbClr val="222222"/>
                </a:solidFill>
                <a:latin typeface="Helvetica" pitchFamily="34" charset="0"/>
                <a:ea typeface="Helvetica" pitchFamily="34" charset="-122"/>
                <a:cs typeface="Helvetica" pitchFamily="34" charset="-120"/>
              </a:rPr>
              <a:t>thought.</a:t>
            </a:r>
            <a:endParaRPr lang="en-US" sz="1575" dirty="0"/>
          </a:p>
        </p:txBody>
      </p:sp>
      <p:sp>
        <p:nvSpPr>
          <p:cNvPr id="13" name="Text 11"/>
          <p:cNvSpPr/>
          <p:nvPr/>
        </p:nvSpPr>
        <p:spPr>
          <a:xfrm>
            <a:off x="9401175" y="4875371"/>
            <a:ext cx="8074247" cy="1198245"/>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None of this settles the argument. Calculators were once expected to </a:t>
            </a:r>
            <a:r>
              <a:rPr lang="en-US" sz="1575" b="1" dirty="0">
                <a:solidFill>
                  <a:srgbClr val="451A2A"/>
                </a:solidFill>
                <a:latin typeface="Helvetica" pitchFamily="34" charset="0"/>
                <a:ea typeface="Helvetica" pitchFamily="34" charset="-122"/>
                <a:cs typeface="Helvetica" pitchFamily="34" charset="-120"/>
              </a:rPr>
              <a:t>erode </a:t>
            </a:r>
            <a:r>
              <a:rPr lang="en-US" sz="1575" dirty="0">
                <a:solidFill>
                  <a:srgbClr val="222222"/>
                </a:solidFill>
                <a:latin typeface="Helvetica" pitchFamily="34" charset="0"/>
                <a:ea typeface="Helvetica" pitchFamily="34" charset="-122"/>
                <a:cs typeface="Helvetica" pitchFamily="34" charset="-120"/>
              </a:rPr>
              <a:t>basic arithmetic, and the internet to end memory; neither turned out quite as feared. Some schools ban AI outright; others teach students to argue with it. Skeptics reply that students determined to </a:t>
            </a:r>
            <a:r>
              <a:rPr lang="en-US" sz="1575" b="1" dirty="0">
                <a:solidFill>
                  <a:srgbClr val="451A2A"/>
                </a:solidFill>
                <a:latin typeface="Helvetica" pitchFamily="34" charset="0"/>
                <a:ea typeface="Helvetica" pitchFamily="34" charset="-122"/>
                <a:cs typeface="Helvetica" pitchFamily="34" charset="-120"/>
              </a:rPr>
              <a:t>cut corners </a:t>
            </a:r>
            <a:r>
              <a:rPr lang="en-US" sz="1575" dirty="0">
                <a:solidFill>
                  <a:srgbClr val="222222"/>
                </a:solidFill>
                <a:latin typeface="Helvetica" pitchFamily="34" charset="0"/>
                <a:ea typeface="Helvetica" pitchFamily="34" charset="-122"/>
                <a:cs typeface="Helvetica" pitchFamily="34" charset="-120"/>
              </a:rPr>
              <a:t>will always find a way, whatever the policy says.</a:t>
            </a:r>
            <a:endParaRPr lang="en-US" sz="1575" dirty="0"/>
          </a:p>
        </p:txBody>
      </p:sp>
      <p:sp>
        <p:nvSpPr>
          <p:cNvPr id="14" name="Shape 12"/>
          <p:cNvSpPr/>
          <p:nvPr/>
        </p:nvSpPr>
        <p:spPr>
          <a:xfrm>
            <a:off x="1047750" y="6844189"/>
            <a:ext cx="45720" cy="396240"/>
          </a:xfrm>
          <a:prstGeom prst="rect">
            <a:avLst/>
          </a:prstGeom>
          <a:solidFill>
            <a:srgbClr val="D9B877"/>
          </a:solidFill>
          <a:ln/>
        </p:spPr>
        <p:txBody>
          <a:bodyPr/>
          <a:lstStyle/>
          <a:p>
            <a:endParaRPr lang="en-US"/>
          </a:p>
        </p:txBody>
      </p:sp>
      <p:sp>
        <p:nvSpPr>
          <p:cNvPr id="15" name="Text 13"/>
          <p:cNvSpPr/>
          <p:nvPr/>
        </p:nvSpPr>
        <p:spPr>
          <a:xfrm>
            <a:off x="1360170" y="6844189"/>
            <a:ext cx="14356080" cy="434340"/>
          </a:xfrm>
          <a:prstGeom prst="rect">
            <a:avLst/>
          </a:prstGeom>
          <a:noFill/>
          <a:ln/>
        </p:spPr>
        <p:txBody>
          <a:bodyPr wrap="square" lIns="25400" tIns="25400" rIns="25400" bIns="25400" rtlCol="0" anchor="t">
            <a:normAutofit/>
          </a:bodyPr>
          <a:lstStyle/>
          <a:p>
            <a:pPr marL="0" indent="0" algn="l">
              <a:lnSpc>
                <a:spcPct val="98113"/>
              </a:lnSpc>
              <a:buNone/>
            </a:pPr>
            <a:r>
              <a:rPr lang="en-US" sz="2400" b="1" i="1" dirty="0">
                <a:solidFill>
                  <a:srgbClr val="451A2A"/>
                </a:solidFill>
                <a:latin typeface="Playfair Display" pitchFamily="34" charset="0"/>
                <a:ea typeface="Playfair Display" pitchFamily="34" charset="-122"/>
                <a:cs typeface="Playfair Display" pitchFamily="34" charset="-120"/>
              </a:rPr>
              <a:t>If a machine can do the thinking, what exactly is school for?</a:t>
            </a:r>
            <a:endParaRPr lang="en-US" sz="2400" dirty="0"/>
          </a:p>
        </p:txBody>
      </p:sp>
      <p:sp>
        <p:nvSpPr>
          <p:cNvPr id="16" name="Text 14"/>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pic>
        <p:nvPicPr>
          <p:cNvPr id="17" name="issue002-c-audio">
            <a:hlinkClick r:id="" action="ppaction://media"/>
            <a:extLst>
              <a:ext uri="{FF2B5EF4-FFF2-40B4-BE49-F238E27FC236}">
                <a16:creationId xmlns:a16="http://schemas.microsoft.com/office/drawing/2014/main" id="{8C6854B1-13D2-E3C4-7E27-953AF84344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21997" y="1284367"/>
            <a:ext cx="487362" cy="487362"/>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5506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Text 4"/>
          <p:cNvSpPr/>
          <p:nvPr/>
        </p:nvSpPr>
        <p:spPr>
          <a:xfrm>
            <a:off x="1047750" y="1866900"/>
            <a:ext cx="17811750" cy="723900"/>
          </a:xfrm>
          <a:prstGeom prst="rect">
            <a:avLst/>
          </a:prstGeom>
          <a:noFill/>
          <a:ln/>
        </p:spPr>
        <p:txBody>
          <a:bodyPr wrap="square" lIns="25400" tIns="25400" rIns="25400" bIns="25400" rtlCol="0" anchor="t">
            <a:normAutofit/>
          </a:bodyPr>
          <a:lstStyle/>
          <a:p>
            <a:pPr marL="0" indent="0" algn="l">
              <a:buNone/>
            </a:pPr>
            <a:r>
              <a:rPr lang="en-US" sz="4050" b="1" dirty="0">
                <a:solidFill>
                  <a:srgbClr val="451A2A"/>
                </a:solidFill>
                <a:latin typeface="Playfair Display" pitchFamily="34" charset="0"/>
                <a:ea typeface="Playfair Display" pitchFamily="34" charset="-122"/>
                <a:cs typeface="Playfair Display" pitchFamily="34" charset="-120"/>
              </a:rPr>
              <a:t>True or False?</a:t>
            </a:r>
            <a:endParaRPr lang="en-US" sz="4050" dirty="0"/>
          </a:p>
        </p:txBody>
      </p:sp>
      <p:sp>
        <p:nvSpPr>
          <p:cNvPr id="7" name="Text 5"/>
          <p:cNvSpPr/>
          <p:nvPr/>
        </p:nvSpPr>
        <p:spPr>
          <a:xfrm>
            <a:off x="1047750" y="2667000"/>
            <a:ext cx="17811750"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555555"/>
                </a:solidFill>
                <a:latin typeface="Helvetica" pitchFamily="34" charset="0"/>
                <a:ea typeface="Helvetica" pitchFamily="34" charset="-122"/>
                <a:cs typeface="Helvetica" pitchFamily="34" charset="-120"/>
              </a:rPr>
              <a:t>Judge what the article states </a:t>
            </a:r>
            <a:r>
              <a:rPr lang="en-US" sz="1950" i="1" dirty="0">
                <a:solidFill>
                  <a:srgbClr val="555555"/>
                </a:solidFill>
                <a:latin typeface="Helvetica" pitchFamily="34" charset="0"/>
                <a:ea typeface="Helvetica" pitchFamily="34" charset="-122"/>
                <a:cs typeface="Helvetica" pitchFamily="34" charset="-120"/>
              </a:rPr>
              <a:t>or implies</a:t>
            </a:r>
            <a:r>
              <a:rPr lang="en-US" sz="1950" dirty="0">
                <a:solidFill>
                  <a:srgbClr val="555555"/>
                </a:solidFill>
                <a:latin typeface="Helvetica" pitchFamily="34" charset="0"/>
                <a:ea typeface="Helvetica" pitchFamily="34" charset="-122"/>
                <a:cs typeface="Helvetica" pitchFamily="34" charset="-120"/>
              </a:rPr>
              <a:t>. Circle T or F.</a:t>
            </a:r>
            <a:endParaRPr lang="en-US" sz="1950" dirty="0"/>
          </a:p>
        </p:txBody>
      </p:sp>
      <p:sp>
        <p:nvSpPr>
          <p:cNvPr id="8" name="Shape 6"/>
          <p:cNvSpPr/>
          <p:nvPr/>
        </p:nvSpPr>
        <p:spPr>
          <a:xfrm>
            <a:off x="1047750" y="3916680"/>
            <a:ext cx="14763750" cy="9525"/>
          </a:xfrm>
          <a:prstGeom prst="rect">
            <a:avLst/>
          </a:prstGeom>
          <a:solidFill>
            <a:srgbClr val="E3E1DB"/>
          </a:solidFill>
          <a:ln/>
        </p:spPr>
        <p:txBody>
          <a:bodyPr/>
          <a:lstStyle/>
          <a:p>
            <a:endParaRPr lang="en-US"/>
          </a:p>
        </p:txBody>
      </p:sp>
      <p:sp>
        <p:nvSpPr>
          <p:cNvPr id="9" name="Text 7"/>
          <p:cNvSpPr/>
          <p:nvPr/>
        </p:nvSpPr>
        <p:spPr>
          <a:xfrm>
            <a:off x="1047750" y="329184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1</a:t>
            </a:r>
            <a:endParaRPr lang="en-US" sz="2550" dirty="0"/>
          </a:p>
        </p:txBody>
      </p:sp>
      <p:sp>
        <p:nvSpPr>
          <p:cNvPr id="10" name="Text 8"/>
          <p:cNvSpPr/>
          <p:nvPr/>
        </p:nvSpPr>
        <p:spPr>
          <a:xfrm>
            <a:off x="1676400" y="334899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AI tutors mainly help wealthy families.</a:t>
            </a:r>
            <a:endParaRPr lang="en-US" sz="2175" dirty="0"/>
          </a:p>
        </p:txBody>
      </p:sp>
      <p:sp>
        <p:nvSpPr>
          <p:cNvPr id="11" name="Text 9"/>
          <p:cNvSpPr/>
          <p:nvPr/>
        </p:nvSpPr>
        <p:spPr>
          <a:xfrm>
            <a:off x="14997469" y="333375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2" name="Shape 10"/>
          <p:cNvSpPr/>
          <p:nvPr/>
        </p:nvSpPr>
        <p:spPr>
          <a:xfrm>
            <a:off x="1047750" y="4758690"/>
            <a:ext cx="14763750" cy="9525"/>
          </a:xfrm>
          <a:prstGeom prst="rect">
            <a:avLst/>
          </a:prstGeom>
          <a:solidFill>
            <a:srgbClr val="E3E1DB"/>
          </a:solidFill>
          <a:ln/>
        </p:spPr>
        <p:txBody>
          <a:bodyPr/>
          <a:lstStyle/>
          <a:p>
            <a:endParaRPr lang="en-US"/>
          </a:p>
        </p:txBody>
      </p:sp>
      <p:sp>
        <p:nvSpPr>
          <p:cNvPr id="13" name="Text 11"/>
          <p:cNvSpPr/>
          <p:nvPr/>
        </p:nvSpPr>
        <p:spPr>
          <a:xfrm>
            <a:off x="1047750" y="413385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2</a:t>
            </a:r>
            <a:endParaRPr lang="en-US" sz="2550" dirty="0"/>
          </a:p>
        </p:txBody>
      </p:sp>
      <p:sp>
        <p:nvSpPr>
          <p:cNvPr id="14" name="Text 12"/>
          <p:cNvSpPr/>
          <p:nvPr/>
        </p:nvSpPr>
        <p:spPr>
          <a:xfrm>
            <a:off x="1676400" y="419100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writer sees struggle as partly useful.</a:t>
            </a:r>
            <a:endParaRPr lang="en-US" sz="2175" dirty="0"/>
          </a:p>
        </p:txBody>
      </p:sp>
      <p:sp>
        <p:nvSpPr>
          <p:cNvPr id="15" name="Text 13"/>
          <p:cNvSpPr/>
          <p:nvPr/>
        </p:nvSpPr>
        <p:spPr>
          <a:xfrm>
            <a:off x="14997469" y="417576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6" name="Shape 14"/>
          <p:cNvSpPr/>
          <p:nvPr/>
        </p:nvSpPr>
        <p:spPr>
          <a:xfrm>
            <a:off x="1047750" y="5600700"/>
            <a:ext cx="14763750" cy="9525"/>
          </a:xfrm>
          <a:prstGeom prst="rect">
            <a:avLst/>
          </a:prstGeom>
          <a:solidFill>
            <a:srgbClr val="E3E1DB"/>
          </a:solidFill>
          <a:ln/>
        </p:spPr>
        <p:txBody>
          <a:bodyPr/>
          <a:lstStyle/>
          <a:p>
            <a:endParaRPr lang="en-US"/>
          </a:p>
        </p:txBody>
      </p:sp>
      <p:sp>
        <p:nvSpPr>
          <p:cNvPr id="17" name="Text 15"/>
          <p:cNvSpPr/>
          <p:nvPr/>
        </p:nvSpPr>
        <p:spPr>
          <a:xfrm>
            <a:off x="1047750" y="497586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3</a:t>
            </a:r>
            <a:endParaRPr lang="en-US" sz="2550" dirty="0"/>
          </a:p>
        </p:txBody>
      </p:sp>
      <p:sp>
        <p:nvSpPr>
          <p:cNvPr id="18" name="Text 16"/>
          <p:cNvSpPr/>
          <p:nvPr/>
        </p:nvSpPr>
        <p:spPr>
          <a:xfrm>
            <a:off x="1676400" y="503301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Some students did worse without AI.</a:t>
            </a:r>
            <a:endParaRPr lang="en-US" sz="2175" dirty="0"/>
          </a:p>
        </p:txBody>
      </p:sp>
      <p:sp>
        <p:nvSpPr>
          <p:cNvPr id="19" name="Text 17"/>
          <p:cNvSpPr/>
          <p:nvPr/>
        </p:nvSpPr>
        <p:spPr>
          <a:xfrm>
            <a:off x="14997469" y="501777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0" name="Shape 18"/>
          <p:cNvSpPr/>
          <p:nvPr/>
        </p:nvSpPr>
        <p:spPr>
          <a:xfrm>
            <a:off x="1047750" y="6442710"/>
            <a:ext cx="14763750" cy="9525"/>
          </a:xfrm>
          <a:prstGeom prst="rect">
            <a:avLst/>
          </a:prstGeom>
          <a:solidFill>
            <a:srgbClr val="E3E1DB"/>
          </a:solidFill>
          <a:ln/>
        </p:spPr>
        <p:txBody>
          <a:bodyPr/>
          <a:lstStyle/>
          <a:p>
            <a:endParaRPr lang="en-US"/>
          </a:p>
        </p:txBody>
      </p:sp>
      <p:sp>
        <p:nvSpPr>
          <p:cNvPr id="21" name="Text 19"/>
          <p:cNvSpPr/>
          <p:nvPr/>
        </p:nvSpPr>
        <p:spPr>
          <a:xfrm>
            <a:off x="1047750" y="581787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4</a:t>
            </a:r>
            <a:endParaRPr lang="en-US" sz="2550" dirty="0"/>
          </a:p>
        </p:txBody>
      </p:sp>
      <p:sp>
        <p:nvSpPr>
          <p:cNvPr id="22" name="Text 20"/>
          <p:cNvSpPr/>
          <p:nvPr/>
        </p:nvSpPr>
        <p:spPr>
          <a:xfrm>
            <a:off x="1676400" y="587502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calculator case settles the debate.</a:t>
            </a:r>
            <a:endParaRPr lang="en-US" sz="2175" dirty="0"/>
          </a:p>
        </p:txBody>
      </p:sp>
      <p:sp>
        <p:nvSpPr>
          <p:cNvPr id="23" name="Text 21"/>
          <p:cNvSpPr/>
          <p:nvPr/>
        </p:nvSpPr>
        <p:spPr>
          <a:xfrm>
            <a:off x="14997469" y="585978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4" name="Text 22"/>
          <p:cNvSpPr/>
          <p:nvPr/>
        </p:nvSpPr>
        <p:spPr>
          <a:xfrm>
            <a:off x="1047750" y="665988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5</a:t>
            </a:r>
            <a:endParaRPr lang="en-US" sz="2550" dirty="0"/>
          </a:p>
        </p:txBody>
      </p:sp>
      <p:sp>
        <p:nvSpPr>
          <p:cNvPr id="25" name="Text 23"/>
          <p:cNvSpPr/>
          <p:nvPr/>
        </p:nvSpPr>
        <p:spPr>
          <a:xfrm>
            <a:off x="1676400" y="671703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Polish can mask weak thinking.</a:t>
            </a:r>
            <a:endParaRPr lang="en-US" sz="2175" dirty="0"/>
          </a:p>
        </p:txBody>
      </p:sp>
      <p:sp>
        <p:nvSpPr>
          <p:cNvPr id="26" name="Text 24"/>
          <p:cNvSpPr/>
          <p:nvPr/>
        </p:nvSpPr>
        <p:spPr>
          <a:xfrm>
            <a:off x="14997469" y="670179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684020"/>
            <a:ext cx="2419386"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Shape 4"/>
          <p:cNvSpPr/>
          <p:nvPr/>
        </p:nvSpPr>
        <p:spPr>
          <a:xfrm>
            <a:off x="3456742" y="1588770"/>
            <a:ext cx="1601272" cy="388620"/>
          </a:xfrm>
          <a:prstGeom prst="rect">
            <a:avLst/>
          </a:prstGeom>
          <a:solidFill>
            <a:srgbClr val="451A2A"/>
          </a:solidFill>
          <a:ln/>
        </p:spPr>
        <p:txBody>
          <a:bodyPr/>
          <a:lstStyle/>
          <a:p>
            <a:endParaRPr lang="en-US"/>
          </a:p>
        </p:txBody>
      </p:sp>
      <p:sp>
        <p:nvSpPr>
          <p:cNvPr id="7" name="Text 5"/>
          <p:cNvSpPr/>
          <p:nvPr/>
        </p:nvSpPr>
        <p:spPr>
          <a:xfrm>
            <a:off x="3628192" y="164592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10740"/>
            <a:ext cx="17811750" cy="693420"/>
          </a:xfrm>
          <a:prstGeom prst="rect">
            <a:avLst/>
          </a:prstGeom>
          <a:noFill/>
          <a:ln/>
        </p:spPr>
        <p:txBody>
          <a:bodyPr wrap="square" lIns="25400" tIns="25400" rIns="25400" bIns="25400" rtlCol="0" anchor="t">
            <a:normAutofit/>
          </a:bodyPr>
          <a:lstStyle/>
          <a:p>
            <a:pPr marL="0" indent="0" algn="l">
              <a:buNone/>
            </a:pPr>
            <a:r>
              <a:rPr lang="en-US" sz="3900" b="1" dirty="0">
                <a:solidFill>
                  <a:srgbClr val="451A2A"/>
                </a:solidFill>
                <a:latin typeface="Playfair Display" pitchFamily="34" charset="0"/>
                <a:ea typeface="Playfair Display" pitchFamily="34" charset="-122"/>
                <a:cs typeface="Playfair Display" pitchFamily="34" charset="-120"/>
              </a:rPr>
              <a:t>True or False?</a:t>
            </a:r>
            <a:endParaRPr lang="en-US" sz="3900" dirty="0"/>
          </a:p>
        </p:txBody>
      </p:sp>
      <p:sp>
        <p:nvSpPr>
          <p:cNvPr id="9" name="Text 7"/>
          <p:cNvSpPr/>
          <p:nvPr/>
        </p:nvSpPr>
        <p:spPr>
          <a:xfrm>
            <a:off x="1047750" y="314706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1</a:t>
            </a:r>
            <a:endParaRPr lang="en-US" sz="2250" dirty="0"/>
          </a:p>
        </p:txBody>
      </p:sp>
      <p:sp>
        <p:nvSpPr>
          <p:cNvPr id="10" name="Text 8"/>
          <p:cNvSpPr/>
          <p:nvPr/>
        </p:nvSpPr>
        <p:spPr>
          <a:xfrm>
            <a:off x="1676400" y="31623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1" name="Text 9"/>
          <p:cNvSpPr/>
          <p:nvPr/>
        </p:nvSpPr>
        <p:spPr>
          <a:xfrm>
            <a:off x="2952750" y="319659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AI tutors mainly help wealthy families. </a:t>
            </a:r>
            <a:r>
              <a:rPr lang="en-US" sz="1950" i="1" dirty="0">
                <a:solidFill>
                  <a:srgbClr val="888888"/>
                </a:solidFill>
                <a:latin typeface="Helvetica" pitchFamily="34" charset="0"/>
                <a:ea typeface="Helvetica" pitchFamily="34" charset="-122"/>
                <a:cs typeface="Helvetica" pitchFamily="34" charset="-120"/>
              </a:rPr>
              <a:t>— once their privilege, now open to “anyone with a phone.”</a:t>
            </a:r>
            <a:endParaRPr lang="en-US" sz="1950" dirty="0"/>
          </a:p>
        </p:txBody>
      </p:sp>
      <p:sp>
        <p:nvSpPr>
          <p:cNvPr id="12" name="Text 10"/>
          <p:cNvSpPr/>
          <p:nvPr/>
        </p:nvSpPr>
        <p:spPr>
          <a:xfrm>
            <a:off x="1047750" y="373761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2</a:t>
            </a:r>
            <a:endParaRPr lang="en-US" sz="2250" dirty="0"/>
          </a:p>
        </p:txBody>
      </p:sp>
      <p:sp>
        <p:nvSpPr>
          <p:cNvPr id="13" name="Text 11"/>
          <p:cNvSpPr/>
          <p:nvPr/>
        </p:nvSpPr>
        <p:spPr>
          <a:xfrm>
            <a:off x="1676400" y="375285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4" name="Text 12"/>
          <p:cNvSpPr/>
          <p:nvPr/>
        </p:nvSpPr>
        <p:spPr>
          <a:xfrm>
            <a:off x="2952750" y="378714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writer sees struggle as partly useful. </a:t>
            </a:r>
            <a:r>
              <a:rPr lang="en-US" sz="1950" i="1" dirty="0">
                <a:solidFill>
                  <a:srgbClr val="888888"/>
                </a:solidFill>
                <a:latin typeface="Helvetica" pitchFamily="34" charset="0"/>
                <a:ea typeface="Helvetica" pitchFamily="34" charset="-122"/>
                <a:cs typeface="Helvetica" pitchFamily="34" charset="-120"/>
              </a:rPr>
              <a:t>— effort “is often the learning itself.”</a:t>
            </a:r>
            <a:endParaRPr lang="en-US" sz="1950" dirty="0"/>
          </a:p>
        </p:txBody>
      </p:sp>
      <p:sp>
        <p:nvSpPr>
          <p:cNvPr id="15" name="Text 13"/>
          <p:cNvSpPr/>
          <p:nvPr/>
        </p:nvSpPr>
        <p:spPr>
          <a:xfrm>
            <a:off x="1047750" y="432816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3</a:t>
            </a:r>
            <a:endParaRPr lang="en-US" sz="2250" dirty="0"/>
          </a:p>
        </p:txBody>
      </p:sp>
      <p:sp>
        <p:nvSpPr>
          <p:cNvPr id="16" name="Text 14"/>
          <p:cNvSpPr/>
          <p:nvPr/>
        </p:nvSpPr>
        <p:spPr>
          <a:xfrm>
            <a:off x="1676400" y="43434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7" name="Text 15"/>
          <p:cNvSpPr/>
          <p:nvPr/>
        </p:nvSpPr>
        <p:spPr>
          <a:xfrm>
            <a:off x="2952750" y="437769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Some students did worse without AI. </a:t>
            </a:r>
            <a:r>
              <a:rPr lang="en-US" sz="1950" i="1" dirty="0">
                <a:solidFill>
                  <a:srgbClr val="888888"/>
                </a:solidFill>
                <a:latin typeface="Helvetica" pitchFamily="34" charset="0"/>
                <a:ea typeface="Helvetica" pitchFamily="34" charset="-122"/>
                <a:cs typeface="Helvetica" pitchFamily="34" charset="-120"/>
              </a:rPr>
              <a:t>— they “did worse… once the tool was taken away.”</a:t>
            </a:r>
            <a:endParaRPr lang="en-US" sz="1950" dirty="0"/>
          </a:p>
        </p:txBody>
      </p:sp>
      <p:sp>
        <p:nvSpPr>
          <p:cNvPr id="18" name="Text 16"/>
          <p:cNvSpPr/>
          <p:nvPr/>
        </p:nvSpPr>
        <p:spPr>
          <a:xfrm>
            <a:off x="1047750" y="491871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4</a:t>
            </a:r>
            <a:endParaRPr lang="en-US" sz="2250" dirty="0"/>
          </a:p>
        </p:txBody>
      </p:sp>
      <p:sp>
        <p:nvSpPr>
          <p:cNvPr id="19" name="Text 17"/>
          <p:cNvSpPr/>
          <p:nvPr/>
        </p:nvSpPr>
        <p:spPr>
          <a:xfrm>
            <a:off x="1676400" y="493395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20" name="Text 18"/>
          <p:cNvSpPr/>
          <p:nvPr/>
        </p:nvSpPr>
        <p:spPr>
          <a:xfrm>
            <a:off x="2952750" y="496824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calculator case settles the debate. </a:t>
            </a:r>
            <a:r>
              <a:rPr lang="en-US" sz="1950" i="1" dirty="0">
                <a:solidFill>
                  <a:srgbClr val="888888"/>
                </a:solidFill>
                <a:latin typeface="Helvetica" pitchFamily="34" charset="0"/>
                <a:ea typeface="Helvetica" pitchFamily="34" charset="-122"/>
                <a:cs typeface="Helvetica" pitchFamily="34" charset="-120"/>
              </a:rPr>
              <a:t>— “None of this settles the argument.”</a:t>
            </a:r>
            <a:endParaRPr lang="en-US" sz="1950" dirty="0"/>
          </a:p>
        </p:txBody>
      </p:sp>
      <p:sp>
        <p:nvSpPr>
          <p:cNvPr id="21" name="Text 19"/>
          <p:cNvSpPr/>
          <p:nvPr/>
        </p:nvSpPr>
        <p:spPr>
          <a:xfrm>
            <a:off x="1047750" y="550926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5</a:t>
            </a:r>
            <a:endParaRPr lang="en-US" sz="2250" dirty="0"/>
          </a:p>
        </p:txBody>
      </p:sp>
      <p:sp>
        <p:nvSpPr>
          <p:cNvPr id="22" name="Text 20"/>
          <p:cNvSpPr/>
          <p:nvPr/>
        </p:nvSpPr>
        <p:spPr>
          <a:xfrm>
            <a:off x="1676400" y="55245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3" name="Text 21"/>
          <p:cNvSpPr/>
          <p:nvPr/>
        </p:nvSpPr>
        <p:spPr>
          <a:xfrm>
            <a:off x="2952750" y="555879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Polish can mask weak thinking. </a:t>
            </a:r>
            <a:r>
              <a:rPr lang="en-US" sz="1950" i="1" dirty="0">
                <a:solidFill>
                  <a:srgbClr val="888888"/>
                </a:solidFill>
                <a:latin typeface="Helvetica" pitchFamily="34" charset="0"/>
                <a:ea typeface="Helvetica" pitchFamily="34" charset="-122"/>
                <a:cs typeface="Helvetica" pitchFamily="34" charset="-120"/>
              </a:rPr>
              <a:t>— fluency rising “at the expense of thought.”</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451A2A"/>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D9B877"/>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FFFFFF"/>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D9B877"/>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5125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D9B877"/>
                </a:solidFill>
                <a:latin typeface="Helvetica" pitchFamily="34" charset="0"/>
                <a:ea typeface="Helvetica" pitchFamily="34" charset="-122"/>
                <a:cs typeface="Helvetica" pitchFamily="34" charset="-120"/>
              </a:rPr>
              <a:t>DISCUSSION</a:t>
            </a:r>
            <a:endParaRPr lang="en-US" sz="1500" dirty="0"/>
          </a:p>
        </p:txBody>
      </p:sp>
      <p:sp>
        <p:nvSpPr>
          <p:cNvPr id="6" name="Text 4"/>
          <p:cNvSpPr/>
          <p:nvPr/>
        </p:nvSpPr>
        <p:spPr>
          <a:xfrm>
            <a:off x="1047750" y="1809750"/>
            <a:ext cx="17811750" cy="693420"/>
          </a:xfrm>
          <a:prstGeom prst="rect">
            <a:avLst/>
          </a:prstGeom>
          <a:noFill/>
          <a:ln/>
        </p:spPr>
        <p:txBody>
          <a:bodyPr wrap="square" lIns="25400" tIns="25400" rIns="25400" bIns="25400" rtlCol="0" anchor="t">
            <a:normAutofit/>
          </a:bodyPr>
          <a:lstStyle/>
          <a:p>
            <a:pPr marL="0" indent="0" algn="l">
              <a:buNone/>
            </a:pPr>
            <a:r>
              <a:rPr lang="en-US" sz="3900" b="1" dirty="0">
                <a:solidFill>
                  <a:srgbClr val="FFFFFF"/>
                </a:solidFill>
                <a:latin typeface="Playfair Display" pitchFamily="34" charset="0"/>
                <a:ea typeface="Playfair Display" pitchFamily="34" charset="-122"/>
                <a:cs typeface="Playfair Display" pitchFamily="34" charset="-120"/>
              </a:rPr>
              <a:t>Talk it through</a:t>
            </a:r>
            <a:endParaRPr lang="en-US" sz="3900" dirty="0"/>
          </a:p>
        </p:txBody>
      </p:sp>
      <p:sp>
        <p:nvSpPr>
          <p:cNvPr id="7" name="Shape 5"/>
          <p:cNvSpPr/>
          <p:nvPr/>
        </p:nvSpPr>
        <p:spPr>
          <a:xfrm>
            <a:off x="1047750" y="3394710"/>
            <a:ext cx="15049500" cy="9525"/>
          </a:xfrm>
          <a:prstGeom prst="rect">
            <a:avLst/>
          </a:prstGeom>
          <a:solidFill>
            <a:srgbClr val="94404F"/>
          </a:solidFill>
          <a:ln/>
        </p:spPr>
        <p:txBody>
          <a:bodyPr/>
          <a:lstStyle/>
          <a:p>
            <a:endParaRPr lang="en-US"/>
          </a:p>
        </p:txBody>
      </p:sp>
      <p:sp>
        <p:nvSpPr>
          <p:cNvPr id="8" name="Text 6"/>
          <p:cNvSpPr/>
          <p:nvPr/>
        </p:nvSpPr>
        <p:spPr>
          <a:xfrm>
            <a:off x="1047750" y="2807970"/>
            <a:ext cx="20193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1</a:t>
            </a:r>
            <a:endParaRPr lang="en-US" sz="2550" dirty="0"/>
          </a:p>
        </p:txBody>
      </p:sp>
      <p:sp>
        <p:nvSpPr>
          <p:cNvPr id="9" name="Text 7"/>
          <p:cNvSpPr/>
          <p:nvPr/>
        </p:nvSpPr>
        <p:spPr>
          <a:xfrm>
            <a:off x="1402080" y="2891790"/>
            <a:ext cx="1616468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When has a shortcut cost you more than it saved? What did you lose?</a:t>
            </a:r>
            <a:endParaRPr lang="en-US" sz="2100" dirty="0"/>
          </a:p>
        </p:txBody>
      </p:sp>
      <p:sp>
        <p:nvSpPr>
          <p:cNvPr id="10" name="Shape 8"/>
          <p:cNvSpPr/>
          <p:nvPr/>
        </p:nvSpPr>
        <p:spPr>
          <a:xfrm>
            <a:off x="1047750" y="4160520"/>
            <a:ext cx="15049500" cy="9525"/>
          </a:xfrm>
          <a:prstGeom prst="rect">
            <a:avLst/>
          </a:prstGeom>
          <a:solidFill>
            <a:srgbClr val="94404F"/>
          </a:solidFill>
          <a:ln/>
        </p:spPr>
        <p:txBody>
          <a:bodyPr/>
          <a:lstStyle/>
          <a:p>
            <a:endParaRPr lang="en-US"/>
          </a:p>
        </p:txBody>
      </p:sp>
      <p:sp>
        <p:nvSpPr>
          <p:cNvPr id="11" name="Text 9"/>
          <p:cNvSpPr/>
          <p:nvPr/>
        </p:nvSpPr>
        <p:spPr>
          <a:xfrm>
            <a:off x="1047750" y="3573780"/>
            <a:ext cx="250508"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2</a:t>
            </a:r>
            <a:endParaRPr lang="en-US" sz="2550" dirty="0"/>
          </a:p>
        </p:txBody>
      </p:sp>
      <p:sp>
        <p:nvSpPr>
          <p:cNvPr id="12" name="Text 10"/>
          <p:cNvSpPr/>
          <p:nvPr/>
        </p:nvSpPr>
        <p:spPr>
          <a:xfrm>
            <a:off x="1450658" y="3657600"/>
            <a:ext cx="16111253"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Is AI more like a calculator, a tutor, or a ghostwriter? Does it depend on the subject?</a:t>
            </a:r>
            <a:endParaRPr lang="en-US" sz="2100" dirty="0"/>
          </a:p>
        </p:txBody>
      </p:sp>
      <p:sp>
        <p:nvSpPr>
          <p:cNvPr id="13" name="Shape 11"/>
          <p:cNvSpPr/>
          <p:nvPr/>
        </p:nvSpPr>
        <p:spPr>
          <a:xfrm>
            <a:off x="1047750" y="4926330"/>
            <a:ext cx="15049500" cy="9525"/>
          </a:xfrm>
          <a:prstGeom prst="rect">
            <a:avLst/>
          </a:prstGeom>
          <a:solidFill>
            <a:srgbClr val="94404F"/>
          </a:solidFill>
          <a:ln/>
        </p:spPr>
        <p:txBody>
          <a:bodyPr/>
          <a:lstStyle/>
          <a:p>
            <a:endParaRPr lang="en-US"/>
          </a:p>
        </p:txBody>
      </p:sp>
      <p:sp>
        <p:nvSpPr>
          <p:cNvPr id="14" name="Text 12"/>
          <p:cNvSpPr/>
          <p:nvPr/>
        </p:nvSpPr>
        <p:spPr>
          <a:xfrm>
            <a:off x="1047750" y="4339590"/>
            <a:ext cx="238125"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3</a:t>
            </a:r>
            <a:endParaRPr lang="en-US" sz="2550" dirty="0"/>
          </a:p>
        </p:txBody>
      </p:sp>
      <p:sp>
        <p:nvSpPr>
          <p:cNvPr id="15" name="Text 13"/>
          <p:cNvSpPr/>
          <p:nvPr/>
        </p:nvSpPr>
        <p:spPr>
          <a:xfrm>
            <a:off x="1438275" y="4423410"/>
            <a:ext cx="16124872"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Why might a tool that helps weaker students today leave them weaker later?</a:t>
            </a:r>
            <a:endParaRPr lang="en-US" sz="2100" dirty="0"/>
          </a:p>
        </p:txBody>
      </p:sp>
      <p:sp>
        <p:nvSpPr>
          <p:cNvPr id="16" name="Shape 14"/>
          <p:cNvSpPr/>
          <p:nvPr/>
        </p:nvSpPr>
        <p:spPr>
          <a:xfrm>
            <a:off x="1047750" y="5692140"/>
            <a:ext cx="15049500" cy="9525"/>
          </a:xfrm>
          <a:prstGeom prst="rect">
            <a:avLst/>
          </a:prstGeom>
          <a:solidFill>
            <a:srgbClr val="94404F"/>
          </a:solidFill>
          <a:ln/>
        </p:spPr>
        <p:txBody>
          <a:bodyPr/>
          <a:lstStyle/>
          <a:p>
            <a:endParaRPr lang="en-US"/>
          </a:p>
        </p:txBody>
      </p:sp>
      <p:sp>
        <p:nvSpPr>
          <p:cNvPr id="17" name="Text 15"/>
          <p:cNvSpPr/>
          <p:nvPr/>
        </p:nvSpPr>
        <p:spPr>
          <a:xfrm>
            <a:off x="1047750" y="5105400"/>
            <a:ext cx="250865"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4</a:t>
            </a:r>
            <a:endParaRPr lang="en-US" sz="2550" dirty="0"/>
          </a:p>
        </p:txBody>
      </p:sp>
      <p:sp>
        <p:nvSpPr>
          <p:cNvPr id="18" name="Text 16"/>
          <p:cNvSpPr/>
          <p:nvPr/>
        </p:nvSpPr>
        <p:spPr>
          <a:xfrm>
            <a:off x="1451015" y="5189220"/>
            <a:ext cx="16110859"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Should schools ban AI, teach it, or redesign assessment around it? What does each assume?</a:t>
            </a:r>
            <a:endParaRPr lang="en-US" sz="2100" dirty="0"/>
          </a:p>
        </p:txBody>
      </p:sp>
      <p:sp>
        <p:nvSpPr>
          <p:cNvPr id="19" name="Text 17"/>
          <p:cNvSpPr/>
          <p:nvPr/>
        </p:nvSpPr>
        <p:spPr>
          <a:xfrm>
            <a:off x="1047750" y="5871210"/>
            <a:ext cx="229791"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5</a:t>
            </a:r>
            <a:endParaRPr lang="en-US" sz="2550" dirty="0"/>
          </a:p>
        </p:txBody>
      </p:sp>
      <p:sp>
        <p:nvSpPr>
          <p:cNvPr id="20" name="Text 18"/>
          <p:cNvSpPr/>
          <p:nvPr/>
        </p:nvSpPr>
        <p:spPr>
          <a:xfrm>
            <a:off x="1429941" y="5955030"/>
            <a:ext cx="16134040"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If machines can produce polished work, what should a qualification actually prove?</a:t>
            </a:r>
            <a:endParaRPr lang="en-US" sz="2100" dirty="0"/>
          </a:p>
        </p:txBody>
      </p:sp>
      <p:sp>
        <p:nvSpPr>
          <p:cNvPr id="21" name="Text 1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D4A9B2"/>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5156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62865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303020"/>
            <a:ext cx="275754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CRITICAL THINKING</a:t>
            </a:r>
            <a:endParaRPr lang="en-US" sz="1500" dirty="0"/>
          </a:p>
        </p:txBody>
      </p:sp>
      <p:sp>
        <p:nvSpPr>
          <p:cNvPr id="6" name="Shape 4"/>
          <p:cNvSpPr/>
          <p:nvPr/>
        </p:nvSpPr>
        <p:spPr>
          <a:xfrm>
            <a:off x="3764161" y="1312545"/>
            <a:ext cx="2922389" cy="240030"/>
          </a:xfrm>
          <a:prstGeom prst="rect">
            <a:avLst/>
          </a:prstGeom>
          <a:ln w="7620">
            <a:solidFill>
              <a:srgbClr val="D9B877"/>
            </a:solidFill>
            <a:prstDash val="solid"/>
          </a:ln>
        </p:spPr>
        <p:txBody>
          <a:bodyPr/>
          <a:lstStyle/>
          <a:p>
            <a:endParaRPr lang="en-US"/>
          </a:p>
        </p:txBody>
      </p:sp>
      <p:sp>
        <p:nvSpPr>
          <p:cNvPr id="7" name="Text 5"/>
          <p:cNvSpPr/>
          <p:nvPr/>
        </p:nvSpPr>
        <p:spPr>
          <a:xfrm>
            <a:off x="3886081" y="1348740"/>
            <a:ext cx="2766221" cy="205740"/>
          </a:xfrm>
          <a:prstGeom prst="rect">
            <a:avLst/>
          </a:prstGeom>
          <a:noFill/>
          <a:ln/>
        </p:spPr>
        <p:txBody>
          <a:bodyPr wrap="none" lIns="25400" tIns="25400" rIns="25400" bIns="25400" rtlCol="0" anchor="t">
            <a:normAutofit lnSpcReduction="10000"/>
          </a:bodyPr>
          <a:lstStyle/>
          <a:p>
            <a:pPr marL="0" indent="0" algn="l">
              <a:buNone/>
            </a:pPr>
            <a:r>
              <a:rPr lang="en-US" sz="1125" b="1" kern="0" spc="225" dirty="0">
                <a:solidFill>
                  <a:srgbClr val="BF842C"/>
                </a:solidFill>
                <a:latin typeface="Helvetica" pitchFamily="34" charset="0"/>
                <a:ea typeface="Helvetica" pitchFamily="34" charset="-122"/>
                <a:cs typeface="Helvetica" pitchFamily="34" charset="-120"/>
              </a:rPr>
              <a:t>ONE STUDY, SIX HEADLINES</a:t>
            </a:r>
            <a:endParaRPr lang="en-US" sz="1125" dirty="0"/>
          </a:p>
        </p:txBody>
      </p:sp>
      <p:sp>
        <p:nvSpPr>
          <p:cNvPr id="8" name="Text 6"/>
          <p:cNvSpPr/>
          <p:nvPr/>
        </p:nvSpPr>
        <p:spPr>
          <a:xfrm>
            <a:off x="1047750" y="1628775"/>
            <a:ext cx="16678275" cy="1165860"/>
          </a:xfrm>
          <a:prstGeom prst="rect">
            <a:avLst/>
          </a:prstGeom>
          <a:noFill/>
          <a:ln/>
        </p:spPr>
        <p:txBody>
          <a:bodyPr wrap="square" lIns="25400" tIns="25400" rIns="25400" bIns="25400" rtlCol="0" anchor="t">
            <a:normAutofit/>
          </a:bodyPr>
          <a:lstStyle/>
          <a:p>
            <a:pPr marL="0" indent="0" algn="l">
              <a:buNone/>
            </a:pPr>
            <a:r>
              <a:rPr lang="en-US" sz="3300" b="1" dirty="0">
                <a:solidFill>
                  <a:srgbClr val="451A2A"/>
                </a:solidFill>
                <a:latin typeface="Playfair Display" pitchFamily="34" charset="0"/>
                <a:ea typeface="Playfair Display" pitchFamily="34" charset="-122"/>
                <a:cs typeface="Playfair Display" pitchFamily="34" charset="-120"/>
              </a:rPr>
              <a:t>A study finds students using an AI tutor scored higher, but remembered less a month later.</a:t>
            </a:r>
            <a:endParaRPr lang="en-US" sz="3300" dirty="0"/>
          </a:p>
        </p:txBody>
      </p:sp>
      <p:sp>
        <p:nvSpPr>
          <p:cNvPr id="9" name="Text 7"/>
          <p:cNvSpPr/>
          <p:nvPr/>
        </p:nvSpPr>
        <p:spPr>
          <a:xfrm>
            <a:off x="1047750" y="283273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Every headline below reports that same study. Note what each one leaves out, then tick the one you would print.</a:t>
            </a:r>
            <a:endParaRPr lang="en-US" sz="1650" dirty="0"/>
          </a:p>
        </p:txBody>
      </p:sp>
      <p:sp>
        <p:nvSpPr>
          <p:cNvPr id="10" name="Shape 8"/>
          <p:cNvSpPr/>
          <p:nvPr/>
        </p:nvSpPr>
        <p:spPr>
          <a:xfrm>
            <a:off x="1047750" y="3228975"/>
            <a:ext cx="16192500" cy="15240"/>
          </a:xfrm>
          <a:prstGeom prst="rect">
            <a:avLst/>
          </a:prstGeom>
          <a:solidFill>
            <a:srgbClr val="451A2A"/>
          </a:solidFill>
          <a:ln/>
        </p:spPr>
        <p:txBody>
          <a:bodyPr/>
          <a:lstStyle/>
          <a:p>
            <a:endParaRPr lang="en-US"/>
          </a:p>
        </p:txBody>
      </p:sp>
      <p:sp>
        <p:nvSpPr>
          <p:cNvPr id="11" name="Text 9"/>
          <p:cNvSpPr/>
          <p:nvPr/>
        </p:nvSpPr>
        <p:spPr>
          <a:xfrm>
            <a:off x="1047750" y="3320415"/>
            <a:ext cx="627888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HEADLINE</a:t>
            </a:r>
            <a:endParaRPr lang="en-US" sz="1050" dirty="0"/>
          </a:p>
        </p:txBody>
      </p:sp>
      <p:sp>
        <p:nvSpPr>
          <p:cNvPr id="12" name="Text 10"/>
          <p:cNvSpPr/>
          <p:nvPr/>
        </p:nvSpPr>
        <p:spPr>
          <a:xfrm>
            <a:off x="7143750" y="3320415"/>
            <a:ext cx="3728085"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IT STRESSES</a:t>
            </a:r>
            <a:endParaRPr lang="en-US" sz="1050" dirty="0"/>
          </a:p>
        </p:txBody>
      </p:sp>
      <p:sp>
        <p:nvSpPr>
          <p:cNvPr id="13" name="Text 11"/>
          <p:cNvSpPr/>
          <p:nvPr/>
        </p:nvSpPr>
        <p:spPr>
          <a:xfrm>
            <a:off x="10763250" y="3320415"/>
            <a:ext cx="5690235"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IT LEAVES OUT</a:t>
            </a:r>
            <a:endParaRPr lang="en-US" sz="1050" dirty="0"/>
          </a:p>
        </p:txBody>
      </p:sp>
      <p:sp>
        <p:nvSpPr>
          <p:cNvPr id="14" name="Text 12"/>
          <p:cNvSpPr/>
          <p:nvPr/>
        </p:nvSpPr>
        <p:spPr>
          <a:xfrm>
            <a:off x="16249650" y="3320415"/>
            <a:ext cx="102870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PRINT</a:t>
            </a:r>
            <a:endParaRPr lang="en-US" sz="1050" dirty="0"/>
          </a:p>
        </p:txBody>
      </p:sp>
      <p:sp>
        <p:nvSpPr>
          <p:cNvPr id="15" name="Shape 13"/>
          <p:cNvSpPr/>
          <p:nvPr/>
        </p:nvSpPr>
        <p:spPr>
          <a:xfrm>
            <a:off x="1047750" y="3579495"/>
            <a:ext cx="6096000" cy="9525"/>
          </a:xfrm>
          <a:prstGeom prst="rect">
            <a:avLst/>
          </a:prstGeom>
          <a:solidFill>
            <a:srgbClr val="E3E1DB"/>
          </a:solidFill>
          <a:ln/>
        </p:spPr>
        <p:txBody>
          <a:bodyPr/>
          <a:lstStyle/>
          <a:p>
            <a:endParaRPr lang="en-US"/>
          </a:p>
        </p:txBody>
      </p:sp>
      <p:sp>
        <p:nvSpPr>
          <p:cNvPr id="16" name="Text 14"/>
          <p:cNvSpPr/>
          <p:nvPr/>
        </p:nvSpPr>
        <p:spPr>
          <a:xfrm>
            <a:off x="1047750" y="368236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“AI Tutors Boost Test Scores”</a:t>
            </a:r>
            <a:endParaRPr lang="en-US" sz="1575" dirty="0"/>
          </a:p>
        </p:txBody>
      </p:sp>
      <p:sp>
        <p:nvSpPr>
          <p:cNvPr id="17" name="Shape 15"/>
          <p:cNvSpPr/>
          <p:nvPr/>
        </p:nvSpPr>
        <p:spPr>
          <a:xfrm>
            <a:off x="7143750" y="3579495"/>
            <a:ext cx="3619500" cy="9525"/>
          </a:xfrm>
          <a:prstGeom prst="rect">
            <a:avLst/>
          </a:prstGeom>
          <a:solidFill>
            <a:srgbClr val="E3E1DB"/>
          </a:solidFill>
          <a:ln/>
        </p:spPr>
        <p:txBody>
          <a:bodyPr/>
          <a:lstStyle/>
          <a:p>
            <a:endParaRPr lang="en-US"/>
          </a:p>
        </p:txBody>
      </p:sp>
      <p:sp>
        <p:nvSpPr>
          <p:cNvPr id="18" name="Text 16"/>
          <p:cNvSpPr/>
          <p:nvPr/>
        </p:nvSpPr>
        <p:spPr>
          <a:xfrm>
            <a:off x="7143750" y="3682365"/>
            <a:ext cx="3613785"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short-term gain</a:t>
            </a:r>
            <a:endParaRPr lang="en-US" sz="1350" dirty="0"/>
          </a:p>
        </p:txBody>
      </p:sp>
      <p:sp>
        <p:nvSpPr>
          <p:cNvPr id="19" name="Shape 17"/>
          <p:cNvSpPr/>
          <p:nvPr/>
        </p:nvSpPr>
        <p:spPr>
          <a:xfrm>
            <a:off x="10763250" y="3579495"/>
            <a:ext cx="5524500" cy="9525"/>
          </a:xfrm>
          <a:prstGeom prst="rect">
            <a:avLst/>
          </a:prstGeom>
          <a:solidFill>
            <a:srgbClr val="E3E1DB"/>
          </a:solidFill>
          <a:ln/>
        </p:spPr>
        <p:txBody>
          <a:bodyPr/>
          <a:lstStyle/>
          <a:p>
            <a:endParaRPr lang="en-US"/>
          </a:p>
        </p:txBody>
      </p:sp>
      <p:sp>
        <p:nvSpPr>
          <p:cNvPr id="20" name="Shape 18"/>
          <p:cNvSpPr/>
          <p:nvPr/>
        </p:nvSpPr>
        <p:spPr>
          <a:xfrm>
            <a:off x="10763250" y="3884295"/>
            <a:ext cx="5295900" cy="9525"/>
          </a:xfrm>
          <a:prstGeom prst="rect">
            <a:avLst/>
          </a:prstGeom>
          <a:solidFill>
            <a:srgbClr val="CBC9C2"/>
          </a:solidFill>
          <a:ln/>
        </p:spPr>
        <p:txBody>
          <a:bodyPr/>
          <a:lstStyle/>
          <a:p>
            <a:endParaRPr lang="en-US"/>
          </a:p>
        </p:txBody>
      </p:sp>
      <p:sp>
        <p:nvSpPr>
          <p:cNvPr id="21" name="Shape 19"/>
          <p:cNvSpPr/>
          <p:nvPr/>
        </p:nvSpPr>
        <p:spPr>
          <a:xfrm>
            <a:off x="16287750" y="3579495"/>
            <a:ext cx="952500" cy="9525"/>
          </a:xfrm>
          <a:prstGeom prst="rect">
            <a:avLst/>
          </a:prstGeom>
          <a:solidFill>
            <a:srgbClr val="E3E1DB"/>
          </a:solidFill>
          <a:ln/>
        </p:spPr>
        <p:txBody>
          <a:bodyPr/>
          <a:lstStyle/>
          <a:p>
            <a:endParaRPr lang="en-US"/>
          </a:p>
        </p:txBody>
      </p:sp>
      <p:sp>
        <p:nvSpPr>
          <p:cNvPr id="22" name="Text 20"/>
          <p:cNvSpPr/>
          <p:nvPr/>
        </p:nvSpPr>
        <p:spPr>
          <a:xfrm>
            <a:off x="16249650" y="368236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3" name="Shape 21"/>
          <p:cNvSpPr/>
          <p:nvPr/>
        </p:nvSpPr>
        <p:spPr>
          <a:xfrm>
            <a:off x="1047750" y="4059555"/>
            <a:ext cx="6096000" cy="9525"/>
          </a:xfrm>
          <a:prstGeom prst="rect">
            <a:avLst/>
          </a:prstGeom>
          <a:solidFill>
            <a:srgbClr val="E3E1DB"/>
          </a:solidFill>
          <a:ln/>
        </p:spPr>
        <p:txBody>
          <a:bodyPr/>
          <a:lstStyle/>
          <a:p>
            <a:endParaRPr lang="en-US"/>
          </a:p>
        </p:txBody>
      </p:sp>
      <p:sp>
        <p:nvSpPr>
          <p:cNvPr id="24" name="Text 22"/>
          <p:cNvSpPr/>
          <p:nvPr/>
        </p:nvSpPr>
        <p:spPr>
          <a:xfrm>
            <a:off x="1047750" y="416242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“Machines Are Making Students Forget”</a:t>
            </a:r>
            <a:endParaRPr lang="en-US" sz="1575" dirty="0"/>
          </a:p>
        </p:txBody>
      </p:sp>
      <p:sp>
        <p:nvSpPr>
          <p:cNvPr id="25" name="Shape 23"/>
          <p:cNvSpPr/>
          <p:nvPr/>
        </p:nvSpPr>
        <p:spPr>
          <a:xfrm>
            <a:off x="7143750" y="4059555"/>
            <a:ext cx="3619500" cy="9525"/>
          </a:xfrm>
          <a:prstGeom prst="rect">
            <a:avLst/>
          </a:prstGeom>
          <a:solidFill>
            <a:srgbClr val="E3E1DB"/>
          </a:solidFill>
          <a:ln/>
        </p:spPr>
        <p:txBody>
          <a:bodyPr/>
          <a:lstStyle/>
          <a:p>
            <a:endParaRPr lang="en-US"/>
          </a:p>
        </p:txBody>
      </p:sp>
      <p:sp>
        <p:nvSpPr>
          <p:cNvPr id="26" name="Text 24"/>
          <p:cNvSpPr/>
          <p:nvPr/>
        </p:nvSpPr>
        <p:spPr>
          <a:xfrm>
            <a:off x="7143750" y="4162425"/>
            <a:ext cx="3613785"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later loss, and who to blame</a:t>
            </a:r>
            <a:endParaRPr lang="en-US" sz="1350" dirty="0"/>
          </a:p>
        </p:txBody>
      </p:sp>
      <p:sp>
        <p:nvSpPr>
          <p:cNvPr id="27" name="Shape 25"/>
          <p:cNvSpPr/>
          <p:nvPr/>
        </p:nvSpPr>
        <p:spPr>
          <a:xfrm>
            <a:off x="10763250" y="4059555"/>
            <a:ext cx="5524500" cy="9525"/>
          </a:xfrm>
          <a:prstGeom prst="rect">
            <a:avLst/>
          </a:prstGeom>
          <a:solidFill>
            <a:srgbClr val="E3E1DB"/>
          </a:solidFill>
          <a:ln/>
        </p:spPr>
        <p:txBody>
          <a:bodyPr/>
          <a:lstStyle/>
          <a:p>
            <a:endParaRPr lang="en-US"/>
          </a:p>
        </p:txBody>
      </p:sp>
      <p:sp>
        <p:nvSpPr>
          <p:cNvPr id="28" name="Shape 26"/>
          <p:cNvSpPr/>
          <p:nvPr/>
        </p:nvSpPr>
        <p:spPr>
          <a:xfrm>
            <a:off x="10763250" y="4364355"/>
            <a:ext cx="5295900" cy="9525"/>
          </a:xfrm>
          <a:prstGeom prst="rect">
            <a:avLst/>
          </a:prstGeom>
          <a:solidFill>
            <a:srgbClr val="CBC9C2"/>
          </a:solidFill>
          <a:ln/>
        </p:spPr>
        <p:txBody>
          <a:bodyPr/>
          <a:lstStyle/>
          <a:p>
            <a:endParaRPr lang="en-US"/>
          </a:p>
        </p:txBody>
      </p:sp>
      <p:sp>
        <p:nvSpPr>
          <p:cNvPr id="29" name="Shape 27"/>
          <p:cNvSpPr/>
          <p:nvPr/>
        </p:nvSpPr>
        <p:spPr>
          <a:xfrm>
            <a:off x="16287750" y="4059555"/>
            <a:ext cx="952500" cy="9525"/>
          </a:xfrm>
          <a:prstGeom prst="rect">
            <a:avLst/>
          </a:prstGeom>
          <a:solidFill>
            <a:srgbClr val="E3E1DB"/>
          </a:solidFill>
          <a:ln/>
        </p:spPr>
        <p:txBody>
          <a:bodyPr/>
          <a:lstStyle/>
          <a:p>
            <a:endParaRPr lang="en-US"/>
          </a:p>
        </p:txBody>
      </p:sp>
      <p:sp>
        <p:nvSpPr>
          <p:cNvPr id="30" name="Text 28"/>
          <p:cNvSpPr/>
          <p:nvPr/>
        </p:nvSpPr>
        <p:spPr>
          <a:xfrm>
            <a:off x="16249650" y="416242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1" name="Shape 29"/>
          <p:cNvSpPr/>
          <p:nvPr/>
        </p:nvSpPr>
        <p:spPr>
          <a:xfrm>
            <a:off x="1047750" y="4539615"/>
            <a:ext cx="6096000" cy="9525"/>
          </a:xfrm>
          <a:prstGeom prst="rect">
            <a:avLst/>
          </a:prstGeom>
          <a:solidFill>
            <a:srgbClr val="E3E1DB"/>
          </a:solidFill>
          <a:ln/>
        </p:spPr>
        <p:txBody>
          <a:bodyPr/>
          <a:lstStyle/>
          <a:p>
            <a:endParaRPr lang="en-US"/>
          </a:p>
        </p:txBody>
      </p:sp>
      <p:sp>
        <p:nvSpPr>
          <p:cNvPr id="32" name="Text 30"/>
          <p:cNvSpPr/>
          <p:nvPr/>
        </p:nvSpPr>
        <p:spPr>
          <a:xfrm>
            <a:off x="1047750" y="464248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“Students Learn Faster With AI, Scientists Say”</a:t>
            </a:r>
            <a:endParaRPr lang="en-US" sz="1575" dirty="0"/>
          </a:p>
        </p:txBody>
      </p:sp>
      <p:sp>
        <p:nvSpPr>
          <p:cNvPr id="33" name="Shape 31"/>
          <p:cNvSpPr/>
          <p:nvPr/>
        </p:nvSpPr>
        <p:spPr>
          <a:xfrm>
            <a:off x="7143750" y="4539615"/>
            <a:ext cx="3619500" cy="9525"/>
          </a:xfrm>
          <a:prstGeom prst="rect">
            <a:avLst/>
          </a:prstGeom>
          <a:solidFill>
            <a:srgbClr val="E3E1DB"/>
          </a:solidFill>
          <a:ln/>
        </p:spPr>
        <p:txBody>
          <a:bodyPr/>
          <a:lstStyle/>
          <a:p>
            <a:endParaRPr lang="en-US"/>
          </a:p>
        </p:txBody>
      </p:sp>
      <p:sp>
        <p:nvSpPr>
          <p:cNvPr id="34" name="Text 32"/>
          <p:cNvSpPr/>
          <p:nvPr/>
        </p:nvSpPr>
        <p:spPr>
          <a:xfrm>
            <a:off x="7143750" y="4642485"/>
            <a:ext cx="3613785"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speed, backed by authority</a:t>
            </a:r>
            <a:endParaRPr lang="en-US" sz="1350" dirty="0"/>
          </a:p>
        </p:txBody>
      </p:sp>
      <p:sp>
        <p:nvSpPr>
          <p:cNvPr id="35" name="Shape 33"/>
          <p:cNvSpPr/>
          <p:nvPr/>
        </p:nvSpPr>
        <p:spPr>
          <a:xfrm>
            <a:off x="10763250" y="4539615"/>
            <a:ext cx="5524500" cy="9525"/>
          </a:xfrm>
          <a:prstGeom prst="rect">
            <a:avLst/>
          </a:prstGeom>
          <a:solidFill>
            <a:srgbClr val="E3E1DB"/>
          </a:solidFill>
          <a:ln/>
        </p:spPr>
        <p:txBody>
          <a:bodyPr/>
          <a:lstStyle/>
          <a:p>
            <a:endParaRPr lang="en-US"/>
          </a:p>
        </p:txBody>
      </p:sp>
      <p:sp>
        <p:nvSpPr>
          <p:cNvPr id="36" name="Shape 34"/>
          <p:cNvSpPr/>
          <p:nvPr/>
        </p:nvSpPr>
        <p:spPr>
          <a:xfrm>
            <a:off x="10763250" y="4844415"/>
            <a:ext cx="5295900" cy="9525"/>
          </a:xfrm>
          <a:prstGeom prst="rect">
            <a:avLst/>
          </a:prstGeom>
          <a:solidFill>
            <a:srgbClr val="CBC9C2"/>
          </a:solidFill>
          <a:ln/>
        </p:spPr>
        <p:txBody>
          <a:bodyPr/>
          <a:lstStyle/>
          <a:p>
            <a:endParaRPr lang="en-US"/>
          </a:p>
        </p:txBody>
      </p:sp>
      <p:sp>
        <p:nvSpPr>
          <p:cNvPr id="37" name="Shape 35"/>
          <p:cNvSpPr/>
          <p:nvPr/>
        </p:nvSpPr>
        <p:spPr>
          <a:xfrm>
            <a:off x="16287750" y="4539615"/>
            <a:ext cx="952500" cy="9525"/>
          </a:xfrm>
          <a:prstGeom prst="rect">
            <a:avLst/>
          </a:prstGeom>
          <a:solidFill>
            <a:srgbClr val="E3E1DB"/>
          </a:solidFill>
          <a:ln/>
        </p:spPr>
        <p:txBody>
          <a:bodyPr/>
          <a:lstStyle/>
          <a:p>
            <a:endParaRPr lang="en-US"/>
          </a:p>
        </p:txBody>
      </p:sp>
      <p:sp>
        <p:nvSpPr>
          <p:cNvPr id="38" name="Text 36"/>
          <p:cNvSpPr/>
          <p:nvPr/>
        </p:nvSpPr>
        <p:spPr>
          <a:xfrm>
            <a:off x="16249650" y="464248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9" name="Shape 37"/>
          <p:cNvSpPr/>
          <p:nvPr/>
        </p:nvSpPr>
        <p:spPr>
          <a:xfrm>
            <a:off x="1047750" y="5019675"/>
            <a:ext cx="6096000" cy="9525"/>
          </a:xfrm>
          <a:prstGeom prst="rect">
            <a:avLst/>
          </a:prstGeom>
          <a:solidFill>
            <a:srgbClr val="E3E1DB"/>
          </a:solidFill>
          <a:ln/>
        </p:spPr>
        <p:txBody>
          <a:bodyPr/>
          <a:lstStyle/>
          <a:p>
            <a:endParaRPr lang="en-US"/>
          </a:p>
        </p:txBody>
      </p:sp>
      <p:sp>
        <p:nvSpPr>
          <p:cNvPr id="40" name="Text 38"/>
          <p:cNvSpPr/>
          <p:nvPr/>
        </p:nvSpPr>
        <p:spPr>
          <a:xfrm>
            <a:off x="1047750" y="512254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“Is Your Child’s AI Helper Harming Them?”</a:t>
            </a:r>
            <a:endParaRPr lang="en-US" sz="1575" dirty="0"/>
          </a:p>
        </p:txBody>
      </p:sp>
      <p:sp>
        <p:nvSpPr>
          <p:cNvPr id="41" name="Shape 39"/>
          <p:cNvSpPr/>
          <p:nvPr/>
        </p:nvSpPr>
        <p:spPr>
          <a:xfrm>
            <a:off x="7143750" y="5019675"/>
            <a:ext cx="3619500" cy="9525"/>
          </a:xfrm>
          <a:prstGeom prst="rect">
            <a:avLst/>
          </a:prstGeom>
          <a:solidFill>
            <a:srgbClr val="E3E1DB"/>
          </a:solidFill>
          <a:ln/>
        </p:spPr>
        <p:txBody>
          <a:bodyPr/>
          <a:lstStyle/>
          <a:p>
            <a:endParaRPr lang="en-US"/>
          </a:p>
        </p:txBody>
      </p:sp>
      <p:sp>
        <p:nvSpPr>
          <p:cNvPr id="42" name="Text 40"/>
          <p:cNvSpPr/>
          <p:nvPr/>
        </p:nvSpPr>
        <p:spPr>
          <a:xfrm>
            <a:off x="7143750" y="5122545"/>
            <a:ext cx="3613785"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a parent’s fear</a:t>
            </a:r>
            <a:endParaRPr lang="en-US" sz="1350" dirty="0"/>
          </a:p>
        </p:txBody>
      </p:sp>
      <p:sp>
        <p:nvSpPr>
          <p:cNvPr id="43" name="Shape 41"/>
          <p:cNvSpPr/>
          <p:nvPr/>
        </p:nvSpPr>
        <p:spPr>
          <a:xfrm>
            <a:off x="10763250" y="5019675"/>
            <a:ext cx="5524500" cy="9525"/>
          </a:xfrm>
          <a:prstGeom prst="rect">
            <a:avLst/>
          </a:prstGeom>
          <a:solidFill>
            <a:srgbClr val="E3E1DB"/>
          </a:solidFill>
          <a:ln/>
        </p:spPr>
        <p:txBody>
          <a:bodyPr/>
          <a:lstStyle/>
          <a:p>
            <a:endParaRPr lang="en-US"/>
          </a:p>
        </p:txBody>
      </p:sp>
      <p:sp>
        <p:nvSpPr>
          <p:cNvPr id="44" name="Shape 42"/>
          <p:cNvSpPr/>
          <p:nvPr/>
        </p:nvSpPr>
        <p:spPr>
          <a:xfrm>
            <a:off x="10763250" y="5324475"/>
            <a:ext cx="5295900" cy="9525"/>
          </a:xfrm>
          <a:prstGeom prst="rect">
            <a:avLst/>
          </a:prstGeom>
          <a:solidFill>
            <a:srgbClr val="CBC9C2"/>
          </a:solidFill>
          <a:ln/>
        </p:spPr>
        <p:txBody>
          <a:bodyPr/>
          <a:lstStyle/>
          <a:p>
            <a:endParaRPr lang="en-US"/>
          </a:p>
        </p:txBody>
      </p:sp>
      <p:sp>
        <p:nvSpPr>
          <p:cNvPr id="45" name="Shape 43"/>
          <p:cNvSpPr/>
          <p:nvPr/>
        </p:nvSpPr>
        <p:spPr>
          <a:xfrm>
            <a:off x="16287750" y="5019675"/>
            <a:ext cx="952500" cy="9525"/>
          </a:xfrm>
          <a:prstGeom prst="rect">
            <a:avLst/>
          </a:prstGeom>
          <a:solidFill>
            <a:srgbClr val="E3E1DB"/>
          </a:solidFill>
          <a:ln/>
        </p:spPr>
        <p:txBody>
          <a:bodyPr/>
          <a:lstStyle/>
          <a:p>
            <a:endParaRPr lang="en-US"/>
          </a:p>
        </p:txBody>
      </p:sp>
      <p:sp>
        <p:nvSpPr>
          <p:cNvPr id="46" name="Text 44"/>
          <p:cNvSpPr/>
          <p:nvPr/>
        </p:nvSpPr>
        <p:spPr>
          <a:xfrm>
            <a:off x="16249650" y="512254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7" name="Shape 45"/>
          <p:cNvSpPr/>
          <p:nvPr/>
        </p:nvSpPr>
        <p:spPr>
          <a:xfrm>
            <a:off x="1047750" y="5499735"/>
            <a:ext cx="6096000" cy="9525"/>
          </a:xfrm>
          <a:prstGeom prst="rect">
            <a:avLst/>
          </a:prstGeom>
          <a:solidFill>
            <a:srgbClr val="E3E1DB"/>
          </a:solidFill>
          <a:ln/>
        </p:spPr>
        <p:txBody>
          <a:bodyPr/>
          <a:lstStyle/>
          <a:p>
            <a:endParaRPr lang="en-US"/>
          </a:p>
        </p:txBody>
      </p:sp>
      <p:sp>
        <p:nvSpPr>
          <p:cNvPr id="48" name="Text 46"/>
          <p:cNvSpPr/>
          <p:nvPr/>
        </p:nvSpPr>
        <p:spPr>
          <a:xfrm>
            <a:off x="1047750" y="560260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“Study Raises Questions About AI in Class”</a:t>
            </a:r>
            <a:endParaRPr lang="en-US" sz="1575" dirty="0"/>
          </a:p>
        </p:txBody>
      </p:sp>
      <p:sp>
        <p:nvSpPr>
          <p:cNvPr id="49" name="Shape 47"/>
          <p:cNvSpPr/>
          <p:nvPr/>
        </p:nvSpPr>
        <p:spPr>
          <a:xfrm>
            <a:off x="7143750" y="5499735"/>
            <a:ext cx="3619500" cy="9525"/>
          </a:xfrm>
          <a:prstGeom prst="rect">
            <a:avLst/>
          </a:prstGeom>
          <a:solidFill>
            <a:srgbClr val="E3E1DB"/>
          </a:solidFill>
          <a:ln/>
        </p:spPr>
        <p:txBody>
          <a:bodyPr/>
          <a:lstStyle/>
          <a:p>
            <a:endParaRPr lang="en-US"/>
          </a:p>
        </p:txBody>
      </p:sp>
      <p:sp>
        <p:nvSpPr>
          <p:cNvPr id="50" name="Text 48"/>
          <p:cNvSpPr/>
          <p:nvPr/>
        </p:nvSpPr>
        <p:spPr>
          <a:xfrm>
            <a:off x="7143750" y="5602605"/>
            <a:ext cx="3613785"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uncertainty</a:t>
            </a:r>
            <a:endParaRPr lang="en-US" sz="1350" dirty="0"/>
          </a:p>
        </p:txBody>
      </p:sp>
      <p:sp>
        <p:nvSpPr>
          <p:cNvPr id="51" name="Shape 49"/>
          <p:cNvSpPr/>
          <p:nvPr/>
        </p:nvSpPr>
        <p:spPr>
          <a:xfrm>
            <a:off x="10763250" y="5499735"/>
            <a:ext cx="5524500" cy="9525"/>
          </a:xfrm>
          <a:prstGeom prst="rect">
            <a:avLst/>
          </a:prstGeom>
          <a:solidFill>
            <a:srgbClr val="E3E1DB"/>
          </a:solidFill>
          <a:ln/>
        </p:spPr>
        <p:txBody>
          <a:bodyPr/>
          <a:lstStyle/>
          <a:p>
            <a:endParaRPr lang="en-US"/>
          </a:p>
        </p:txBody>
      </p:sp>
      <p:sp>
        <p:nvSpPr>
          <p:cNvPr id="52" name="Shape 50"/>
          <p:cNvSpPr/>
          <p:nvPr/>
        </p:nvSpPr>
        <p:spPr>
          <a:xfrm>
            <a:off x="10763250" y="5804535"/>
            <a:ext cx="5295900" cy="9525"/>
          </a:xfrm>
          <a:prstGeom prst="rect">
            <a:avLst/>
          </a:prstGeom>
          <a:solidFill>
            <a:srgbClr val="CBC9C2"/>
          </a:solidFill>
          <a:ln/>
        </p:spPr>
        <p:txBody>
          <a:bodyPr/>
          <a:lstStyle/>
          <a:p>
            <a:endParaRPr lang="en-US"/>
          </a:p>
        </p:txBody>
      </p:sp>
      <p:sp>
        <p:nvSpPr>
          <p:cNvPr id="53" name="Shape 51"/>
          <p:cNvSpPr/>
          <p:nvPr/>
        </p:nvSpPr>
        <p:spPr>
          <a:xfrm>
            <a:off x="16287750" y="5499735"/>
            <a:ext cx="952500" cy="9525"/>
          </a:xfrm>
          <a:prstGeom prst="rect">
            <a:avLst/>
          </a:prstGeom>
          <a:solidFill>
            <a:srgbClr val="E3E1DB"/>
          </a:solidFill>
          <a:ln/>
        </p:spPr>
        <p:txBody>
          <a:bodyPr/>
          <a:lstStyle/>
          <a:p>
            <a:endParaRPr lang="en-US"/>
          </a:p>
        </p:txBody>
      </p:sp>
      <p:sp>
        <p:nvSpPr>
          <p:cNvPr id="54" name="Text 52"/>
          <p:cNvSpPr/>
          <p:nvPr/>
        </p:nvSpPr>
        <p:spPr>
          <a:xfrm>
            <a:off x="16249650" y="560260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5" name="Shape 53"/>
          <p:cNvSpPr/>
          <p:nvPr/>
        </p:nvSpPr>
        <p:spPr>
          <a:xfrm>
            <a:off x="1047750" y="6459855"/>
            <a:ext cx="6096000" cy="15240"/>
          </a:xfrm>
          <a:prstGeom prst="rect">
            <a:avLst/>
          </a:prstGeom>
          <a:solidFill>
            <a:srgbClr val="451A2A"/>
          </a:solidFill>
          <a:ln/>
        </p:spPr>
        <p:txBody>
          <a:bodyPr/>
          <a:lstStyle/>
          <a:p>
            <a:endParaRPr lang="en-US"/>
          </a:p>
        </p:txBody>
      </p:sp>
      <p:sp>
        <p:nvSpPr>
          <p:cNvPr id="56" name="Shape 54"/>
          <p:cNvSpPr/>
          <p:nvPr/>
        </p:nvSpPr>
        <p:spPr>
          <a:xfrm>
            <a:off x="1047750" y="5979795"/>
            <a:ext cx="6096000" cy="9525"/>
          </a:xfrm>
          <a:prstGeom prst="rect">
            <a:avLst/>
          </a:prstGeom>
          <a:solidFill>
            <a:srgbClr val="E3E1DB"/>
          </a:solidFill>
          <a:ln/>
        </p:spPr>
        <p:txBody>
          <a:bodyPr/>
          <a:lstStyle/>
          <a:p>
            <a:endParaRPr lang="en-US"/>
          </a:p>
        </p:txBody>
      </p:sp>
      <p:sp>
        <p:nvSpPr>
          <p:cNvPr id="57" name="Text 55"/>
          <p:cNvSpPr/>
          <p:nvPr/>
        </p:nvSpPr>
        <p:spPr>
          <a:xfrm>
            <a:off x="1047750" y="608266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“Mixed Results: AI Is No Shortcut”</a:t>
            </a:r>
            <a:endParaRPr lang="en-US" sz="1575" dirty="0"/>
          </a:p>
        </p:txBody>
      </p:sp>
      <p:sp>
        <p:nvSpPr>
          <p:cNvPr id="58" name="Shape 56"/>
          <p:cNvSpPr/>
          <p:nvPr/>
        </p:nvSpPr>
        <p:spPr>
          <a:xfrm>
            <a:off x="7143750" y="6459855"/>
            <a:ext cx="3619500" cy="15240"/>
          </a:xfrm>
          <a:prstGeom prst="rect">
            <a:avLst/>
          </a:prstGeom>
          <a:solidFill>
            <a:srgbClr val="451A2A"/>
          </a:solidFill>
          <a:ln/>
        </p:spPr>
        <p:txBody>
          <a:bodyPr/>
          <a:lstStyle/>
          <a:p>
            <a:endParaRPr lang="en-US"/>
          </a:p>
        </p:txBody>
      </p:sp>
      <p:sp>
        <p:nvSpPr>
          <p:cNvPr id="59" name="Shape 57"/>
          <p:cNvSpPr/>
          <p:nvPr/>
        </p:nvSpPr>
        <p:spPr>
          <a:xfrm>
            <a:off x="7143750" y="5979795"/>
            <a:ext cx="3619500" cy="9525"/>
          </a:xfrm>
          <a:prstGeom prst="rect">
            <a:avLst/>
          </a:prstGeom>
          <a:solidFill>
            <a:srgbClr val="E3E1DB"/>
          </a:solidFill>
          <a:ln/>
        </p:spPr>
        <p:txBody>
          <a:bodyPr/>
          <a:lstStyle/>
          <a:p>
            <a:endParaRPr lang="en-US"/>
          </a:p>
        </p:txBody>
      </p:sp>
      <p:sp>
        <p:nvSpPr>
          <p:cNvPr id="60" name="Text 58"/>
          <p:cNvSpPr/>
          <p:nvPr/>
        </p:nvSpPr>
        <p:spPr>
          <a:xfrm>
            <a:off x="7143750" y="6082665"/>
            <a:ext cx="3613785"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balance, plus a verdict</a:t>
            </a:r>
            <a:endParaRPr lang="en-US" sz="1350" dirty="0"/>
          </a:p>
        </p:txBody>
      </p:sp>
      <p:sp>
        <p:nvSpPr>
          <p:cNvPr id="61" name="Shape 59"/>
          <p:cNvSpPr/>
          <p:nvPr/>
        </p:nvSpPr>
        <p:spPr>
          <a:xfrm>
            <a:off x="10763250" y="6459855"/>
            <a:ext cx="5524500" cy="15240"/>
          </a:xfrm>
          <a:prstGeom prst="rect">
            <a:avLst/>
          </a:prstGeom>
          <a:solidFill>
            <a:srgbClr val="451A2A"/>
          </a:solidFill>
          <a:ln/>
        </p:spPr>
        <p:txBody>
          <a:bodyPr/>
          <a:lstStyle/>
          <a:p>
            <a:endParaRPr lang="en-US"/>
          </a:p>
        </p:txBody>
      </p:sp>
      <p:sp>
        <p:nvSpPr>
          <p:cNvPr id="62" name="Shape 60"/>
          <p:cNvSpPr/>
          <p:nvPr/>
        </p:nvSpPr>
        <p:spPr>
          <a:xfrm>
            <a:off x="10763250" y="5979795"/>
            <a:ext cx="5524500" cy="9525"/>
          </a:xfrm>
          <a:prstGeom prst="rect">
            <a:avLst/>
          </a:prstGeom>
          <a:solidFill>
            <a:srgbClr val="E3E1DB"/>
          </a:solidFill>
          <a:ln/>
        </p:spPr>
        <p:txBody>
          <a:bodyPr/>
          <a:lstStyle/>
          <a:p>
            <a:endParaRPr lang="en-US"/>
          </a:p>
        </p:txBody>
      </p:sp>
      <p:sp>
        <p:nvSpPr>
          <p:cNvPr id="63" name="Shape 61"/>
          <p:cNvSpPr/>
          <p:nvPr/>
        </p:nvSpPr>
        <p:spPr>
          <a:xfrm>
            <a:off x="10763250" y="6284595"/>
            <a:ext cx="5295900" cy="9525"/>
          </a:xfrm>
          <a:prstGeom prst="rect">
            <a:avLst/>
          </a:prstGeom>
          <a:solidFill>
            <a:srgbClr val="CBC9C2"/>
          </a:solidFill>
          <a:ln/>
        </p:spPr>
        <p:txBody>
          <a:bodyPr/>
          <a:lstStyle/>
          <a:p>
            <a:endParaRPr lang="en-US"/>
          </a:p>
        </p:txBody>
      </p:sp>
      <p:sp>
        <p:nvSpPr>
          <p:cNvPr id="64" name="Shape 62"/>
          <p:cNvSpPr/>
          <p:nvPr/>
        </p:nvSpPr>
        <p:spPr>
          <a:xfrm>
            <a:off x="16287750" y="6459855"/>
            <a:ext cx="952500" cy="15240"/>
          </a:xfrm>
          <a:prstGeom prst="rect">
            <a:avLst/>
          </a:prstGeom>
          <a:solidFill>
            <a:srgbClr val="451A2A"/>
          </a:solidFill>
          <a:ln/>
        </p:spPr>
        <p:txBody>
          <a:bodyPr/>
          <a:lstStyle/>
          <a:p>
            <a:endParaRPr lang="en-US"/>
          </a:p>
        </p:txBody>
      </p:sp>
      <p:sp>
        <p:nvSpPr>
          <p:cNvPr id="65" name="Shape 63"/>
          <p:cNvSpPr/>
          <p:nvPr/>
        </p:nvSpPr>
        <p:spPr>
          <a:xfrm>
            <a:off x="16287750" y="5979795"/>
            <a:ext cx="952500" cy="9525"/>
          </a:xfrm>
          <a:prstGeom prst="rect">
            <a:avLst/>
          </a:prstGeom>
          <a:solidFill>
            <a:srgbClr val="E3E1DB"/>
          </a:solidFill>
          <a:ln/>
        </p:spPr>
        <p:txBody>
          <a:bodyPr/>
          <a:lstStyle/>
          <a:p>
            <a:endParaRPr lang="en-US"/>
          </a:p>
        </p:txBody>
      </p:sp>
      <p:sp>
        <p:nvSpPr>
          <p:cNvPr id="66" name="Text 64"/>
          <p:cNvSpPr/>
          <p:nvPr/>
        </p:nvSpPr>
        <p:spPr>
          <a:xfrm>
            <a:off x="16249650" y="608266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67" name="Text 65"/>
          <p:cNvSpPr/>
          <p:nvPr/>
        </p:nvSpPr>
        <p:spPr>
          <a:xfrm>
            <a:off x="1047750" y="6692265"/>
            <a:ext cx="1734157"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YOUR CHOICE</a:t>
            </a:r>
            <a:endParaRPr lang="en-US" sz="1350" dirty="0"/>
          </a:p>
        </p:txBody>
      </p:sp>
      <p:sp>
        <p:nvSpPr>
          <p:cNvPr id="68" name="Text 66"/>
          <p:cNvSpPr/>
          <p:nvPr/>
        </p:nvSpPr>
        <p:spPr>
          <a:xfrm>
            <a:off x="2871907" y="6608445"/>
            <a:ext cx="12049257" cy="358140"/>
          </a:xfrm>
          <a:prstGeom prst="rect">
            <a:avLst/>
          </a:prstGeom>
          <a:noFill/>
          <a:ln/>
        </p:spPr>
        <p:txBody>
          <a:bodyPr wrap="square" lIns="25400" tIns="25400" rIns="25400" bIns="25400" rtlCol="0" anchor="t">
            <a:normAutofit lnSpcReduction="10000"/>
          </a:bodyPr>
          <a:lstStyle/>
          <a:p>
            <a:pPr marL="0" indent="0" algn="l">
              <a:lnSpc>
                <a:spcPct val="123529"/>
              </a:lnSpc>
              <a:buNone/>
            </a:pPr>
            <a:r>
              <a:rPr lang="en-US" sz="1800" dirty="0">
                <a:solidFill>
                  <a:srgbClr val="1A1A1A"/>
                </a:solidFill>
                <a:latin typeface="Helvetica" pitchFamily="34" charset="0"/>
                <a:ea typeface="Helvetica" pitchFamily="34" charset="-122"/>
                <a:cs typeface="Helvetica" pitchFamily="34" charset="-120"/>
              </a:rPr>
              <a:t>Headline you would print: No. _______  The one word you would change in it: ________________________________</a:t>
            </a:r>
            <a:endParaRPr lang="en-US" sz="1800" dirty="0"/>
          </a:p>
        </p:txBody>
      </p:sp>
      <p:sp>
        <p:nvSpPr>
          <p:cNvPr id="69" name="Shape 67"/>
          <p:cNvSpPr/>
          <p:nvPr/>
        </p:nvSpPr>
        <p:spPr>
          <a:xfrm>
            <a:off x="1047750" y="7042785"/>
            <a:ext cx="38100" cy="1078230"/>
          </a:xfrm>
          <a:prstGeom prst="rect">
            <a:avLst/>
          </a:prstGeom>
          <a:solidFill>
            <a:srgbClr val="D9B877"/>
          </a:solidFill>
          <a:ln/>
        </p:spPr>
        <p:txBody>
          <a:bodyPr/>
          <a:lstStyle/>
          <a:p>
            <a:endParaRPr lang="en-US"/>
          </a:p>
        </p:txBody>
      </p:sp>
      <p:sp>
        <p:nvSpPr>
          <p:cNvPr id="70" name="Text 68"/>
          <p:cNvSpPr/>
          <p:nvPr/>
        </p:nvSpPr>
        <p:spPr>
          <a:xfrm>
            <a:off x="1276350" y="7080885"/>
            <a:ext cx="107180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DISCUSS</a:t>
            </a:r>
            <a:endParaRPr lang="en-US" sz="1350" dirty="0"/>
          </a:p>
        </p:txBody>
      </p:sp>
      <p:sp>
        <p:nvSpPr>
          <p:cNvPr id="71" name="Text 69"/>
          <p:cNvSpPr/>
          <p:nvPr/>
        </p:nvSpPr>
        <p:spPr>
          <a:xfrm>
            <a:off x="2519601" y="704278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1</a:t>
            </a:r>
            <a:endParaRPr lang="en-US" sz="1800" dirty="0"/>
          </a:p>
        </p:txBody>
      </p:sp>
      <p:sp>
        <p:nvSpPr>
          <p:cNvPr id="72" name="Text 70"/>
          <p:cNvSpPr/>
          <p:nvPr/>
        </p:nvSpPr>
        <p:spPr>
          <a:xfrm>
            <a:off x="2824520" y="7042785"/>
            <a:ext cx="7855375"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Which headline is accurate yet still misleading? How can both be true?</a:t>
            </a:r>
            <a:endParaRPr lang="en-US" sz="1800" dirty="0"/>
          </a:p>
        </p:txBody>
      </p:sp>
      <p:sp>
        <p:nvSpPr>
          <p:cNvPr id="73" name="Text 71"/>
          <p:cNvSpPr/>
          <p:nvPr/>
        </p:nvSpPr>
        <p:spPr>
          <a:xfrm>
            <a:off x="2519601" y="742759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2</a:t>
            </a:r>
            <a:endParaRPr lang="en-US" sz="1800" dirty="0"/>
          </a:p>
        </p:txBody>
      </p:sp>
      <p:sp>
        <p:nvSpPr>
          <p:cNvPr id="74" name="Text 72"/>
          <p:cNvSpPr/>
          <p:nvPr/>
        </p:nvSpPr>
        <p:spPr>
          <a:xfrm>
            <a:off x="2824520" y="7427595"/>
            <a:ext cx="7115008"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Compare with another pair. Defend your headline against theirs.</a:t>
            </a:r>
            <a:endParaRPr lang="en-US" sz="1800" dirty="0"/>
          </a:p>
        </p:txBody>
      </p:sp>
      <p:sp>
        <p:nvSpPr>
          <p:cNvPr id="75" name="Text 73"/>
          <p:cNvSpPr/>
          <p:nvPr/>
        </p:nvSpPr>
        <p:spPr>
          <a:xfrm>
            <a:off x="2519601" y="781240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3</a:t>
            </a:r>
            <a:endParaRPr lang="en-US" sz="1800" dirty="0"/>
          </a:p>
        </p:txBody>
      </p:sp>
      <p:sp>
        <p:nvSpPr>
          <p:cNvPr id="76" name="Text 74"/>
          <p:cNvSpPr/>
          <p:nvPr/>
        </p:nvSpPr>
        <p:spPr>
          <a:xfrm>
            <a:off x="2824520" y="7812405"/>
            <a:ext cx="9547753"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What would you need to know about the study before trusting any of these headlines?</a:t>
            </a:r>
            <a:endParaRPr lang="en-US" sz="1800" dirty="0"/>
          </a:p>
        </p:txBody>
      </p:sp>
      <p:sp>
        <p:nvSpPr>
          <p:cNvPr id="77" name="Text 75"/>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5506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Text 4"/>
          <p:cNvSpPr/>
          <p:nvPr/>
        </p:nvSpPr>
        <p:spPr>
          <a:xfrm>
            <a:off x="1047750" y="1866900"/>
            <a:ext cx="17811750" cy="693420"/>
          </a:xfrm>
          <a:prstGeom prst="rect">
            <a:avLst/>
          </a:prstGeom>
          <a:noFill/>
          <a:ln/>
        </p:spPr>
        <p:txBody>
          <a:bodyPr wrap="square" lIns="25400" tIns="25400" rIns="25400" bIns="25400" rtlCol="0" anchor="t">
            <a:normAutofit/>
          </a:bodyPr>
          <a:lstStyle/>
          <a:p>
            <a:pPr marL="0" indent="0" algn="l">
              <a:buNone/>
            </a:pPr>
            <a:r>
              <a:rPr lang="en-US" sz="3900" b="1" dirty="0">
                <a:solidFill>
                  <a:srgbClr val="451A2A"/>
                </a:solidFill>
                <a:latin typeface="Playfair Display" pitchFamily="34" charset="0"/>
                <a:ea typeface="Playfair Display" pitchFamily="34" charset="-122"/>
                <a:cs typeface="Playfair Display" pitchFamily="34" charset="-120"/>
              </a:rPr>
              <a:t>Complete &amp; say each line</a:t>
            </a:r>
            <a:endParaRPr lang="en-US" sz="3900" dirty="0"/>
          </a:p>
        </p:txBody>
      </p:sp>
      <p:sp>
        <p:nvSpPr>
          <p:cNvPr id="7" name="Text 5"/>
          <p:cNvSpPr/>
          <p:nvPr/>
        </p:nvSpPr>
        <p:spPr>
          <a:xfrm>
            <a:off x="1047750" y="263652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dirty="0">
                <a:solidFill>
                  <a:srgbClr val="555555"/>
                </a:solidFill>
                <a:latin typeface="Helvetica" pitchFamily="34" charset="0"/>
                <a:ea typeface="Helvetica" pitchFamily="34" charset="-122"/>
                <a:cs typeface="Helvetica" pitchFamily="34" charset="-120"/>
              </a:rPr>
              <a:t>Complete each sentence with an expression from the box. Change the form if you need to.</a:t>
            </a:r>
            <a:endParaRPr lang="en-US" sz="1800" dirty="0"/>
          </a:p>
        </p:txBody>
      </p:sp>
      <p:sp>
        <p:nvSpPr>
          <p:cNvPr id="8" name="Shape 6"/>
          <p:cNvSpPr/>
          <p:nvPr/>
        </p:nvSpPr>
        <p:spPr>
          <a:xfrm>
            <a:off x="1047750" y="3124200"/>
            <a:ext cx="14859000" cy="678180"/>
          </a:xfrm>
          <a:prstGeom prst="rect">
            <a:avLst/>
          </a:prstGeom>
          <a:ln w="15240">
            <a:solidFill>
              <a:srgbClr val="451A2A"/>
            </a:solidFill>
            <a:prstDash val="solid"/>
          </a:ln>
        </p:spPr>
        <p:txBody>
          <a:bodyPr/>
          <a:lstStyle/>
          <a:p>
            <a:endParaRPr lang="en-US"/>
          </a:p>
        </p:txBody>
      </p:sp>
      <p:sp>
        <p:nvSpPr>
          <p:cNvPr id="9" name="Text 7"/>
          <p:cNvSpPr/>
          <p:nvPr/>
        </p:nvSpPr>
        <p:spPr>
          <a:xfrm>
            <a:off x="1386840" y="3310890"/>
            <a:ext cx="802481"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erode</a:t>
            </a:r>
            <a:endParaRPr lang="en-US" sz="2100" dirty="0"/>
          </a:p>
        </p:txBody>
      </p:sp>
      <p:sp>
        <p:nvSpPr>
          <p:cNvPr id="10" name="Text 8"/>
          <p:cNvSpPr/>
          <p:nvPr/>
        </p:nvSpPr>
        <p:spPr>
          <a:xfrm>
            <a:off x="2494121" y="3310890"/>
            <a:ext cx="2396597"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at the expense of</a:t>
            </a:r>
            <a:endParaRPr lang="en-US" sz="2100" dirty="0"/>
          </a:p>
        </p:txBody>
      </p:sp>
      <p:sp>
        <p:nvSpPr>
          <p:cNvPr id="11" name="Text 9"/>
          <p:cNvSpPr/>
          <p:nvPr/>
        </p:nvSpPr>
        <p:spPr>
          <a:xfrm>
            <a:off x="5053846" y="3310890"/>
            <a:ext cx="1597819"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cut corners</a:t>
            </a:r>
            <a:endParaRPr lang="en-US" sz="2100" dirty="0"/>
          </a:p>
        </p:txBody>
      </p:sp>
      <p:sp>
        <p:nvSpPr>
          <p:cNvPr id="12" name="Text 10"/>
          <p:cNvSpPr/>
          <p:nvPr/>
        </p:nvSpPr>
        <p:spPr>
          <a:xfrm>
            <a:off x="6887409" y="3310890"/>
            <a:ext cx="172774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grapple with</a:t>
            </a:r>
            <a:endParaRPr lang="en-US" sz="2100" dirty="0"/>
          </a:p>
        </p:txBody>
      </p:sp>
      <p:sp>
        <p:nvSpPr>
          <p:cNvPr id="13" name="Text 11"/>
          <p:cNvSpPr/>
          <p:nvPr/>
        </p:nvSpPr>
        <p:spPr>
          <a:xfrm>
            <a:off x="8839081" y="3310890"/>
            <a:ext cx="1113711"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a crutch</a:t>
            </a:r>
            <a:endParaRPr lang="en-US" sz="2100" dirty="0"/>
          </a:p>
        </p:txBody>
      </p:sp>
      <p:sp>
        <p:nvSpPr>
          <p:cNvPr id="14" name="Text 12"/>
          <p:cNvSpPr/>
          <p:nvPr/>
        </p:nvSpPr>
        <p:spPr>
          <a:xfrm>
            <a:off x="1047750" y="4088130"/>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1</a:t>
            </a:r>
            <a:endParaRPr lang="en-US" sz="2250" dirty="0"/>
          </a:p>
        </p:txBody>
      </p:sp>
      <p:sp>
        <p:nvSpPr>
          <p:cNvPr id="15" name="Text 13"/>
          <p:cNvSpPr/>
          <p:nvPr/>
        </p:nvSpPr>
        <p:spPr>
          <a:xfrm>
            <a:off x="1581150" y="4110990"/>
            <a:ext cx="5865829"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1A1A1A"/>
                </a:solidFill>
                <a:latin typeface="Helvetica" pitchFamily="34" charset="0"/>
                <a:ea typeface="Helvetica" pitchFamily="34" charset="-122"/>
                <a:cs typeface="Helvetica" pitchFamily="34" charset="-120"/>
              </a:rPr>
              <a:t>He _______________ by pasting in answers.</a:t>
            </a:r>
            <a:endParaRPr lang="en-US" sz="2250" dirty="0"/>
          </a:p>
        </p:txBody>
      </p:sp>
      <p:sp>
        <p:nvSpPr>
          <p:cNvPr id="16" name="Text 14"/>
          <p:cNvSpPr/>
          <p:nvPr/>
        </p:nvSpPr>
        <p:spPr>
          <a:xfrm>
            <a:off x="1047750" y="4706303"/>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2</a:t>
            </a:r>
            <a:endParaRPr lang="en-US" sz="2250" dirty="0"/>
          </a:p>
        </p:txBody>
      </p:sp>
      <p:sp>
        <p:nvSpPr>
          <p:cNvPr id="17" name="Text 15"/>
          <p:cNvSpPr/>
          <p:nvPr/>
        </p:nvSpPr>
        <p:spPr>
          <a:xfrm>
            <a:off x="1581150" y="4729163"/>
            <a:ext cx="6652034"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Spellcheck has become _______________ for me.</a:t>
            </a:r>
            <a:endParaRPr lang="en-US" sz="2250" dirty="0"/>
          </a:p>
        </p:txBody>
      </p:sp>
      <p:sp>
        <p:nvSpPr>
          <p:cNvPr id="18" name="Text 16"/>
          <p:cNvSpPr/>
          <p:nvPr/>
        </p:nvSpPr>
        <p:spPr>
          <a:xfrm>
            <a:off x="1047750" y="5324475"/>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3</a:t>
            </a:r>
            <a:endParaRPr lang="en-US" sz="2250" dirty="0"/>
          </a:p>
        </p:txBody>
      </p:sp>
      <p:sp>
        <p:nvSpPr>
          <p:cNvPr id="19" name="Text 17"/>
          <p:cNvSpPr/>
          <p:nvPr/>
        </p:nvSpPr>
        <p:spPr>
          <a:xfrm>
            <a:off x="1581150" y="5347335"/>
            <a:ext cx="6791516"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Constant alerts slowly _______________ our focus.</a:t>
            </a:r>
            <a:endParaRPr lang="en-US" sz="2250" dirty="0"/>
          </a:p>
        </p:txBody>
      </p:sp>
      <p:sp>
        <p:nvSpPr>
          <p:cNvPr id="20" name="Text 18"/>
          <p:cNvSpPr/>
          <p:nvPr/>
        </p:nvSpPr>
        <p:spPr>
          <a:xfrm>
            <a:off x="1047750" y="5942648"/>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4</a:t>
            </a:r>
            <a:endParaRPr lang="en-US" sz="2250" dirty="0"/>
          </a:p>
        </p:txBody>
      </p:sp>
      <p:sp>
        <p:nvSpPr>
          <p:cNvPr id="21" name="Text 19"/>
          <p:cNvSpPr/>
          <p:nvPr/>
        </p:nvSpPr>
        <p:spPr>
          <a:xfrm>
            <a:off x="1581150" y="5965507"/>
            <a:ext cx="6495134"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Good students _______________ hard problems.</a:t>
            </a:r>
            <a:endParaRPr lang="en-US" sz="2250" dirty="0"/>
          </a:p>
        </p:txBody>
      </p:sp>
      <p:sp>
        <p:nvSpPr>
          <p:cNvPr id="22" name="Text 20"/>
          <p:cNvSpPr/>
          <p:nvPr/>
        </p:nvSpPr>
        <p:spPr>
          <a:xfrm>
            <a:off x="1047750" y="6560820"/>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5</a:t>
            </a:r>
            <a:endParaRPr lang="en-US" sz="2250" dirty="0"/>
          </a:p>
        </p:txBody>
      </p:sp>
      <p:sp>
        <p:nvSpPr>
          <p:cNvPr id="23" name="Text 21"/>
          <p:cNvSpPr/>
          <p:nvPr/>
        </p:nvSpPr>
        <p:spPr>
          <a:xfrm>
            <a:off x="1581150" y="6583680"/>
            <a:ext cx="5936421"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Speed often comes _______________ depth.</a:t>
            </a:r>
            <a:endParaRPr lang="en-US" sz="22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684020"/>
            <a:ext cx="332267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Shape 4"/>
          <p:cNvSpPr/>
          <p:nvPr/>
        </p:nvSpPr>
        <p:spPr>
          <a:xfrm>
            <a:off x="4277916" y="1588770"/>
            <a:ext cx="1601272" cy="388620"/>
          </a:xfrm>
          <a:prstGeom prst="rect">
            <a:avLst/>
          </a:prstGeom>
          <a:solidFill>
            <a:srgbClr val="451A2A"/>
          </a:solidFill>
          <a:ln/>
        </p:spPr>
        <p:txBody>
          <a:bodyPr/>
          <a:lstStyle/>
          <a:p>
            <a:endParaRPr lang="en-US"/>
          </a:p>
        </p:txBody>
      </p:sp>
      <p:sp>
        <p:nvSpPr>
          <p:cNvPr id="7" name="Text 5"/>
          <p:cNvSpPr/>
          <p:nvPr/>
        </p:nvSpPr>
        <p:spPr>
          <a:xfrm>
            <a:off x="4449366" y="164592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10740"/>
            <a:ext cx="17811750" cy="678180"/>
          </a:xfrm>
          <a:prstGeom prst="rect">
            <a:avLst/>
          </a:prstGeom>
          <a:noFill/>
          <a:ln/>
        </p:spPr>
        <p:txBody>
          <a:bodyPr wrap="square" lIns="25400" tIns="25400" rIns="25400" bIns="25400" rtlCol="0" anchor="t">
            <a:normAutofit/>
          </a:bodyPr>
          <a:lstStyle/>
          <a:p>
            <a:pPr marL="0" indent="0" algn="l">
              <a:buNone/>
            </a:pPr>
            <a:r>
              <a:rPr lang="en-US" sz="3750" b="1" dirty="0">
                <a:solidFill>
                  <a:srgbClr val="451A2A"/>
                </a:solidFill>
                <a:latin typeface="Playfair Display" pitchFamily="34" charset="0"/>
                <a:ea typeface="Playfair Display" pitchFamily="34" charset="-122"/>
                <a:cs typeface="Playfair Display" pitchFamily="34" charset="-120"/>
              </a:rPr>
              <a:t>Complete &amp; say each line</a:t>
            </a:r>
            <a:endParaRPr lang="en-US" sz="3750" dirty="0"/>
          </a:p>
        </p:txBody>
      </p:sp>
      <p:sp>
        <p:nvSpPr>
          <p:cNvPr id="9" name="Text 7"/>
          <p:cNvSpPr/>
          <p:nvPr/>
        </p:nvSpPr>
        <p:spPr>
          <a:xfrm>
            <a:off x="1047750" y="3131820"/>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1</a:t>
            </a:r>
            <a:endParaRPr lang="en-US" sz="2100" dirty="0"/>
          </a:p>
        </p:txBody>
      </p:sp>
      <p:sp>
        <p:nvSpPr>
          <p:cNvPr id="10" name="Text 8"/>
          <p:cNvSpPr/>
          <p:nvPr/>
        </p:nvSpPr>
        <p:spPr>
          <a:xfrm>
            <a:off x="1581150" y="3147060"/>
            <a:ext cx="5038499"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He </a:t>
            </a:r>
            <a:r>
              <a:rPr lang="en-US" sz="2100" b="1" dirty="0">
                <a:solidFill>
                  <a:srgbClr val="451A2A"/>
                </a:solidFill>
                <a:latin typeface="Helvetica" pitchFamily="34" charset="0"/>
                <a:ea typeface="Helvetica" pitchFamily="34" charset="-122"/>
                <a:cs typeface="Helvetica" pitchFamily="34" charset="-120"/>
              </a:rPr>
              <a:t>cut corners </a:t>
            </a:r>
            <a:r>
              <a:rPr lang="en-US" sz="2100" dirty="0">
                <a:solidFill>
                  <a:srgbClr val="444444"/>
                </a:solidFill>
                <a:latin typeface="Helvetica" pitchFamily="34" charset="0"/>
                <a:ea typeface="Helvetica" pitchFamily="34" charset="-122"/>
                <a:cs typeface="Helvetica" pitchFamily="34" charset="-120"/>
              </a:rPr>
              <a:t>by pasting in answers.</a:t>
            </a:r>
            <a:endParaRPr lang="en-US" sz="2100" dirty="0"/>
          </a:p>
        </p:txBody>
      </p:sp>
      <p:sp>
        <p:nvSpPr>
          <p:cNvPr id="11" name="Text 9"/>
          <p:cNvSpPr/>
          <p:nvPr/>
        </p:nvSpPr>
        <p:spPr>
          <a:xfrm>
            <a:off x="1047750" y="3716655"/>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2</a:t>
            </a:r>
            <a:endParaRPr lang="en-US" sz="2100" dirty="0"/>
          </a:p>
        </p:txBody>
      </p:sp>
      <p:sp>
        <p:nvSpPr>
          <p:cNvPr id="12" name="Text 10"/>
          <p:cNvSpPr/>
          <p:nvPr/>
        </p:nvSpPr>
        <p:spPr>
          <a:xfrm>
            <a:off x="1581150" y="3731895"/>
            <a:ext cx="5315760"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Spellcheck has become </a:t>
            </a:r>
            <a:r>
              <a:rPr lang="en-US" sz="2100" b="1" dirty="0">
                <a:solidFill>
                  <a:srgbClr val="451A2A"/>
                </a:solidFill>
                <a:latin typeface="Helvetica" pitchFamily="34" charset="0"/>
                <a:ea typeface="Helvetica" pitchFamily="34" charset="-122"/>
                <a:cs typeface="Helvetica" pitchFamily="34" charset="-120"/>
              </a:rPr>
              <a:t>a crutch </a:t>
            </a:r>
            <a:r>
              <a:rPr lang="en-US" sz="2100" dirty="0">
                <a:solidFill>
                  <a:srgbClr val="444444"/>
                </a:solidFill>
                <a:latin typeface="Helvetica" pitchFamily="34" charset="0"/>
                <a:ea typeface="Helvetica" pitchFamily="34" charset="-122"/>
                <a:cs typeface="Helvetica" pitchFamily="34" charset="-120"/>
              </a:rPr>
              <a:t>for me.</a:t>
            </a:r>
            <a:endParaRPr lang="en-US" sz="2100" dirty="0"/>
          </a:p>
        </p:txBody>
      </p:sp>
      <p:sp>
        <p:nvSpPr>
          <p:cNvPr id="13" name="Text 11"/>
          <p:cNvSpPr/>
          <p:nvPr/>
        </p:nvSpPr>
        <p:spPr>
          <a:xfrm>
            <a:off x="1047750" y="4301490"/>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3</a:t>
            </a:r>
            <a:endParaRPr lang="en-US" sz="2100" dirty="0"/>
          </a:p>
        </p:txBody>
      </p:sp>
      <p:sp>
        <p:nvSpPr>
          <p:cNvPr id="14" name="Text 12"/>
          <p:cNvSpPr/>
          <p:nvPr/>
        </p:nvSpPr>
        <p:spPr>
          <a:xfrm>
            <a:off x="1581150" y="4316730"/>
            <a:ext cx="5103590"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Constant alerts slowly </a:t>
            </a:r>
            <a:r>
              <a:rPr lang="en-US" sz="2100" b="1" dirty="0">
                <a:solidFill>
                  <a:srgbClr val="451A2A"/>
                </a:solidFill>
                <a:latin typeface="Helvetica" pitchFamily="34" charset="0"/>
                <a:ea typeface="Helvetica" pitchFamily="34" charset="-122"/>
                <a:cs typeface="Helvetica" pitchFamily="34" charset="-120"/>
              </a:rPr>
              <a:t>erode </a:t>
            </a:r>
            <a:r>
              <a:rPr lang="en-US" sz="2100" dirty="0">
                <a:solidFill>
                  <a:srgbClr val="444444"/>
                </a:solidFill>
                <a:latin typeface="Helvetica" pitchFamily="34" charset="0"/>
                <a:ea typeface="Helvetica" pitchFamily="34" charset="-122"/>
                <a:cs typeface="Helvetica" pitchFamily="34" charset="-120"/>
              </a:rPr>
              <a:t>our focus.</a:t>
            </a:r>
            <a:endParaRPr lang="en-US" sz="2100" dirty="0"/>
          </a:p>
        </p:txBody>
      </p:sp>
      <p:sp>
        <p:nvSpPr>
          <p:cNvPr id="15" name="Text 13"/>
          <p:cNvSpPr/>
          <p:nvPr/>
        </p:nvSpPr>
        <p:spPr>
          <a:xfrm>
            <a:off x="1047750" y="4886325"/>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4</a:t>
            </a:r>
            <a:endParaRPr lang="en-US" sz="2100" dirty="0"/>
          </a:p>
        </p:txBody>
      </p:sp>
      <p:sp>
        <p:nvSpPr>
          <p:cNvPr id="16" name="Text 14"/>
          <p:cNvSpPr/>
          <p:nvPr/>
        </p:nvSpPr>
        <p:spPr>
          <a:xfrm>
            <a:off x="1581150" y="4901565"/>
            <a:ext cx="5755815"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Good students </a:t>
            </a:r>
            <a:r>
              <a:rPr lang="en-US" sz="2100" b="1" dirty="0">
                <a:solidFill>
                  <a:srgbClr val="451A2A"/>
                </a:solidFill>
                <a:latin typeface="Helvetica" pitchFamily="34" charset="0"/>
                <a:ea typeface="Helvetica" pitchFamily="34" charset="-122"/>
                <a:cs typeface="Helvetica" pitchFamily="34" charset="-120"/>
              </a:rPr>
              <a:t>grapple with </a:t>
            </a:r>
            <a:r>
              <a:rPr lang="en-US" sz="2100" dirty="0">
                <a:solidFill>
                  <a:srgbClr val="444444"/>
                </a:solidFill>
                <a:latin typeface="Helvetica" pitchFamily="34" charset="0"/>
                <a:ea typeface="Helvetica" pitchFamily="34" charset="-122"/>
                <a:cs typeface="Helvetica" pitchFamily="34" charset="-120"/>
              </a:rPr>
              <a:t>hard problems.</a:t>
            </a:r>
            <a:endParaRPr lang="en-US" sz="2100" dirty="0"/>
          </a:p>
        </p:txBody>
      </p:sp>
      <p:sp>
        <p:nvSpPr>
          <p:cNvPr id="17" name="Text 15"/>
          <p:cNvSpPr/>
          <p:nvPr/>
        </p:nvSpPr>
        <p:spPr>
          <a:xfrm>
            <a:off x="1047750" y="5471160"/>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5</a:t>
            </a:r>
            <a:endParaRPr lang="en-US" sz="2100" dirty="0"/>
          </a:p>
        </p:txBody>
      </p:sp>
      <p:sp>
        <p:nvSpPr>
          <p:cNvPr id="18" name="Text 16"/>
          <p:cNvSpPr/>
          <p:nvPr/>
        </p:nvSpPr>
        <p:spPr>
          <a:xfrm>
            <a:off x="1581150" y="5486400"/>
            <a:ext cx="5903285"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Speed often comes </a:t>
            </a:r>
            <a:r>
              <a:rPr lang="en-US" sz="2100" b="1" dirty="0">
                <a:solidFill>
                  <a:srgbClr val="451A2A"/>
                </a:solidFill>
                <a:latin typeface="Helvetica" pitchFamily="34" charset="0"/>
                <a:ea typeface="Helvetica" pitchFamily="34" charset="-122"/>
                <a:cs typeface="Helvetica" pitchFamily="34" charset="-120"/>
              </a:rPr>
              <a:t>at the expense of </a:t>
            </a:r>
            <a:r>
              <a:rPr lang="en-US" sz="2100" dirty="0">
                <a:solidFill>
                  <a:srgbClr val="444444"/>
                </a:solidFill>
                <a:latin typeface="Helvetica" pitchFamily="34" charset="0"/>
                <a:ea typeface="Helvetica" pitchFamily="34" charset="-122"/>
                <a:cs typeface="Helvetica" pitchFamily="34" charset="-120"/>
              </a:rPr>
              <a:t>depth.</a:t>
            </a:r>
            <a:endParaRPr lang="en-US" sz="21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550670"/>
            <a:ext cx="3211092"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SPEAKING CHALLENGE</a:t>
            </a:r>
            <a:endParaRPr lang="en-US" sz="1500" dirty="0"/>
          </a:p>
        </p:txBody>
      </p:sp>
      <p:sp>
        <p:nvSpPr>
          <p:cNvPr id="6" name="Text 4"/>
          <p:cNvSpPr/>
          <p:nvPr/>
        </p:nvSpPr>
        <p:spPr>
          <a:xfrm>
            <a:off x="4176474" y="1596390"/>
            <a:ext cx="2862322" cy="205740"/>
          </a:xfrm>
          <a:prstGeom prst="rect">
            <a:avLst/>
          </a:prstGeom>
          <a:noFill/>
          <a:ln/>
        </p:spPr>
        <p:txBody>
          <a:bodyPr wrap="square" lIns="25400" tIns="25400" rIns="25400" bIns="25400" rtlCol="0" anchor="t">
            <a:normAutofit lnSpcReduction="10000"/>
          </a:bodyPr>
          <a:lstStyle/>
          <a:p>
            <a:pPr marL="0" indent="0" algn="l">
              <a:buNone/>
            </a:pPr>
            <a:r>
              <a:rPr lang="en-US" sz="1125" b="1" kern="0" spc="225" dirty="0">
                <a:solidFill>
                  <a:srgbClr val="8A8A8A"/>
                </a:solidFill>
                <a:latin typeface="Helvetica" pitchFamily="34" charset="0"/>
                <a:ea typeface="Helvetica" pitchFamily="34" charset="-122"/>
                <a:cs typeface="Helvetica" pitchFamily="34" charset="-120"/>
              </a:rPr>
              <a:t>ROLE · PROPOSE · DEFEND</a:t>
            </a:r>
            <a:endParaRPr lang="en-US" sz="1125" dirty="0"/>
          </a:p>
        </p:txBody>
      </p:sp>
      <p:sp>
        <p:nvSpPr>
          <p:cNvPr id="7" name="Text 5"/>
          <p:cNvSpPr/>
          <p:nvPr/>
        </p:nvSpPr>
        <p:spPr>
          <a:xfrm>
            <a:off x="1047750" y="1885950"/>
            <a:ext cx="17811750" cy="678180"/>
          </a:xfrm>
          <a:prstGeom prst="rect">
            <a:avLst/>
          </a:prstGeom>
          <a:noFill/>
          <a:ln/>
        </p:spPr>
        <p:txBody>
          <a:bodyPr wrap="square" lIns="25400" tIns="25400" rIns="25400" bIns="25400" rtlCol="0" anchor="t">
            <a:normAutofit/>
          </a:bodyPr>
          <a:lstStyle/>
          <a:p>
            <a:pPr marL="0" indent="0" algn="l">
              <a:buNone/>
            </a:pPr>
            <a:r>
              <a:rPr lang="en-US" sz="3750" b="1" dirty="0">
                <a:solidFill>
                  <a:srgbClr val="451A2A"/>
                </a:solidFill>
                <a:latin typeface="Playfair Display" pitchFamily="34" charset="0"/>
                <a:ea typeface="Playfair Display" pitchFamily="34" charset="-122"/>
                <a:cs typeface="Playfair Display" pitchFamily="34" charset="-120"/>
              </a:rPr>
              <a:t>Propose it. Defend it.</a:t>
            </a:r>
            <a:endParaRPr lang="en-US" sz="3750" dirty="0"/>
          </a:p>
        </p:txBody>
      </p:sp>
      <p:sp>
        <p:nvSpPr>
          <p:cNvPr id="8" name="Text 6"/>
          <p:cNvSpPr/>
          <p:nvPr/>
        </p:nvSpPr>
        <p:spPr>
          <a:xfrm>
            <a:off x="1047750" y="2659380"/>
            <a:ext cx="17811750" cy="3429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555555"/>
                </a:solidFill>
                <a:latin typeface="Helvetica" pitchFamily="34" charset="0"/>
                <a:ea typeface="Helvetica" pitchFamily="34" charset="-122"/>
                <a:cs typeface="Helvetica" pitchFamily="34" charset="-120"/>
              </a:rPr>
              <a:t>In small groups, build one position and hold it under pressure.</a:t>
            </a:r>
            <a:endParaRPr lang="en-US" sz="2100" dirty="0"/>
          </a:p>
        </p:txBody>
      </p:sp>
      <p:sp>
        <p:nvSpPr>
          <p:cNvPr id="9" name="Shape 7"/>
          <p:cNvSpPr/>
          <p:nvPr/>
        </p:nvSpPr>
        <p:spPr>
          <a:xfrm>
            <a:off x="1047750" y="3307080"/>
            <a:ext cx="14859000" cy="9525"/>
          </a:xfrm>
          <a:prstGeom prst="rect">
            <a:avLst/>
          </a:prstGeom>
          <a:solidFill>
            <a:srgbClr val="D8D6D0"/>
          </a:solidFill>
          <a:ln/>
        </p:spPr>
        <p:txBody>
          <a:bodyPr/>
          <a:lstStyle/>
          <a:p>
            <a:endParaRPr lang="en-US"/>
          </a:p>
        </p:txBody>
      </p:sp>
      <p:sp>
        <p:nvSpPr>
          <p:cNvPr id="10" name="Text 8"/>
          <p:cNvSpPr/>
          <p:nvPr/>
        </p:nvSpPr>
        <p:spPr>
          <a:xfrm>
            <a:off x="1047750" y="3581400"/>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ROLE</a:t>
            </a:r>
            <a:endParaRPr lang="en-US" sz="1800" dirty="0"/>
          </a:p>
        </p:txBody>
      </p:sp>
      <p:sp>
        <p:nvSpPr>
          <p:cNvPr id="11" name="Text 9"/>
          <p:cNvSpPr/>
          <p:nvPr/>
        </p:nvSpPr>
        <p:spPr>
          <a:xfrm>
            <a:off x="3238500" y="3543300"/>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You advise a university where many essays are now partly written by AI.</a:t>
            </a:r>
            <a:endParaRPr lang="en-US" sz="2250" dirty="0"/>
          </a:p>
        </p:txBody>
      </p:sp>
      <p:sp>
        <p:nvSpPr>
          <p:cNvPr id="12" name="Shape 10"/>
          <p:cNvSpPr/>
          <p:nvPr/>
        </p:nvSpPr>
        <p:spPr>
          <a:xfrm>
            <a:off x="1047750" y="4176712"/>
            <a:ext cx="14859000" cy="9525"/>
          </a:xfrm>
          <a:prstGeom prst="rect">
            <a:avLst/>
          </a:prstGeom>
          <a:solidFill>
            <a:srgbClr val="D8D6D0"/>
          </a:solidFill>
          <a:ln/>
        </p:spPr>
        <p:txBody>
          <a:bodyPr/>
          <a:lstStyle/>
          <a:p>
            <a:endParaRPr lang="en-US"/>
          </a:p>
        </p:txBody>
      </p:sp>
      <p:sp>
        <p:nvSpPr>
          <p:cNvPr id="13" name="Text 11"/>
          <p:cNvSpPr/>
          <p:nvPr/>
        </p:nvSpPr>
        <p:spPr>
          <a:xfrm>
            <a:off x="1047750" y="4451033"/>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PROPOSE</a:t>
            </a:r>
            <a:endParaRPr lang="en-US" sz="1800" dirty="0"/>
          </a:p>
        </p:txBody>
      </p:sp>
      <p:sp>
        <p:nvSpPr>
          <p:cNvPr id="14" name="Text 12"/>
          <p:cNvSpPr/>
          <p:nvPr/>
        </p:nvSpPr>
        <p:spPr>
          <a:xfrm>
            <a:off x="3238500" y="4412933"/>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Recommend ONE assessment policy. Say what it protects, and what it sacrifices.</a:t>
            </a:r>
            <a:endParaRPr lang="en-US" sz="2250" dirty="0"/>
          </a:p>
        </p:txBody>
      </p:sp>
      <p:sp>
        <p:nvSpPr>
          <p:cNvPr id="15" name="Shape 13"/>
          <p:cNvSpPr/>
          <p:nvPr/>
        </p:nvSpPr>
        <p:spPr>
          <a:xfrm>
            <a:off x="1047750" y="6282690"/>
            <a:ext cx="14859000" cy="9525"/>
          </a:xfrm>
          <a:prstGeom prst="rect">
            <a:avLst/>
          </a:prstGeom>
          <a:solidFill>
            <a:srgbClr val="D8D6D0"/>
          </a:solidFill>
          <a:ln/>
        </p:spPr>
        <p:txBody>
          <a:bodyPr/>
          <a:lstStyle/>
          <a:p>
            <a:endParaRPr lang="en-US"/>
          </a:p>
        </p:txBody>
      </p:sp>
      <p:sp>
        <p:nvSpPr>
          <p:cNvPr id="16" name="Shape 14"/>
          <p:cNvSpPr/>
          <p:nvPr/>
        </p:nvSpPr>
        <p:spPr>
          <a:xfrm>
            <a:off x="1047750" y="5046345"/>
            <a:ext cx="14859000" cy="9525"/>
          </a:xfrm>
          <a:prstGeom prst="rect">
            <a:avLst/>
          </a:prstGeom>
          <a:solidFill>
            <a:srgbClr val="D8D6D0"/>
          </a:solidFill>
          <a:ln/>
        </p:spPr>
        <p:txBody>
          <a:bodyPr/>
          <a:lstStyle/>
          <a:p>
            <a:endParaRPr lang="en-US"/>
          </a:p>
        </p:txBody>
      </p:sp>
      <p:sp>
        <p:nvSpPr>
          <p:cNvPr id="17" name="Text 15"/>
          <p:cNvSpPr/>
          <p:nvPr/>
        </p:nvSpPr>
        <p:spPr>
          <a:xfrm>
            <a:off x="1047750" y="5320665"/>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DEFEND</a:t>
            </a:r>
            <a:endParaRPr lang="en-US" sz="1800" dirty="0"/>
          </a:p>
        </p:txBody>
      </p:sp>
      <p:sp>
        <p:nvSpPr>
          <p:cNvPr id="18" name="Text 16"/>
          <p:cNvSpPr/>
          <p:nvPr/>
        </p:nvSpPr>
        <p:spPr>
          <a:xfrm>
            <a:off x="3238500" y="5282565"/>
            <a:ext cx="13048298" cy="809625"/>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Present in two minutes. A student group then argues it is unfair. Answer them without abandoning your policy.</a:t>
            </a:r>
            <a:endParaRPr lang="en-US" sz="225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229993" y="723900"/>
            <a:ext cx="3311283"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002 · AI IN EDUCATION</a:t>
            </a:r>
            <a:endParaRPr lang="en-US" sz="1200" dirty="0"/>
          </a:p>
        </p:txBody>
      </p:sp>
      <p:sp>
        <p:nvSpPr>
          <p:cNvPr id="5" name="Text 3"/>
          <p:cNvSpPr/>
          <p:nvPr/>
        </p:nvSpPr>
        <p:spPr>
          <a:xfrm>
            <a:off x="1047750" y="17411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WRITING · YOUR OPINION</a:t>
            </a:r>
            <a:endParaRPr lang="en-US" sz="1500" dirty="0"/>
          </a:p>
        </p:txBody>
      </p:sp>
      <p:sp>
        <p:nvSpPr>
          <p:cNvPr id="6" name="Text 4"/>
          <p:cNvSpPr/>
          <p:nvPr/>
        </p:nvSpPr>
        <p:spPr>
          <a:xfrm>
            <a:off x="1047750" y="2190750"/>
            <a:ext cx="15697200" cy="1446133"/>
          </a:xfrm>
          <a:prstGeom prst="rect">
            <a:avLst/>
          </a:prstGeom>
          <a:noFill/>
          <a:ln/>
        </p:spPr>
        <p:txBody>
          <a:bodyPr wrap="square" lIns="25400" tIns="25400" rIns="25400" bIns="25400" rtlCol="0" anchor="t">
            <a:normAutofit/>
          </a:bodyPr>
          <a:lstStyle/>
          <a:p>
            <a:pPr marL="0" indent="0" algn="l">
              <a:lnSpc>
                <a:spcPct val="84000"/>
              </a:lnSpc>
              <a:buNone/>
            </a:pPr>
            <a:r>
              <a:rPr lang="en-US" sz="4950" b="1" dirty="0">
                <a:solidFill>
                  <a:srgbClr val="451A2A"/>
                </a:solidFill>
                <a:latin typeface="Playfair Display" pitchFamily="34" charset="0"/>
                <a:ea typeface="Playfair Display" pitchFamily="34" charset="-122"/>
                <a:cs typeface="Playfair Display" pitchFamily="34" charset="-120"/>
              </a:rPr>
              <a:t>“AI is making students faster, not smarter.” To what extent do you agree?</a:t>
            </a:r>
            <a:endParaRPr lang="en-US" sz="4950" dirty="0"/>
          </a:p>
        </p:txBody>
      </p:sp>
      <p:sp>
        <p:nvSpPr>
          <p:cNvPr id="7" name="Text 5"/>
          <p:cNvSpPr/>
          <p:nvPr/>
        </p:nvSpPr>
        <p:spPr>
          <a:xfrm>
            <a:off x="1047750" y="3979783"/>
            <a:ext cx="13620750" cy="464820"/>
          </a:xfrm>
          <a:prstGeom prst="rect">
            <a:avLst/>
          </a:prstGeom>
          <a:noFill/>
          <a:ln/>
        </p:spPr>
        <p:txBody>
          <a:bodyPr wrap="square" lIns="25400" tIns="25400" rIns="25400" bIns="25400" rtlCol="0" anchor="t">
            <a:normAutofit lnSpcReduction="10000"/>
          </a:bodyPr>
          <a:lstStyle/>
          <a:p>
            <a:pPr marL="0" indent="0" algn="l">
              <a:lnSpc>
                <a:spcPct val="124444"/>
              </a:lnSpc>
              <a:buNone/>
            </a:pPr>
            <a:r>
              <a:rPr lang="en-US" sz="2400" dirty="0">
                <a:solidFill>
                  <a:srgbClr val="444444"/>
                </a:solidFill>
                <a:latin typeface="Helvetica" pitchFamily="34" charset="0"/>
                <a:ea typeface="Helvetica" pitchFamily="34" charset="-122"/>
                <a:cs typeface="Helvetica" pitchFamily="34" charset="-120"/>
              </a:rPr>
              <a:t>Write </a:t>
            </a:r>
            <a:r>
              <a:rPr lang="en-US" sz="2400" b="1" dirty="0">
                <a:solidFill>
                  <a:srgbClr val="451A2A"/>
                </a:solidFill>
                <a:latin typeface="Helvetica" pitchFamily="34" charset="0"/>
                <a:ea typeface="Helvetica" pitchFamily="34" charset="-122"/>
                <a:cs typeface="Helvetica" pitchFamily="34" charset="-120"/>
              </a:rPr>
              <a:t>200–250 words</a:t>
            </a:r>
            <a:r>
              <a:rPr lang="en-US" sz="2400" dirty="0">
                <a:solidFill>
                  <a:srgbClr val="444444"/>
                </a:solidFill>
                <a:latin typeface="Helvetica" pitchFamily="34" charset="0"/>
                <a:ea typeface="Helvetica" pitchFamily="34" charset="-122"/>
                <a:cs typeface="Helvetica" pitchFamily="34" charset="-120"/>
              </a:rPr>
              <a:t>. Address the strongest opposing view before you answer it.</a:t>
            </a:r>
            <a:endParaRPr lang="en-US" sz="2400" dirty="0"/>
          </a:p>
        </p:txBody>
      </p:sp>
      <p:sp>
        <p:nvSpPr>
          <p:cNvPr id="8" name="Shape 6"/>
          <p:cNvSpPr/>
          <p:nvPr/>
        </p:nvSpPr>
        <p:spPr>
          <a:xfrm>
            <a:off x="1047750" y="4882753"/>
            <a:ext cx="2476500" cy="22860"/>
          </a:xfrm>
          <a:prstGeom prst="rect">
            <a:avLst/>
          </a:prstGeom>
          <a:solidFill>
            <a:srgbClr val="D9B877"/>
          </a:solidFill>
          <a:ln/>
        </p:spPr>
        <p:txBody>
          <a:bodyPr/>
          <a:lstStyle/>
          <a:p>
            <a:endParaRPr lang="en-US"/>
          </a:p>
        </p:txBody>
      </p:sp>
      <p:sp>
        <p:nvSpPr>
          <p:cNvPr id="9" name="Text 7"/>
          <p:cNvSpPr/>
          <p:nvPr/>
        </p:nvSpPr>
        <p:spPr>
          <a:xfrm>
            <a:off x="1047750" y="503896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Take a clear position</a:t>
            </a:r>
            <a:endParaRPr lang="en-US" sz="1800" dirty="0"/>
          </a:p>
        </p:txBody>
      </p:sp>
      <p:sp>
        <p:nvSpPr>
          <p:cNvPr id="10" name="Shape 8"/>
          <p:cNvSpPr/>
          <p:nvPr/>
        </p:nvSpPr>
        <p:spPr>
          <a:xfrm>
            <a:off x="3905250" y="4882753"/>
            <a:ext cx="2476500" cy="22860"/>
          </a:xfrm>
          <a:prstGeom prst="rect">
            <a:avLst/>
          </a:prstGeom>
          <a:solidFill>
            <a:srgbClr val="D9B877"/>
          </a:solidFill>
          <a:ln/>
        </p:spPr>
        <p:txBody>
          <a:bodyPr/>
          <a:lstStyle/>
          <a:p>
            <a:endParaRPr lang="en-US"/>
          </a:p>
        </p:txBody>
      </p:sp>
      <p:sp>
        <p:nvSpPr>
          <p:cNvPr id="11" name="Text 9"/>
          <p:cNvSpPr/>
          <p:nvPr/>
        </p:nvSpPr>
        <p:spPr>
          <a:xfrm>
            <a:off x="3905250" y="5038963"/>
            <a:ext cx="2552700" cy="55626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Answer the strongest objection</a:t>
            </a:r>
            <a:endParaRPr lang="en-US" sz="1800" dirty="0"/>
          </a:p>
        </p:txBody>
      </p:sp>
      <p:sp>
        <p:nvSpPr>
          <p:cNvPr id="12" name="Shape 10"/>
          <p:cNvSpPr/>
          <p:nvPr/>
        </p:nvSpPr>
        <p:spPr>
          <a:xfrm>
            <a:off x="6762750" y="4882753"/>
            <a:ext cx="2476500" cy="22860"/>
          </a:xfrm>
          <a:prstGeom prst="rect">
            <a:avLst/>
          </a:prstGeom>
          <a:solidFill>
            <a:srgbClr val="D9B877"/>
          </a:solidFill>
          <a:ln/>
        </p:spPr>
        <p:txBody>
          <a:bodyPr/>
          <a:lstStyle/>
          <a:p>
            <a:endParaRPr lang="en-US"/>
          </a:p>
        </p:txBody>
      </p:sp>
      <p:sp>
        <p:nvSpPr>
          <p:cNvPr id="13" name="Text 11"/>
          <p:cNvSpPr/>
          <p:nvPr/>
        </p:nvSpPr>
        <p:spPr>
          <a:xfrm>
            <a:off x="6762750" y="503896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Use the key expressions</a:t>
            </a:r>
            <a:endParaRPr lang="en-US" sz="18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 | Model answer in the Teacher Guide</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548640"/>
          </a:xfrm>
          <a:prstGeom prst="rect">
            <a:avLst/>
          </a:prstGeom>
          <a:noFill/>
          <a:ln/>
        </p:spPr>
        <p:txBody>
          <a:bodyPr wrap="none" lIns="25400" tIns="25400" rIns="25400" bIns="25400" rtlCol="0" anchor="t">
            <a:normAutofit/>
          </a:bodyPr>
          <a:lstStyle/>
          <a:p>
            <a:pPr marL="0" indent="0" algn="l">
              <a:buNone/>
            </a:pPr>
            <a:r>
              <a:rPr lang="en-US" sz="3000" b="1" kern="0" spc="75" dirty="0">
                <a:solidFill>
                  <a:srgbClr val="FFFFFF"/>
                </a:solidFill>
                <a:latin typeface="Playfair Display" pitchFamily="34" charset="0"/>
                <a:ea typeface="Playfair Display" pitchFamily="34" charset="-122"/>
                <a:cs typeface="Playfair Display" pitchFamily="34" charset="-120"/>
              </a:rPr>
              <a:t>PERSPECTIVE</a:t>
            </a:r>
            <a:endParaRPr lang="en-US" sz="3000" dirty="0"/>
          </a:p>
        </p:txBody>
      </p:sp>
      <p:sp>
        <p:nvSpPr>
          <p:cNvPr id="3" name="Text 1"/>
          <p:cNvSpPr/>
          <p:nvPr/>
        </p:nvSpPr>
        <p:spPr>
          <a:xfrm>
            <a:off x="1238250" y="3808095"/>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THAT’S A WRAP</a:t>
            </a:r>
            <a:endParaRPr lang="en-US" sz="1650" dirty="0"/>
          </a:p>
        </p:txBody>
      </p:sp>
      <p:sp>
        <p:nvSpPr>
          <p:cNvPr id="4" name="Text 2"/>
          <p:cNvSpPr/>
          <p:nvPr/>
        </p:nvSpPr>
        <p:spPr>
          <a:xfrm>
            <a:off x="1238250" y="4242435"/>
            <a:ext cx="16285845" cy="1958340"/>
          </a:xfrm>
          <a:prstGeom prst="rect">
            <a:avLst/>
          </a:prstGeom>
          <a:noFill/>
          <a:ln/>
        </p:spPr>
        <p:txBody>
          <a:bodyPr wrap="square" lIns="25400" tIns="25400" rIns="25400" bIns="25400" rtlCol="0" anchor="t">
            <a:normAutofit/>
          </a:bodyPr>
          <a:lstStyle/>
          <a:p>
            <a:pPr marL="0" indent="0" algn="l">
              <a:lnSpc>
                <a:spcPct val="78750"/>
              </a:lnSpc>
              <a:buNone/>
            </a:pPr>
            <a:r>
              <a:rPr lang="en-US" sz="7200" b="1" dirty="0">
                <a:solidFill>
                  <a:srgbClr val="FFFFFF"/>
                </a:solidFill>
                <a:latin typeface="Playfair Display" pitchFamily="34" charset="0"/>
                <a:ea typeface="Playfair Display" pitchFamily="34" charset="-122"/>
                <a:cs typeface="Playfair Display" pitchFamily="34" charset="-120"/>
              </a:rPr>
              <a:t>One fact. One perspective. Endless discussion.</a:t>
            </a:r>
            <a:endParaRPr lang="en-US" sz="7200" dirty="0"/>
          </a:p>
        </p:txBody>
      </p:sp>
      <p:sp>
        <p:nvSpPr>
          <p:cNvPr id="5" name="Text 3"/>
          <p:cNvSpPr/>
          <p:nvPr/>
        </p:nvSpPr>
        <p:spPr>
          <a:xfrm>
            <a:off x="1238250" y="6448425"/>
            <a:ext cx="17392650" cy="36576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F1DFE3"/>
                </a:solidFill>
                <a:latin typeface="Helvetica" pitchFamily="34" charset="0"/>
                <a:ea typeface="Helvetica" pitchFamily="34" charset="-122"/>
                <a:cs typeface="Helvetica" pitchFamily="34" charset="-120"/>
              </a:rPr>
              <a:t>Thanks for a great lesson. See you in Issue 003.</a:t>
            </a:r>
            <a:endParaRPr lang="en-US" sz="2250" dirty="0"/>
          </a:p>
        </p:txBody>
      </p:sp>
      <p:sp>
        <p:nvSpPr>
          <p:cNvPr id="6" name="Text 4"/>
          <p:cNvSpPr/>
          <p:nvPr/>
        </p:nvSpPr>
        <p:spPr>
          <a:xfrm>
            <a:off x="1238250" y="9025890"/>
            <a:ext cx="2310813"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perspectiveenglish.com</a:t>
            </a:r>
            <a:endParaRPr lang="en-US" sz="1425" dirty="0"/>
          </a:p>
        </p:txBody>
      </p:sp>
      <p:sp>
        <p:nvSpPr>
          <p:cNvPr id="7" name="Text 5"/>
          <p:cNvSpPr/>
          <p:nvPr/>
        </p:nvSpPr>
        <p:spPr>
          <a:xfrm>
            <a:off x="12777431" y="9025890"/>
            <a:ext cx="4699552"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 2026 Perspective English. All rights reserved.</a:t>
            </a:r>
            <a:endParaRPr lang="en-US" sz="14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2228</Words>
  <Application>Microsoft Office PowerPoint</Application>
  <PresentationFormat>Custom</PresentationFormat>
  <Paragraphs>285</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Helvetica</vt:lpstr>
      <vt:lpstr>Playfair Display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Wil Williams</cp:lastModifiedBy>
  <cp:revision>3</cp:revision>
  <dcterms:created xsi:type="dcterms:W3CDTF">2026-09-23T11:58:15Z</dcterms:created>
  <dcterms:modified xsi:type="dcterms:W3CDTF">2026-09-23T12:11:32Z</dcterms:modified>
</cp:coreProperties>
</file>