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8"/>
  </p:notesMasterIdLst>
  <p:sldIdLst>
    <p:sldId id="256" r:id="rId2"/>
    <p:sldId id="257" r:id="rId3"/>
    <p:sldId id="258" r:id="rId4"/>
    <p:sldId id="259" r:id="rId5"/>
    <p:sldId id="260" r:id="rId6"/>
    <p:sldId id="261" r:id="rId7"/>
    <p:sldId id="263" r:id="rId8"/>
    <p:sldId id="264" r:id="rId9"/>
    <p:sldId id="265" r:id="rId10"/>
    <p:sldId id="269" r:id="rId11"/>
    <p:sldId id="266" r:id="rId12"/>
    <p:sldId id="267" r:id="rId13"/>
    <p:sldId id="268" r:id="rId14"/>
    <p:sldId id="270" r:id="rId15"/>
    <p:sldId id="271" r:id="rId16"/>
    <p:sldId id="272" r:id="rId17"/>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37" d="100"/>
          <a:sy n="37" d="100"/>
        </p:scale>
        <p:origin x="739" y="3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95507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the class. This is Issue 002 of Perspective. Today's topic is AI in Education. Aim: read a short article, learn five useful words, and give a simple opinion with a reason.</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45–60 minutes. Warm-up, vocabulary, article with audio, True or False, then plenty of discussion and a short writing task. Allow extra thinking time before every speaking stage.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closed. Pairs answer both questions for 3–4 minutes, then share. Model one answer yourself first: I use a video app to learn guitar. The USEFUL LANGUAGE box on the worksheet gives them the frames.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the photo and the title. Students predict what the article will say. Accept single words and build them into sentences: A computer. → She is studying with a computer. Vocabulary comes next.</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match each word (1–5) to its meaning (A–E), in pairs. All five words are in bold in the article, so they can check as they read. Rely needs its preposition: rely on. Adapt is abstract — teach it with a phone screen that gets brighter and darker. Answers next.</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answers: 1-C, 2-E, 3-A, 4-D, 5-B. Drill the five words for pronunciation. Watch I agree, not I am agree.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Play the audio once with books closed, then students read in pairs, one paragraph each. Set a purpose: what is good about AI, and what is the problem? End on the question in the box — it sets up the discussion. Give 5–6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True or False. Students go back to the article to find the answer. Ask them to point at the line that proves it. Answers next.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Reveal: T, F, T, F, T. Number 2 is False — other teachers are worried. Number 4 is False — some schools teach students how to use AI well.</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heart of the lesson. Pairs or small groups, as many questions as time allows. Give one minute of silent thinking time first and let students write two words — the ideas come before the sentences. Encourage: I think… because…, For me…, It depends.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Groups of three or four. Read all five lines aloud with the THINK ABOUT THIS column, then have them mark one line at a time. Give about ten minutes, then run YOUR RULE and both DISCUSS questions. Line 1 is nearly always OK and line 5 nearly always cheating — the argument lives in the middle three, and the translation line usually splits a class hardest.</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Students complete each sentence with a word from the box, then read it aloud. One word per gap and no form changes needed at this level. Answers next.</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tutor, adapt, rely, skill, honest. Have students read the full sentences aloud so the words get into speech.</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Group role-play. Small groups are the teachers at a school. About 8 minutes to choose their two rules, then each group presents. The USEFUL LANGUAGE box on Page 2 gives them the opening phrases: Students can… Students cannot…</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 reflection. In class or as homework. 60–100 words. The sentence starters on the slide are the same ones on Page 2 — have students say their first sentence aloud before writing. A model answer is in the Teacher Guide.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Wrap up. Thank the class. Preview that Issue 003 continues the series. The worksheet, audio and teacher guide all live at perspectiveenglish.com.</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5567446" y="1047750"/>
            <a:ext cx="1482304" cy="312420"/>
          </a:xfrm>
          <a:prstGeom prst="rect">
            <a:avLst/>
          </a:prstGeom>
          <a:noFill/>
          <a:ln/>
        </p:spPr>
        <p:txBody>
          <a:bodyPr wrap="square" lIns="25400" tIns="25400" rIns="25400" bIns="25400" rtlCol="0" anchor="t">
            <a:normAutofit/>
          </a:bodyPr>
          <a:lstStyle/>
          <a:p>
            <a:pPr marL="0" indent="0" algn="r">
              <a:buNone/>
            </a:pPr>
            <a:r>
              <a:rPr lang="en-US" sz="1500" b="1" kern="0" spc="225" dirty="0">
                <a:solidFill>
                  <a:srgbClr val="D9B877"/>
                </a:solidFill>
                <a:latin typeface="Helvetica" pitchFamily="34" charset="0"/>
                <a:ea typeface="Helvetica" pitchFamily="34" charset="-122"/>
                <a:cs typeface="Helvetica" pitchFamily="34" charset="-120"/>
              </a:rPr>
              <a:t>ISSUE 002</a:t>
            </a:r>
            <a:endParaRPr lang="en-US" sz="1500" dirty="0"/>
          </a:p>
        </p:txBody>
      </p:sp>
      <p:sp>
        <p:nvSpPr>
          <p:cNvPr id="4" name="Text 2"/>
          <p:cNvSpPr/>
          <p:nvPr/>
        </p:nvSpPr>
        <p:spPr>
          <a:xfrm>
            <a:off x="1238250" y="6719888"/>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LESSONS WORTH TALKING ABOUT</a:t>
            </a:r>
            <a:endParaRPr lang="en-US" sz="1650" dirty="0"/>
          </a:p>
        </p:txBody>
      </p:sp>
      <p:sp>
        <p:nvSpPr>
          <p:cNvPr id="5" name="Text 3"/>
          <p:cNvSpPr/>
          <p:nvPr/>
        </p:nvSpPr>
        <p:spPr>
          <a:xfrm>
            <a:off x="1238250" y="7211378"/>
            <a:ext cx="17392650" cy="1395413"/>
          </a:xfrm>
          <a:prstGeom prst="rect">
            <a:avLst/>
          </a:prstGeom>
          <a:noFill/>
          <a:ln/>
        </p:spPr>
        <p:txBody>
          <a:bodyPr wrap="square" lIns="25400" tIns="25400" rIns="25400" bIns="25400" rtlCol="0" anchor="t">
            <a:normAutofit lnSpcReduction="10000"/>
          </a:bodyPr>
          <a:lstStyle/>
          <a:p>
            <a:pPr marL="0" indent="0" algn="l">
              <a:lnSpc>
                <a:spcPct val="83627"/>
              </a:lnSpc>
              <a:buNone/>
            </a:pPr>
            <a:r>
              <a:rPr lang="en-US" sz="11250" b="1" kern="0" spc="-150" dirty="0">
                <a:solidFill>
                  <a:srgbClr val="FFFFFF"/>
                </a:solidFill>
                <a:latin typeface="Georgia" pitchFamily="34" charset="0"/>
                <a:ea typeface="Georgia" pitchFamily="34" charset="-122"/>
                <a:cs typeface="Georgia" pitchFamily="34" charset="-120"/>
              </a:rPr>
              <a:t>AI in Education</a:t>
            </a:r>
            <a:endParaRPr lang="en-US" sz="11250" dirty="0"/>
          </a:p>
        </p:txBody>
      </p:sp>
      <p:sp>
        <p:nvSpPr>
          <p:cNvPr id="6" name="Text 4"/>
          <p:cNvSpPr/>
          <p:nvPr/>
        </p:nvSpPr>
        <p:spPr>
          <a:xfrm>
            <a:off x="1238250" y="8797290"/>
            <a:ext cx="17392650" cy="480060"/>
          </a:xfrm>
          <a:prstGeom prst="rect">
            <a:avLst/>
          </a:prstGeom>
          <a:noFill/>
          <a:ln/>
        </p:spPr>
        <p:txBody>
          <a:bodyPr wrap="square" lIns="25400" tIns="25400" rIns="25400" bIns="25400" rtlCol="0" anchor="t">
            <a:normAutofit lnSpcReduction="10000"/>
          </a:bodyPr>
          <a:lstStyle/>
          <a:p>
            <a:pPr marL="0" indent="0" algn="l">
              <a:buNone/>
            </a:pPr>
            <a:r>
              <a:rPr lang="en-US" sz="3000" dirty="0">
                <a:solidFill>
                  <a:srgbClr val="DCECEC"/>
                </a:solidFill>
                <a:latin typeface="Helvetica" pitchFamily="34" charset="0"/>
                <a:ea typeface="Helvetica" pitchFamily="34" charset="-122"/>
                <a:cs typeface="Helvetica" pitchFamily="34" charset="-120"/>
              </a:rPr>
              <a:t>Can a machine help us learn?</a:t>
            </a:r>
            <a:endParaRPr lang="en-US" sz="3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LESSON OVERVIEW</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What we’ll do today</a:t>
            </a:r>
            <a:endParaRPr lang="en-US" sz="4500" dirty="0"/>
          </a:p>
        </p:txBody>
      </p:sp>
      <p:sp>
        <p:nvSpPr>
          <p:cNvPr id="7" name="Text 5"/>
          <p:cNvSpPr/>
          <p:nvPr/>
        </p:nvSpPr>
        <p:spPr>
          <a:xfrm>
            <a:off x="1047750" y="3097530"/>
            <a:ext cx="513517"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01</a:t>
            </a:r>
            <a:endParaRPr lang="en-US" sz="3300" dirty="0"/>
          </a:p>
        </p:txBody>
      </p:sp>
      <p:sp>
        <p:nvSpPr>
          <p:cNvPr id="8" name="Text 6"/>
          <p:cNvSpPr/>
          <p:nvPr/>
        </p:nvSpPr>
        <p:spPr>
          <a:xfrm>
            <a:off x="1713667" y="3097530"/>
            <a:ext cx="408727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Warm-up &amp; vocabulary</a:t>
            </a:r>
            <a:endParaRPr lang="en-US" sz="2250" dirty="0"/>
          </a:p>
        </p:txBody>
      </p:sp>
      <p:sp>
        <p:nvSpPr>
          <p:cNvPr id="9" name="Text 7"/>
          <p:cNvSpPr/>
          <p:nvPr/>
        </p:nvSpPr>
        <p:spPr>
          <a:xfrm>
            <a:off x="1713667" y="3463290"/>
            <a:ext cx="408727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Start talking and learn five useful words.</a:t>
            </a:r>
            <a:endParaRPr lang="en-US" sz="1650" dirty="0"/>
          </a:p>
        </p:txBody>
      </p:sp>
      <p:sp>
        <p:nvSpPr>
          <p:cNvPr id="10" name="Text 8"/>
          <p:cNvSpPr/>
          <p:nvPr/>
        </p:nvSpPr>
        <p:spPr>
          <a:xfrm>
            <a:off x="9477375" y="3097530"/>
            <a:ext cx="567571"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02</a:t>
            </a:r>
            <a:endParaRPr lang="en-US" sz="3300" dirty="0"/>
          </a:p>
        </p:txBody>
      </p:sp>
      <p:sp>
        <p:nvSpPr>
          <p:cNvPr id="11" name="Text 9"/>
          <p:cNvSpPr/>
          <p:nvPr/>
        </p:nvSpPr>
        <p:spPr>
          <a:xfrm>
            <a:off x="10197346" y="3097530"/>
            <a:ext cx="2690753"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Read &amp; listen</a:t>
            </a:r>
            <a:endParaRPr lang="en-US" sz="2250" dirty="0"/>
          </a:p>
        </p:txBody>
      </p:sp>
      <p:sp>
        <p:nvSpPr>
          <p:cNvPr id="12" name="Text 10"/>
          <p:cNvSpPr/>
          <p:nvPr/>
        </p:nvSpPr>
        <p:spPr>
          <a:xfrm>
            <a:off x="10197346" y="3463290"/>
            <a:ext cx="2690753"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The article, with the audio.</a:t>
            </a:r>
            <a:endParaRPr lang="en-US" sz="1650" dirty="0"/>
          </a:p>
        </p:txBody>
      </p:sp>
      <p:sp>
        <p:nvSpPr>
          <p:cNvPr id="13" name="Text 11"/>
          <p:cNvSpPr/>
          <p:nvPr/>
        </p:nvSpPr>
        <p:spPr>
          <a:xfrm>
            <a:off x="1047750" y="3992880"/>
            <a:ext cx="564713"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03</a:t>
            </a:r>
            <a:endParaRPr lang="en-US" sz="3300" dirty="0"/>
          </a:p>
        </p:txBody>
      </p:sp>
      <p:sp>
        <p:nvSpPr>
          <p:cNvPr id="14" name="Text 12"/>
          <p:cNvSpPr/>
          <p:nvPr/>
        </p:nvSpPr>
        <p:spPr>
          <a:xfrm>
            <a:off x="1764863" y="3992880"/>
            <a:ext cx="3322808"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Check &amp; discuss</a:t>
            </a:r>
            <a:endParaRPr lang="en-US" sz="2250" dirty="0"/>
          </a:p>
        </p:txBody>
      </p:sp>
      <p:sp>
        <p:nvSpPr>
          <p:cNvPr id="15" name="Text 13"/>
          <p:cNvSpPr/>
          <p:nvPr/>
        </p:nvSpPr>
        <p:spPr>
          <a:xfrm>
            <a:off x="1764863" y="4358640"/>
            <a:ext cx="3322808"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True or False, then talk together.</a:t>
            </a:r>
            <a:endParaRPr lang="en-US" sz="1650" dirty="0"/>
          </a:p>
        </p:txBody>
      </p:sp>
      <p:sp>
        <p:nvSpPr>
          <p:cNvPr id="16" name="Text 14"/>
          <p:cNvSpPr/>
          <p:nvPr/>
        </p:nvSpPr>
        <p:spPr>
          <a:xfrm>
            <a:off x="9477375" y="3992880"/>
            <a:ext cx="570309" cy="457200"/>
          </a:xfrm>
          <a:prstGeom prst="rect">
            <a:avLst/>
          </a:prstGeom>
          <a:noFill/>
          <a:ln/>
        </p:spPr>
        <p:txBody>
          <a:bodyPr wrap="none" lIns="25400" tIns="25400" rIns="25400" bIns="25400" rtlCol="0" anchor="t">
            <a:normAutofit lnSpcReduction="10000"/>
          </a:bodyPr>
          <a:lstStyle/>
          <a:p>
            <a:pPr marL="0" indent="0" algn="l">
              <a:lnSpc>
                <a:spcPct val="88710"/>
              </a:lnSpc>
              <a:buNone/>
            </a:pPr>
            <a:r>
              <a:rPr lang="en-US" sz="3300" b="1" dirty="0">
                <a:solidFill>
                  <a:srgbClr val="D9B877"/>
                </a:solidFill>
                <a:latin typeface="Georgia" pitchFamily="34" charset="0"/>
                <a:ea typeface="Georgia" pitchFamily="34" charset="-122"/>
                <a:cs typeface="Georgia" pitchFamily="34" charset="-120"/>
              </a:rPr>
              <a:t>04</a:t>
            </a:r>
            <a:endParaRPr lang="en-US" sz="3300" dirty="0"/>
          </a:p>
        </p:txBody>
      </p:sp>
      <p:sp>
        <p:nvSpPr>
          <p:cNvPr id="17" name="Text 15"/>
          <p:cNvSpPr/>
          <p:nvPr/>
        </p:nvSpPr>
        <p:spPr>
          <a:xfrm>
            <a:off x="10200084" y="3992880"/>
            <a:ext cx="4958608" cy="365760"/>
          </a:xfrm>
          <a:prstGeom prst="rect">
            <a:avLst/>
          </a:prstGeom>
          <a:noFill/>
          <a:ln/>
        </p:spPr>
        <p:txBody>
          <a:bodyPr wrap="square" lIns="25400" tIns="25400" rIns="25400" bIns="25400" rtlCol="0" anchor="t">
            <a:normAutofit lnSpcReduction="10000"/>
          </a:bodyPr>
          <a:lstStyle/>
          <a:p>
            <a:pPr marL="0" indent="0" algn="l">
              <a:buNone/>
            </a:pPr>
            <a:r>
              <a:rPr lang="en-US" sz="2250" b="1" dirty="0">
                <a:solidFill>
                  <a:srgbClr val="176B6B"/>
                </a:solidFill>
                <a:latin typeface="Helvetica" pitchFamily="34" charset="0"/>
                <a:ea typeface="Helvetica" pitchFamily="34" charset="-122"/>
                <a:cs typeface="Helvetica" pitchFamily="34" charset="-120"/>
              </a:rPr>
              <a:t>Think &amp; write</a:t>
            </a:r>
            <a:endParaRPr lang="en-US" sz="2250" dirty="0"/>
          </a:p>
        </p:txBody>
      </p:sp>
      <p:sp>
        <p:nvSpPr>
          <p:cNvPr id="18" name="Text 16"/>
          <p:cNvSpPr/>
          <p:nvPr/>
        </p:nvSpPr>
        <p:spPr>
          <a:xfrm>
            <a:off x="10200084" y="4358640"/>
            <a:ext cx="4958608"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Decide where the line is, then write your opinion.</a:t>
            </a:r>
            <a:endParaRPr lang="en-US" sz="1650" dirty="0"/>
          </a:p>
        </p:txBody>
      </p:sp>
      <p:sp>
        <p:nvSpPr>
          <p:cNvPr id="19" name="Text 17"/>
          <p:cNvSpPr/>
          <p:nvPr/>
        </p:nvSpPr>
        <p:spPr>
          <a:xfrm>
            <a:off x="1047750" y="9429750"/>
            <a:ext cx="197658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
        <p:nvSpPr>
          <p:cNvPr id="20" name="Text 18"/>
          <p:cNvSpPr/>
          <p:nvPr/>
        </p:nvSpPr>
        <p:spPr>
          <a:xfrm>
            <a:off x="16116062" y="9429750"/>
            <a:ext cx="1200388"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45–60 minutes</a:t>
            </a:r>
            <a:endParaRPr lang="en-US" sz="1275"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5811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WARM-UP</a:t>
            </a:r>
            <a:endParaRPr lang="en-US" sz="1500" dirty="0"/>
          </a:p>
        </p:txBody>
      </p:sp>
      <p:sp>
        <p:nvSpPr>
          <p:cNvPr id="6" name="Text 4"/>
          <p:cNvSpPr/>
          <p:nvPr/>
        </p:nvSpPr>
        <p:spPr>
          <a:xfrm>
            <a:off x="1047750" y="1916430"/>
            <a:ext cx="17811750" cy="685800"/>
          </a:xfrm>
          <a:prstGeom prst="rect">
            <a:avLst/>
          </a:prstGeom>
          <a:noFill/>
          <a:ln/>
        </p:spPr>
        <p:txBody>
          <a:bodyPr wrap="square" lIns="25400" tIns="25400" rIns="25400" bIns="25400" rtlCol="0" anchor="t">
            <a:normAutofit lnSpcReduction="10000"/>
          </a:bodyPr>
          <a:lstStyle/>
          <a:p>
            <a:pPr marL="0" indent="0" algn="l">
              <a:buNone/>
            </a:pPr>
            <a:r>
              <a:rPr lang="en-US" sz="4500" b="1" dirty="0">
                <a:solidFill>
                  <a:srgbClr val="176B6B"/>
                </a:solidFill>
                <a:latin typeface="Georgia" pitchFamily="34" charset="0"/>
                <a:ea typeface="Georgia" pitchFamily="34" charset="-122"/>
                <a:cs typeface="Georgia" pitchFamily="34" charset="-120"/>
              </a:rPr>
              <a:t>Talk with a partner</a:t>
            </a:r>
            <a:endParaRPr lang="en-US" sz="4500" dirty="0"/>
          </a:p>
        </p:txBody>
      </p:sp>
      <p:sp>
        <p:nvSpPr>
          <p:cNvPr id="7" name="Text 5"/>
          <p:cNvSpPr/>
          <p:nvPr/>
        </p:nvSpPr>
        <p:spPr>
          <a:xfrm>
            <a:off x="1047750" y="3230880"/>
            <a:ext cx="370880"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1</a:t>
            </a:r>
            <a:endParaRPr lang="en-US" sz="5400" dirty="0"/>
          </a:p>
        </p:txBody>
      </p:sp>
      <p:sp>
        <p:nvSpPr>
          <p:cNvPr id="8" name="Text 6"/>
          <p:cNvSpPr/>
          <p:nvPr/>
        </p:nvSpPr>
        <p:spPr>
          <a:xfrm>
            <a:off x="1666280" y="3288030"/>
            <a:ext cx="9878580"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Do you use an app to learn something? Does it help?</a:t>
            </a:r>
            <a:endParaRPr lang="en-US" sz="3000" dirty="0"/>
          </a:p>
        </p:txBody>
      </p:sp>
      <p:sp>
        <p:nvSpPr>
          <p:cNvPr id="9" name="Text 7"/>
          <p:cNvSpPr/>
          <p:nvPr/>
        </p:nvSpPr>
        <p:spPr>
          <a:xfrm>
            <a:off x="1047750" y="4267200"/>
            <a:ext cx="459343" cy="655320"/>
          </a:xfrm>
          <a:prstGeom prst="rect">
            <a:avLst/>
          </a:prstGeom>
          <a:noFill/>
          <a:ln/>
        </p:spPr>
        <p:txBody>
          <a:bodyPr wrap="square" lIns="25400" tIns="25400" rIns="25400" bIns="25400" rtlCol="0" anchor="t">
            <a:normAutofit lnSpcReduction="10000"/>
          </a:bodyPr>
          <a:lstStyle/>
          <a:p>
            <a:pPr marL="0" indent="0" algn="l">
              <a:lnSpc>
                <a:spcPct val="78641"/>
              </a:lnSpc>
              <a:buNone/>
            </a:pPr>
            <a:r>
              <a:rPr lang="en-US" sz="5400" b="1" dirty="0">
                <a:solidFill>
                  <a:srgbClr val="D9B877"/>
                </a:solidFill>
                <a:latin typeface="Georgia" pitchFamily="34" charset="0"/>
                <a:ea typeface="Georgia" pitchFamily="34" charset="-122"/>
                <a:cs typeface="Georgia" pitchFamily="34" charset="-120"/>
              </a:rPr>
              <a:t>2</a:t>
            </a:r>
            <a:endParaRPr lang="en-US" sz="5400" dirty="0"/>
          </a:p>
        </p:txBody>
      </p:sp>
      <p:sp>
        <p:nvSpPr>
          <p:cNvPr id="10" name="Text 8"/>
          <p:cNvSpPr/>
          <p:nvPr/>
        </p:nvSpPr>
        <p:spPr>
          <a:xfrm>
            <a:off x="1754743" y="4324350"/>
            <a:ext cx="5474756" cy="552450"/>
          </a:xfrm>
          <a:prstGeom prst="rect">
            <a:avLst/>
          </a:prstGeom>
          <a:noFill/>
          <a:ln/>
        </p:spPr>
        <p:txBody>
          <a:bodyPr wrap="square" lIns="25400" tIns="25400" rIns="25400" bIns="25400" rtlCol="0" anchor="t">
            <a:normAutofit/>
          </a:bodyPr>
          <a:lstStyle/>
          <a:p>
            <a:pPr marL="0" indent="0" algn="l">
              <a:lnSpc>
                <a:spcPct val="116379"/>
              </a:lnSpc>
              <a:buNone/>
            </a:pPr>
            <a:r>
              <a:rPr lang="en-US" sz="3000" dirty="0">
                <a:solidFill>
                  <a:srgbClr val="1A1A1A"/>
                </a:solidFill>
                <a:latin typeface="Helvetica" pitchFamily="34" charset="0"/>
                <a:ea typeface="Helvetica" pitchFamily="34" charset="-122"/>
                <a:cs typeface="Helvetica" pitchFamily="34" charset="-120"/>
              </a:rPr>
              <a:t>What makes a good teacher?</a:t>
            </a:r>
            <a:endParaRPr lang="en-US" sz="3000" dirty="0"/>
          </a:p>
        </p:txBody>
      </p:sp>
      <p:sp>
        <p:nvSpPr>
          <p:cNvPr id="11" name="Shape 9"/>
          <p:cNvSpPr/>
          <p:nvPr/>
        </p:nvSpPr>
        <p:spPr>
          <a:xfrm>
            <a:off x="1047750" y="5379720"/>
            <a:ext cx="45720" cy="672465"/>
          </a:xfrm>
          <a:prstGeom prst="rect">
            <a:avLst/>
          </a:prstGeom>
          <a:solidFill>
            <a:srgbClr val="D9B877"/>
          </a:solidFill>
          <a:ln/>
        </p:spPr>
        <p:txBody>
          <a:bodyPr/>
          <a:lstStyle/>
          <a:p>
            <a:endParaRPr lang="en-US"/>
          </a:p>
        </p:txBody>
      </p:sp>
      <p:sp>
        <p:nvSpPr>
          <p:cNvPr id="12" name="Text 10"/>
          <p:cNvSpPr/>
          <p:nvPr/>
        </p:nvSpPr>
        <p:spPr>
          <a:xfrm>
            <a:off x="1341120" y="5379720"/>
            <a:ext cx="13821919"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13" name="Text 11"/>
          <p:cNvSpPr/>
          <p:nvPr/>
        </p:nvSpPr>
        <p:spPr>
          <a:xfrm>
            <a:off x="1341120" y="5665470"/>
            <a:ext cx="13821919" cy="424815"/>
          </a:xfrm>
          <a:prstGeom prst="rect">
            <a:avLst/>
          </a:prstGeom>
          <a:noFill/>
          <a:ln/>
        </p:spPr>
        <p:txBody>
          <a:bodyPr wrap="square" lIns="25400" tIns="25400" rIns="25400" bIns="25400" rtlCol="0" anchor="t">
            <a:normAutofit/>
          </a:bodyPr>
          <a:lstStyle/>
          <a:p>
            <a:pPr marL="0" indent="0" algn="l">
              <a:lnSpc>
                <a:spcPct val="126875"/>
              </a:lnSpc>
              <a:buNone/>
            </a:pPr>
            <a:r>
              <a:rPr lang="en-US" sz="2100" dirty="0">
                <a:solidFill>
                  <a:srgbClr val="333333"/>
                </a:solidFill>
                <a:latin typeface="Helvetica" pitchFamily="34" charset="0"/>
                <a:ea typeface="Helvetica" pitchFamily="34" charset="-122"/>
                <a:cs typeface="Helvetica" pitchFamily="34" charset="-120"/>
              </a:rPr>
              <a:t>I use… to… · A good teacher is…</a:t>
            </a:r>
            <a:endParaRPr lang="en-US" sz="21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4045744"/>
            <a:ext cx="8539163"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BEFORE YOU READ</a:t>
            </a:r>
            <a:endParaRPr lang="en-US" sz="1500" dirty="0"/>
          </a:p>
        </p:txBody>
      </p:sp>
      <p:sp>
        <p:nvSpPr>
          <p:cNvPr id="6" name="Text 4"/>
          <p:cNvSpPr/>
          <p:nvPr/>
        </p:nvSpPr>
        <p:spPr>
          <a:xfrm>
            <a:off x="1047750" y="4381024"/>
            <a:ext cx="8539163" cy="598170"/>
          </a:xfrm>
          <a:prstGeom prst="rect">
            <a:avLst/>
          </a:prstGeom>
          <a:noFill/>
          <a:ln/>
        </p:spPr>
        <p:txBody>
          <a:bodyPr wrap="square" lIns="25400" tIns="25400" rIns="25400" bIns="25400" rtlCol="0" anchor="t">
            <a:normAutofit lnSpcReduction="10000"/>
          </a:bodyPr>
          <a:lstStyle/>
          <a:p>
            <a:pPr marL="0" indent="0" algn="l">
              <a:lnSpc>
                <a:spcPct val="93038"/>
              </a:lnSpc>
              <a:buNone/>
            </a:pPr>
            <a:r>
              <a:rPr lang="en-US" sz="4200" b="1" dirty="0">
                <a:solidFill>
                  <a:srgbClr val="176B6B"/>
                </a:solidFill>
                <a:latin typeface="Georgia" pitchFamily="34" charset="0"/>
                <a:ea typeface="Georgia" pitchFamily="34" charset="-122"/>
                <a:cs typeface="Georgia" pitchFamily="34" charset="-120"/>
              </a:rPr>
              <a:t>Look and predict</a:t>
            </a:r>
            <a:endParaRPr lang="en-US" sz="4200" dirty="0"/>
          </a:p>
        </p:txBody>
      </p:sp>
      <p:sp>
        <p:nvSpPr>
          <p:cNvPr id="7" name="Text 5"/>
          <p:cNvSpPr/>
          <p:nvPr/>
        </p:nvSpPr>
        <p:spPr>
          <a:xfrm>
            <a:off x="1047750" y="5264944"/>
            <a:ext cx="8539163" cy="452438"/>
          </a:xfrm>
          <a:prstGeom prst="rect">
            <a:avLst/>
          </a:prstGeom>
          <a:noFill/>
          <a:ln/>
        </p:spPr>
        <p:txBody>
          <a:bodyPr wrap="square" lIns="25400" tIns="25400" rIns="25400" bIns="25400" rtlCol="0" anchor="t">
            <a:normAutofit/>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The article is called </a:t>
            </a:r>
            <a:r>
              <a:rPr lang="en-US" sz="2250" b="1" dirty="0">
                <a:solidFill>
                  <a:srgbClr val="176B6B"/>
                </a:solidFill>
                <a:latin typeface="Helvetica" pitchFamily="34" charset="0"/>
                <a:ea typeface="Helvetica" pitchFamily="34" charset="-122"/>
                <a:cs typeface="Helvetica" pitchFamily="34" charset="-120"/>
              </a:rPr>
              <a:t>“AI in Education.”</a:t>
            </a:r>
            <a:endParaRPr lang="en-US" sz="2250" dirty="0"/>
          </a:p>
        </p:txBody>
      </p:sp>
      <p:sp>
        <p:nvSpPr>
          <p:cNvPr id="8" name="Text 6"/>
          <p:cNvSpPr/>
          <p:nvPr/>
        </p:nvSpPr>
        <p:spPr>
          <a:xfrm>
            <a:off x="1047750" y="5869781"/>
            <a:ext cx="7995761" cy="866775"/>
          </a:xfrm>
          <a:prstGeom prst="rect">
            <a:avLst/>
          </a:prstGeom>
          <a:noFill/>
          <a:ln/>
        </p:spPr>
        <p:txBody>
          <a:bodyPr wrap="square" lIns="25400" tIns="25400" rIns="25400" bIns="25400" rtlCol="0" anchor="t">
            <a:normAutofit lnSpcReduction="10000"/>
          </a:bodyPr>
          <a:lstStyle/>
          <a:p>
            <a:pPr marL="0" indent="0" algn="l">
              <a:lnSpc>
                <a:spcPct val="126453"/>
              </a:lnSpc>
              <a:buNone/>
            </a:pPr>
            <a:r>
              <a:rPr lang="en-US" sz="2250" dirty="0">
                <a:solidFill>
                  <a:srgbClr val="333333"/>
                </a:solidFill>
                <a:latin typeface="Helvetica" pitchFamily="34" charset="0"/>
                <a:ea typeface="Helvetica" pitchFamily="34" charset="-122"/>
                <a:cs typeface="Helvetica" pitchFamily="34" charset="-120"/>
              </a:rPr>
              <a:t>Look at the photo. Where is this student getting help? Is that a good thing?</a:t>
            </a:r>
            <a:endParaRPr lang="en-US" sz="2250" dirty="0"/>
          </a:p>
        </p:txBody>
      </p:sp>
      <p:sp>
        <p:nvSpPr>
          <p:cNvPr id="9" name="Shape 7"/>
          <p:cNvSpPr/>
          <p:nvPr/>
        </p:nvSpPr>
        <p:spPr>
          <a:xfrm>
            <a:off x="9477375" y="2548890"/>
            <a:ext cx="7762875" cy="5334000"/>
          </a:xfrm>
          <a:prstGeom prst="rect">
            <a:avLst/>
          </a:prstGeom>
          <a:ln w="7620">
            <a:solidFill>
              <a:srgbClr val="D8D6D0"/>
            </a:solidFill>
            <a:prstDash val="solid"/>
          </a:ln>
        </p:spPr>
        <p:txBody>
          <a:bodyPr/>
          <a:lstStyle/>
          <a:p>
            <a:endParaRPr lang="en-US"/>
          </a:p>
        </p:txBody>
      </p:sp>
      <p:pic>
        <p:nvPicPr>
          <p:cNvPr id="10" name="Image 0" descr="preencoded.png"/>
          <p:cNvPicPr>
            <a:picLocks noChangeAspect="1"/>
          </p:cNvPicPr>
          <p:nvPr/>
        </p:nvPicPr>
        <p:blipFill>
          <a:blip r:embed="rId3"/>
          <a:srcRect l="1445" r="1445"/>
          <a:stretch/>
        </p:blipFill>
        <p:spPr>
          <a:xfrm>
            <a:off x="9484995" y="2556510"/>
            <a:ext cx="7747635" cy="5318760"/>
          </a:xfrm>
          <a:prstGeom prst="rect">
            <a:avLst/>
          </a:prstGeom>
        </p:spPr>
      </p:pic>
      <p:sp>
        <p:nvSpPr>
          <p:cNvPr id="11" name="Text 8"/>
          <p:cNvSpPr/>
          <p:nvPr/>
        </p:nvSpPr>
        <p:spPr>
          <a:xfrm>
            <a:off x="9477375" y="7997190"/>
            <a:ext cx="8539163" cy="236220"/>
          </a:xfrm>
          <a:prstGeom prst="rect">
            <a:avLst/>
          </a:prstGeom>
          <a:noFill/>
          <a:ln/>
        </p:spPr>
        <p:txBody>
          <a:bodyPr wrap="square" lIns="25400" tIns="25400" rIns="25400" bIns="25400" rtlCol="0" anchor="t">
            <a:normAutofit lnSpcReduction="10000"/>
          </a:bodyPr>
          <a:lstStyle/>
          <a:p>
            <a:pPr marL="0" indent="0" algn="l">
              <a:buNone/>
            </a:pPr>
            <a:r>
              <a:rPr lang="en-US" sz="1350" i="1" dirty="0">
                <a:solidFill>
                  <a:srgbClr val="666666"/>
                </a:solidFill>
                <a:latin typeface="Helvetica" pitchFamily="34" charset="0"/>
                <a:ea typeface="Helvetica" pitchFamily="34" charset="-122"/>
                <a:cs typeface="Helvetica" pitchFamily="34" charset="-120"/>
              </a:rPr>
              <a:t>A student studies with the help of an AI assistant on a laptop.</a:t>
            </a:r>
            <a:endParaRPr lang="en-US" sz="1350" dirty="0"/>
          </a:p>
        </p:txBody>
      </p:sp>
      <p:sp>
        <p:nvSpPr>
          <p:cNvPr id="12" name="Text 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Match the words to their meanings</a:t>
            </a:r>
            <a:endParaRPr lang="en-US" sz="4050" dirty="0"/>
          </a:p>
        </p:txBody>
      </p:sp>
      <p:sp>
        <p:nvSpPr>
          <p:cNvPr id="7" name="Text 5"/>
          <p:cNvSpPr/>
          <p:nvPr/>
        </p:nvSpPr>
        <p:spPr>
          <a:xfrm>
            <a:off x="1047750" y="282702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1</a:t>
            </a:r>
            <a:endParaRPr lang="en-US" sz="2400" dirty="0"/>
          </a:p>
        </p:txBody>
      </p:sp>
      <p:sp>
        <p:nvSpPr>
          <p:cNvPr id="8" name="Text 6"/>
          <p:cNvSpPr/>
          <p:nvPr/>
        </p:nvSpPr>
        <p:spPr>
          <a:xfrm>
            <a:off x="1524000" y="2834640"/>
            <a:ext cx="770215"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tutor</a:t>
            </a:r>
            <a:endParaRPr lang="en-US" sz="2400" dirty="0"/>
          </a:p>
        </p:txBody>
      </p:sp>
      <p:sp>
        <p:nvSpPr>
          <p:cNvPr id="9" name="Text 7"/>
          <p:cNvSpPr/>
          <p:nvPr/>
        </p:nvSpPr>
        <p:spPr>
          <a:xfrm>
            <a:off x="1047750" y="336804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2</a:t>
            </a:r>
            <a:endParaRPr lang="en-US" sz="2400" dirty="0"/>
          </a:p>
        </p:txBody>
      </p:sp>
      <p:sp>
        <p:nvSpPr>
          <p:cNvPr id="10" name="Text 8"/>
          <p:cNvSpPr/>
          <p:nvPr/>
        </p:nvSpPr>
        <p:spPr>
          <a:xfrm>
            <a:off x="1524000" y="3375660"/>
            <a:ext cx="889159"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adapt</a:t>
            </a:r>
            <a:endParaRPr lang="en-US" sz="2400" dirty="0"/>
          </a:p>
        </p:txBody>
      </p:sp>
      <p:sp>
        <p:nvSpPr>
          <p:cNvPr id="11" name="Text 9"/>
          <p:cNvSpPr/>
          <p:nvPr/>
        </p:nvSpPr>
        <p:spPr>
          <a:xfrm>
            <a:off x="1047750" y="390906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3</a:t>
            </a:r>
            <a:endParaRPr lang="en-US" sz="2400" dirty="0"/>
          </a:p>
        </p:txBody>
      </p:sp>
      <p:sp>
        <p:nvSpPr>
          <p:cNvPr id="12" name="Text 10"/>
          <p:cNvSpPr/>
          <p:nvPr/>
        </p:nvSpPr>
        <p:spPr>
          <a:xfrm>
            <a:off x="1524000" y="3916680"/>
            <a:ext cx="132265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rely (on)</a:t>
            </a:r>
            <a:endParaRPr lang="en-US" sz="2400" dirty="0"/>
          </a:p>
        </p:txBody>
      </p:sp>
      <p:sp>
        <p:nvSpPr>
          <p:cNvPr id="13" name="Text 11"/>
          <p:cNvSpPr/>
          <p:nvPr/>
        </p:nvSpPr>
        <p:spPr>
          <a:xfrm>
            <a:off x="1047750" y="445008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4</a:t>
            </a:r>
            <a:endParaRPr lang="en-US" sz="2400" dirty="0"/>
          </a:p>
        </p:txBody>
      </p:sp>
      <p:sp>
        <p:nvSpPr>
          <p:cNvPr id="14" name="Text 12"/>
          <p:cNvSpPr/>
          <p:nvPr/>
        </p:nvSpPr>
        <p:spPr>
          <a:xfrm>
            <a:off x="1524000" y="4457700"/>
            <a:ext cx="669369"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skill</a:t>
            </a:r>
            <a:endParaRPr lang="en-US" sz="2400" dirty="0"/>
          </a:p>
        </p:txBody>
      </p:sp>
      <p:sp>
        <p:nvSpPr>
          <p:cNvPr id="15" name="Text 13"/>
          <p:cNvSpPr/>
          <p:nvPr/>
        </p:nvSpPr>
        <p:spPr>
          <a:xfrm>
            <a:off x="1047750" y="4991100"/>
            <a:ext cx="400050" cy="38862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D9B877"/>
                </a:solidFill>
                <a:latin typeface="Georgia" pitchFamily="34" charset="0"/>
                <a:ea typeface="Georgia" pitchFamily="34" charset="-122"/>
                <a:cs typeface="Georgia" pitchFamily="34" charset="-120"/>
              </a:rPr>
              <a:t>5</a:t>
            </a:r>
            <a:endParaRPr lang="en-US" sz="2400" dirty="0"/>
          </a:p>
        </p:txBody>
      </p:sp>
      <p:sp>
        <p:nvSpPr>
          <p:cNvPr id="16" name="Text 14"/>
          <p:cNvSpPr/>
          <p:nvPr/>
        </p:nvSpPr>
        <p:spPr>
          <a:xfrm>
            <a:off x="1524000" y="4998720"/>
            <a:ext cx="1075373" cy="381000"/>
          </a:xfrm>
          <a:prstGeom prst="rect">
            <a:avLst/>
          </a:prstGeom>
          <a:noFill/>
          <a:ln/>
        </p:spPr>
        <p:txBody>
          <a:bodyPr wrap="square" lIns="25400" tIns="25400" rIns="25400" bIns="25400" rtlCol="0" anchor="t">
            <a:normAutofit lnSpcReduction="10000"/>
          </a:bodyPr>
          <a:lstStyle/>
          <a:p>
            <a:pPr marL="0" indent="0" algn="l">
              <a:buNone/>
            </a:pPr>
            <a:r>
              <a:rPr lang="en-US" sz="2400" b="1" dirty="0">
                <a:solidFill>
                  <a:srgbClr val="176B6B"/>
                </a:solidFill>
                <a:latin typeface="Helvetica" pitchFamily="34" charset="0"/>
                <a:ea typeface="Helvetica" pitchFamily="34" charset="-122"/>
                <a:cs typeface="Helvetica" pitchFamily="34" charset="-120"/>
              </a:rPr>
              <a:t>honest</a:t>
            </a:r>
            <a:endParaRPr lang="en-US" sz="2400" dirty="0"/>
          </a:p>
        </p:txBody>
      </p:sp>
      <p:sp>
        <p:nvSpPr>
          <p:cNvPr id="17" name="Text 15"/>
          <p:cNvSpPr/>
          <p:nvPr/>
        </p:nvSpPr>
        <p:spPr>
          <a:xfrm>
            <a:off x="7924800" y="282702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A</a:t>
            </a:r>
            <a:endParaRPr lang="en-US" sz="1950" dirty="0"/>
          </a:p>
        </p:txBody>
      </p:sp>
      <p:sp>
        <p:nvSpPr>
          <p:cNvPr id="18" name="Text 16"/>
          <p:cNvSpPr/>
          <p:nvPr/>
        </p:nvSpPr>
        <p:spPr>
          <a:xfrm>
            <a:off x="8401050" y="2796539"/>
            <a:ext cx="3900249"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need someone or something</a:t>
            </a:r>
            <a:endParaRPr lang="en-US" sz="2025" dirty="0"/>
          </a:p>
        </p:txBody>
      </p:sp>
      <p:sp>
        <p:nvSpPr>
          <p:cNvPr id="19" name="Text 17"/>
          <p:cNvSpPr/>
          <p:nvPr/>
        </p:nvSpPr>
        <p:spPr>
          <a:xfrm>
            <a:off x="7924800" y="3374708"/>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B</a:t>
            </a:r>
            <a:endParaRPr lang="en-US" sz="1950" dirty="0"/>
          </a:p>
        </p:txBody>
      </p:sp>
      <p:sp>
        <p:nvSpPr>
          <p:cNvPr id="20" name="Text 18"/>
          <p:cNvSpPr/>
          <p:nvPr/>
        </p:nvSpPr>
        <p:spPr>
          <a:xfrm>
            <a:off x="8401050" y="3343958"/>
            <a:ext cx="1855696"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telling the truth</a:t>
            </a:r>
            <a:endParaRPr lang="en-US" sz="2025" dirty="0"/>
          </a:p>
        </p:txBody>
      </p:sp>
      <p:sp>
        <p:nvSpPr>
          <p:cNvPr id="21" name="Text 19"/>
          <p:cNvSpPr/>
          <p:nvPr/>
        </p:nvSpPr>
        <p:spPr>
          <a:xfrm>
            <a:off x="7924800" y="3922395"/>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C</a:t>
            </a:r>
            <a:endParaRPr lang="en-US" sz="1950" dirty="0"/>
          </a:p>
        </p:txBody>
      </p:sp>
      <p:sp>
        <p:nvSpPr>
          <p:cNvPr id="22" name="Text 20"/>
          <p:cNvSpPr/>
          <p:nvPr/>
        </p:nvSpPr>
        <p:spPr>
          <a:xfrm>
            <a:off x="8401050" y="3907382"/>
            <a:ext cx="4089106"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a teacher who helps one student</a:t>
            </a:r>
            <a:endParaRPr lang="en-US" sz="2025" dirty="0"/>
          </a:p>
        </p:txBody>
      </p:sp>
      <p:sp>
        <p:nvSpPr>
          <p:cNvPr id="23" name="Text 21"/>
          <p:cNvSpPr/>
          <p:nvPr/>
        </p:nvSpPr>
        <p:spPr>
          <a:xfrm>
            <a:off x="7924800" y="4470083"/>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D</a:t>
            </a:r>
            <a:endParaRPr lang="en-US" sz="1950" dirty="0"/>
          </a:p>
        </p:txBody>
      </p:sp>
      <p:sp>
        <p:nvSpPr>
          <p:cNvPr id="24" name="Text 22"/>
          <p:cNvSpPr/>
          <p:nvPr/>
        </p:nvSpPr>
        <p:spPr>
          <a:xfrm>
            <a:off x="8401050" y="4437172"/>
            <a:ext cx="3333810"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something you can do well</a:t>
            </a:r>
            <a:endParaRPr lang="en-US" sz="2025" dirty="0"/>
          </a:p>
        </p:txBody>
      </p:sp>
      <p:sp>
        <p:nvSpPr>
          <p:cNvPr id="25" name="Text 23"/>
          <p:cNvSpPr/>
          <p:nvPr/>
        </p:nvSpPr>
        <p:spPr>
          <a:xfrm>
            <a:off x="7924800" y="5017770"/>
            <a:ext cx="400050" cy="388620"/>
          </a:xfrm>
          <a:prstGeom prst="rect">
            <a:avLst/>
          </a:prstGeom>
          <a:noFill/>
          <a:ln/>
        </p:spPr>
        <p:txBody>
          <a:bodyPr wrap="square" lIns="25400" tIns="25400" rIns="25400" bIns="25400" rtlCol="0" anchor="t">
            <a:normAutofit/>
          </a:bodyPr>
          <a:lstStyle/>
          <a:p>
            <a:pPr marL="0" indent="0" algn="l">
              <a:buNone/>
            </a:pPr>
            <a:r>
              <a:rPr lang="en-US" sz="1950" b="1" dirty="0">
                <a:solidFill>
                  <a:srgbClr val="BF842C"/>
                </a:solidFill>
                <a:latin typeface="Helvetica" pitchFamily="34" charset="0"/>
                <a:ea typeface="Helvetica" pitchFamily="34" charset="-122"/>
                <a:cs typeface="Helvetica" pitchFamily="34" charset="-120"/>
              </a:rPr>
              <a:t>E</a:t>
            </a:r>
            <a:endParaRPr lang="en-US" sz="1950" dirty="0"/>
          </a:p>
        </p:txBody>
      </p:sp>
      <p:sp>
        <p:nvSpPr>
          <p:cNvPr id="26" name="Text 24"/>
          <p:cNvSpPr/>
          <p:nvPr/>
        </p:nvSpPr>
        <p:spPr>
          <a:xfrm>
            <a:off x="8401050" y="5014544"/>
            <a:ext cx="3821537" cy="372428"/>
          </a:xfrm>
          <a:prstGeom prst="rect">
            <a:avLst/>
          </a:prstGeom>
          <a:noFill/>
          <a:ln/>
        </p:spPr>
        <p:txBody>
          <a:bodyPr wrap="square" lIns="25400" tIns="25400" rIns="25400" bIns="25400" rtlCol="0" anchor="t">
            <a:normAutofit lnSpcReduction="10000"/>
          </a:bodyPr>
          <a:lstStyle/>
          <a:p>
            <a:pPr marL="0" indent="0" algn="l">
              <a:lnSpc>
                <a:spcPct val="112500"/>
              </a:lnSpc>
              <a:buNone/>
            </a:pPr>
            <a:r>
              <a:rPr lang="en-US" sz="2025" dirty="0">
                <a:solidFill>
                  <a:srgbClr val="222222"/>
                </a:solidFill>
                <a:latin typeface="Helvetica" pitchFamily="34" charset="0"/>
                <a:ea typeface="Helvetica" pitchFamily="34" charset="-122"/>
                <a:cs typeface="Helvetica" pitchFamily="34" charset="-120"/>
              </a:rPr>
              <a:t>to change to fit a new situation</a:t>
            </a:r>
            <a:endParaRPr lang="en-US" sz="2025" dirty="0"/>
          </a:p>
        </p:txBody>
      </p:sp>
      <p:sp>
        <p:nvSpPr>
          <p:cNvPr id="27" name="Text 25"/>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676400"/>
            <a:ext cx="1889879"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VOCABULARY</a:t>
            </a:r>
            <a:endParaRPr lang="en-US" sz="1500" dirty="0"/>
          </a:p>
        </p:txBody>
      </p:sp>
      <p:sp>
        <p:nvSpPr>
          <p:cNvPr id="6" name="Shape 4"/>
          <p:cNvSpPr/>
          <p:nvPr/>
        </p:nvSpPr>
        <p:spPr>
          <a:xfrm>
            <a:off x="2975372" y="1581150"/>
            <a:ext cx="1601272" cy="388620"/>
          </a:xfrm>
          <a:prstGeom prst="rect">
            <a:avLst/>
          </a:prstGeom>
          <a:solidFill>
            <a:srgbClr val="176B6B"/>
          </a:solidFill>
          <a:ln/>
        </p:spPr>
        <p:txBody>
          <a:bodyPr/>
          <a:lstStyle/>
          <a:p>
            <a:endParaRPr lang="en-US"/>
          </a:p>
        </p:txBody>
      </p:sp>
      <p:sp>
        <p:nvSpPr>
          <p:cNvPr id="7" name="Text 5"/>
          <p:cNvSpPr/>
          <p:nvPr/>
        </p:nvSpPr>
        <p:spPr>
          <a:xfrm>
            <a:off x="3146822" y="16383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103120"/>
            <a:ext cx="17811750" cy="640080"/>
          </a:xfrm>
          <a:prstGeom prst="rect">
            <a:avLst/>
          </a:prstGeom>
          <a:noFill/>
          <a:ln/>
        </p:spPr>
        <p:txBody>
          <a:bodyPr wrap="square" lIns="25400" tIns="25400" rIns="25400" bIns="25400" rtlCol="0" anchor="t">
            <a:normAutofit lnSpcReduction="10000"/>
          </a:bodyPr>
          <a:lstStyle/>
          <a:p>
            <a:pPr marL="0" indent="0" algn="l">
              <a:buNone/>
            </a:pPr>
            <a:r>
              <a:rPr lang="en-US" sz="4200" b="1" dirty="0">
                <a:solidFill>
                  <a:srgbClr val="176B6B"/>
                </a:solidFill>
                <a:latin typeface="Georgia" pitchFamily="34" charset="0"/>
                <a:ea typeface="Georgia" pitchFamily="34" charset="-122"/>
                <a:cs typeface="Georgia" pitchFamily="34" charset="-120"/>
              </a:rPr>
              <a:t>How did you do?</a:t>
            </a:r>
            <a:endParaRPr lang="en-US" sz="4200" dirty="0"/>
          </a:p>
        </p:txBody>
      </p:sp>
      <p:sp>
        <p:nvSpPr>
          <p:cNvPr id="9" name="Shape 7"/>
          <p:cNvSpPr/>
          <p:nvPr/>
        </p:nvSpPr>
        <p:spPr>
          <a:xfrm>
            <a:off x="1047750" y="3276600"/>
            <a:ext cx="2857500" cy="883920"/>
          </a:xfrm>
          <a:prstGeom prst="rect">
            <a:avLst/>
          </a:prstGeom>
          <a:ln w="15240">
            <a:solidFill>
              <a:srgbClr val="176B6B"/>
            </a:solidFill>
            <a:prstDash val="solid"/>
          </a:ln>
        </p:spPr>
        <p:txBody>
          <a:bodyPr/>
          <a:lstStyle/>
          <a:p>
            <a:endParaRPr lang="en-US"/>
          </a:p>
        </p:txBody>
      </p:sp>
      <p:sp>
        <p:nvSpPr>
          <p:cNvPr id="10" name="Text 8"/>
          <p:cNvSpPr/>
          <p:nvPr/>
        </p:nvSpPr>
        <p:spPr>
          <a:xfrm>
            <a:off x="13868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1–C </a:t>
            </a:r>
            <a:r>
              <a:rPr lang="en-US" sz="2250" b="1" dirty="0">
                <a:solidFill>
                  <a:srgbClr val="176B6B"/>
                </a:solidFill>
                <a:latin typeface="Helvetica" pitchFamily="34" charset="0"/>
                <a:ea typeface="Helvetica" pitchFamily="34" charset="-122"/>
                <a:cs typeface="Helvetica" pitchFamily="34" charset="-120"/>
              </a:rPr>
              <a:t>tutor</a:t>
            </a:r>
            <a:endParaRPr lang="en-US" sz="1200" dirty="0"/>
          </a:p>
        </p:txBody>
      </p:sp>
      <p:sp>
        <p:nvSpPr>
          <p:cNvPr id="11" name="Shape 9"/>
          <p:cNvSpPr/>
          <p:nvPr/>
        </p:nvSpPr>
        <p:spPr>
          <a:xfrm>
            <a:off x="4152900" y="3276600"/>
            <a:ext cx="2857500" cy="883920"/>
          </a:xfrm>
          <a:prstGeom prst="rect">
            <a:avLst/>
          </a:prstGeom>
          <a:ln w="15240">
            <a:solidFill>
              <a:srgbClr val="176B6B"/>
            </a:solidFill>
            <a:prstDash val="solid"/>
          </a:ln>
        </p:spPr>
        <p:txBody>
          <a:bodyPr/>
          <a:lstStyle/>
          <a:p>
            <a:endParaRPr lang="en-US"/>
          </a:p>
        </p:txBody>
      </p:sp>
      <p:sp>
        <p:nvSpPr>
          <p:cNvPr id="12" name="Text 10"/>
          <p:cNvSpPr/>
          <p:nvPr/>
        </p:nvSpPr>
        <p:spPr>
          <a:xfrm>
            <a:off x="44919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2–E </a:t>
            </a:r>
            <a:r>
              <a:rPr lang="en-US" sz="2250" b="1" dirty="0">
                <a:solidFill>
                  <a:srgbClr val="176B6B"/>
                </a:solidFill>
                <a:latin typeface="Helvetica" pitchFamily="34" charset="0"/>
                <a:ea typeface="Helvetica" pitchFamily="34" charset="-122"/>
                <a:cs typeface="Helvetica" pitchFamily="34" charset="-120"/>
              </a:rPr>
              <a:t>adapt</a:t>
            </a:r>
            <a:endParaRPr lang="en-US" sz="1200" dirty="0"/>
          </a:p>
        </p:txBody>
      </p:sp>
      <p:sp>
        <p:nvSpPr>
          <p:cNvPr id="13" name="Shape 11"/>
          <p:cNvSpPr/>
          <p:nvPr/>
        </p:nvSpPr>
        <p:spPr>
          <a:xfrm>
            <a:off x="7258050" y="3276600"/>
            <a:ext cx="2857500" cy="883920"/>
          </a:xfrm>
          <a:prstGeom prst="rect">
            <a:avLst/>
          </a:prstGeom>
          <a:ln w="15240">
            <a:solidFill>
              <a:srgbClr val="176B6B"/>
            </a:solidFill>
            <a:prstDash val="solid"/>
          </a:ln>
        </p:spPr>
        <p:txBody>
          <a:bodyPr/>
          <a:lstStyle/>
          <a:p>
            <a:endParaRPr lang="en-US"/>
          </a:p>
        </p:txBody>
      </p:sp>
      <p:sp>
        <p:nvSpPr>
          <p:cNvPr id="14" name="Text 12"/>
          <p:cNvSpPr/>
          <p:nvPr/>
        </p:nvSpPr>
        <p:spPr>
          <a:xfrm>
            <a:off x="75971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3–A </a:t>
            </a:r>
            <a:r>
              <a:rPr lang="en-US" sz="2250" b="1" dirty="0">
                <a:solidFill>
                  <a:srgbClr val="176B6B"/>
                </a:solidFill>
                <a:latin typeface="Helvetica" pitchFamily="34" charset="0"/>
                <a:ea typeface="Helvetica" pitchFamily="34" charset="-122"/>
                <a:cs typeface="Helvetica" pitchFamily="34" charset="-120"/>
              </a:rPr>
              <a:t>rely (on)</a:t>
            </a:r>
            <a:endParaRPr lang="en-US" sz="1200" dirty="0"/>
          </a:p>
        </p:txBody>
      </p:sp>
      <p:sp>
        <p:nvSpPr>
          <p:cNvPr id="15" name="Shape 13"/>
          <p:cNvSpPr/>
          <p:nvPr/>
        </p:nvSpPr>
        <p:spPr>
          <a:xfrm>
            <a:off x="10363200" y="3276600"/>
            <a:ext cx="2857500" cy="883920"/>
          </a:xfrm>
          <a:prstGeom prst="rect">
            <a:avLst/>
          </a:prstGeom>
          <a:ln w="15240">
            <a:solidFill>
              <a:srgbClr val="176B6B"/>
            </a:solidFill>
            <a:prstDash val="solid"/>
          </a:ln>
        </p:spPr>
        <p:txBody>
          <a:bodyPr/>
          <a:lstStyle/>
          <a:p>
            <a:endParaRPr lang="en-US"/>
          </a:p>
        </p:txBody>
      </p:sp>
      <p:sp>
        <p:nvSpPr>
          <p:cNvPr id="16" name="Text 14"/>
          <p:cNvSpPr/>
          <p:nvPr/>
        </p:nvSpPr>
        <p:spPr>
          <a:xfrm>
            <a:off x="1070229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4–D </a:t>
            </a:r>
            <a:r>
              <a:rPr lang="en-US" sz="2250" b="1" dirty="0">
                <a:solidFill>
                  <a:srgbClr val="176B6B"/>
                </a:solidFill>
                <a:latin typeface="Helvetica" pitchFamily="34" charset="0"/>
                <a:ea typeface="Helvetica" pitchFamily="34" charset="-122"/>
                <a:cs typeface="Helvetica" pitchFamily="34" charset="-120"/>
              </a:rPr>
              <a:t>skill</a:t>
            </a:r>
            <a:endParaRPr lang="en-US" sz="1200" dirty="0"/>
          </a:p>
        </p:txBody>
      </p:sp>
      <p:sp>
        <p:nvSpPr>
          <p:cNvPr id="17" name="Shape 15"/>
          <p:cNvSpPr/>
          <p:nvPr/>
        </p:nvSpPr>
        <p:spPr>
          <a:xfrm>
            <a:off x="13468350" y="3276600"/>
            <a:ext cx="2857500" cy="883920"/>
          </a:xfrm>
          <a:prstGeom prst="rect">
            <a:avLst/>
          </a:prstGeom>
          <a:ln w="15240">
            <a:solidFill>
              <a:srgbClr val="176B6B"/>
            </a:solidFill>
            <a:prstDash val="solid"/>
          </a:ln>
        </p:spPr>
        <p:txBody>
          <a:bodyPr/>
          <a:lstStyle/>
          <a:p>
            <a:endParaRPr lang="en-US"/>
          </a:p>
        </p:txBody>
      </p:sp>
      <p:sp>
        <p:nvSpPr>
          <p:cNvPr id="18" name="Text 16"/>
          <p:cNvSpPr/>
          <p:nvPr/>
        </p:nvSpPr>
        <p:spPr>
          <a:xfrm>
            <a:off x="13807440" y="3501390"/>
            <a:ext cx="2265045" cy="472440"/>
          </a:xfrm>
          <a:prstGeom prst="rect">
            <a:avLst/>
          </a:prstGeom>
          <a:noFill/>
          <a:ln/>
        </p:spPr>
        <p:txBody>
          <a:bodyPr wrap="square" lIns="25400" tIns="25400" rIns="25400" bIns="25400" rtlCol="0" anchor="t">
            <a:normAutofit lnSpcReduction="10000"/>
          </a:bodyPr>
          <a:lstStyle/>
          <a:p>
            <a:pPr marL="0" indent="0" algn="l">
              <a:buNone/>
            </a:pPr>
            <a:r>
              <a:rPr lang="en-US" sz="3000" b="1" dirty="0">
                <a:solidFill>
                  <a:srgbClr val="D9B877"/>
                </a:solidFill>
                <a:latin typeface="Georgia" pitchFamily="34" charset="0"/>
                <a:ea typeface="Georgia" pitchFamily="34" charset="-122"/>
                <a:cs typeface="Georgia" pitchFamily="34" charset="-120"/>
              </a:rPr>
              <a:t>5–B </a:t>
            </a:r>
            <a:r>
              <a:rPr lang="en-US" sz="2250" b="1" dirty="0">
                <a:solidFill>
                  <a:srgbClr val="176B6B"/>
                </a:solidFill>
                <a:latin typeface="Helvetica" pitchFamily="34" charset="0"/>
                <a:ea typeface="Helvetica" pitchFamily="34" charset="-122"/>
                <a:cs typeface="Helvetica" pitchFamily="34" charset="-120"/>
              </a:rPr>
              <a:t>honest</a:t>
            </a:r>
            <a:endParaRPr lang="en-US" sz="12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98679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219200"/>
            <a:ext cx="17811750" cy="236220"/>
          </a:xfrm>
          <a:prstGeom prst="rect">
            <a:avLst/>
          </a:prstGeom>
          <a:noFill/>
          <a:ln/>
        </p:spPr>
        <p:txBody>
          <a:bodyPr wrap="square" lIns="25400" tIns="25400" rIns="25400" bIns="25400" rtlCol="0" anchor="t">
            <a:normAutofit lnSpcReduction="10000"/>
          </a:bodyPr>
          <a:lstStyle/>
          <a:p>
            <a:pPr marL="0" indent="0" algn="l">
              <a:buNone/>
            </a:pPr>
            <a:r>
              <a:rPr lang="en-US" sz="1350" b="1" kern="0" spc="300" dirty="0">
                <a:solidFill>
                  <a:srgbClr val="BF842C"/>
                </a:solidFill>
                <a:latin typeface="Helvetica" pitchFamily="34" charset="0"/>
                <a:ea typeface="Helvetica" pitchFamily="34" charset="-122"/>
                <a:cs typeface="Helvetica" pitchFamily="34" charset="-120"/>
              </a:rPr>
              <a:t>THE ARTICLE</a:t>
            </a:r>
            <a:endParaRPr lang="en-US" sz="1350" dirty="0"/>
          </a:p>
        </p:txBody>
      </p:sp>
      <p:sp>
        <p:nvSpPr>
          <p:cNvPr id="6" name="Text 4"/>
          <p:cNvSpPr/>
          <p:nvPr/>
        </p:nvSpPr>
        <p:spPr>
          <a:xfrm>
            <a:off x="1047750" y="147447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AI in Education</a:t>
            </a:r>
            <a:endParaRPr lang="en-US" sz="3750" dirty="0"/>
          </a:p>
        </p:txBody>
      </p:sp>
      <p:sp>
        <p:nvSpPr>
          <p:cNvPr id="7" name="Text 5"/>
          <p:cNvSpPr/>
          <p:nvPr/>
        </p:nvSpPr>
        <p:spPr>
          <a:xfrm>
            <a:off x="1047750" y="2091690"/>
            <a:ext cx="17811750" cy="335280"/>
          </a:xfrm>
          <a:prstGeom prst="rect">
            <a:avLst/>
          </a:prstGeom>
          <a:noFill/>
          <a:ln/>
        </p:spPr>
        <p:txBody>
          <a:bodyPr wrap="square" lIns="25400" tIns="25400" rIns="25400" bIns="25400" rtlCol="0" anchor="t">
            <a:normAutofit lnSpcReduction="10000"/>
          </a:bodyPr>
          <a:lstStyle/>
          <a:p>
            <a:pPr marL="0" indent="0" algn="l">
              <a:buNone/>
            </a:pPr>
            <a:r>
              <a:rPr lang="en-US" sz="2025" b="1" dirty="0">
                <a:solidFill>
                  <a:srgbClr val="176B6B"/>
                </a:solidFill>
                <a:latin typeface="Helvetica" pitchFamily="34" charset="0"/>
                <a:ea typeface="Helvetica" pitchFamily="34" charset="-122"/>
                <a:cs typeface="Helvetica" pitchFamily="34" charset="-120"/>
              </a:rPr>
              <a:t>Can a machine help us learn?</a:t>
            </a:r>
            <a:endParaRPr lang="en-US" sz="2025" dirty="0"/>
          </a:p>
        </p:txBody>
      </p:sp>
      <p:sp>
        <p:nvSpPr>
          <p:cNvPr id="8" name="Shape 6"/>
          <p:cNvSpPr/>
          <p:nvPr/>
        </p:nvSpPr>
        <p:spPr>
          <a:xfrm>
            <a:off x="1047750" y="2522220"/>
            <a:ext cx="609600" cy="38100"/>
          </a:xfrm>
          <a:prstGeom prst="rect">
            <a:avLst/>
          </a:prstGeom>
          <a:solidFill>
            <a:srgbClr val="D9B877"/>
          </a:solidFill>
          <a:ln/>
        </p:spPr>
        <p:txBody>
          <a:bodyPr/>
          <a:lstStyle/>
          <a:p>
            <a:endParaRPr lang="en-US"/>
          </a:p>
        </p:txBody>
      </p:sp>
      <p:sp>
        <p:nvSpPr>
          <p:cNvPr id="9" name="Text 7"/>
          <p:cNvSpPr/>
          <p:nvPr/>
        </p:nvSpPr>
        <p:spPr>
          <a:xfrm>
            <a:off x="1047750" y="2674620"/>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i="1" dirty="0">
                <a:solidFill>
                  <a:srgbClr val="555555"/>
                </a:solidFill>
                <a:latin typeface="Helvetica" pitchFamily="34" charset="0"/>
                <a:ea typeface="Helvetica" pitchFamily="34" charset="-122"/>
                <a:cs typeface="Helvetica" pitchFamily="34" charset="-120"/>
              </a:rPr>
              <a:t>A teacher for every student, at any hour. Is that a good thing?</a:t>
            </a:r>
            <a:endParaRPr lang="en-US" sz="1650" dirty="0"/>
          </a:p>
        </p:txBody>
      </p:sp>
      <p:sp>
        <p:nvSpPr>
          <p:cNvPr id="10" name="Text 8"/>
          <p:cNvSpPr/>
          <p:nvPr/>
        </p:nvSpPr>
        <p:spPr>
          <a:xfrm>
            <a:off x="1047750" y="3128010"/>
            <a:ext cx="8074247" cy="1588294"/>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It is three o’clock in the morning. You do not understand your homework, and everybody is asleep. You type your question, and an answer comes back in five seconds. For many students today, this is normal. Artificial intelligence, or AI, is now a </a:t>
            </a:r>
            <a:r>
              <a:rPr lang="en-US" sz="1650" b="1" dirty="0">
                <a:solidFill>
                  <a:srgbClr val="176B6B"/>
                </a:solidFill>
                <a:latin typeface="Helvetica" pitchFamily="34" charset="0"/>
                <a:ea typeface="Helvetica" pitchFamily="34" charset="-122"/>
                <a:cs typeface="Helvetica" pitchFamily="34" charset="-120"/>
              </a:rPr>
              <a:t>tutor </a:t>
            </a:r>
            <a:r>
              <a:rPr lang="en-US" sz="1650" dirty="0">
                <a:solidFill>
                  <a:srgbClr val="222222"/>
                </a:solidFill>
                <a:latin typeface="Helvetica" pitchFamily="34" charset="0"/>
                <a:ea typeface="Helvetica" pitchFamily="34" charset="-122"/>
                <a:cs typeface="Helvetica" pitchFamily="34" charset="-120"/>
              </a:rPr>
              <a:t>in millions of homes. Some teachers are happy about this. Other teachers are worried.</a:t>
            </a:r>
            <a:endParaRPr lang="en-US" sz="1650" dirty="0"/>
          </a:p>
        </p:txBody>
      </p:sp>
      <p:sp>
        <p:nvSpPr>
          <p:cNvPr id="11" name="Text 9"/>
          <p:cNvSpPr/>
          <p:nvPr/>
        </p:nvSpPr>
        <p:spPr>
          <a:xfrm>
            <a:off x="1047750" y="4887754"/>
            <a:ext cx="8074247" cy="968216"/>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Why do students like it? A good AI tool can </a:t>
            </a:r>
            <a:r>
              <a:rPr lang="en-US" sz="1650" b="1" dirty="0">
                <a:solidFill>
                  <a:srgbClr val="176B6B"/>
                </a:solidFill>
                <a:latin typeface="Helvetica" pitchFamily="34" charset="0"/>
                <a:ea typeface="Helvetica" pitchFamily="34" charset="-122"/>
                <a:cs typeface="Helvetica" pitchFamily="34" charset="-120"/>
              </a:rPr>
              <a:t>adapt </a:t>
            </a:r>
            <a:r>
              <a:rPr lang="en-US" sz="1650" dirty="0">
                <a:solidFill>
                  <a:srgbClr val="222222"/>
                </a:solidFill>
                <a:latin typeface="Helvetica" pitchFamily="34" charset="0"/>
                <a:ea typeface="Helvetica" pitchFamily="34" charset="-122"/>
                <a:cs typeface="Helvetica" pitchFamily="34" charset="-120"/>
              </a:rPr>
              <a:t>. It gives harder questions to a fast student and more practice to a slower one. It can explain the same idea in five different ways. It never gets tired, and it never gets angry.</a:t>
            </a:r>
            <a:endParaRPr lang="en-US" sz="1650" dirty="0"/>
          </a:p>
        </p:txBody>
      </p:sp>
      <p:sp>
        <p:nvSpPr>
          <p:cNvPr id="12" name="Text 10"/>
          <p:cNvSpPr/>
          <p:nvPr/>
        </p:nvSpPr>
        <p:spPr>
          <a:xfrm>
            <a:off x="9401175" y="3128010"/>
            <a:ext cx="8074247" cy="1278255"/>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But there is a problem. When students </a:t>
            </a:r>
            <a:r>
              <a:rPr lang="en-US" sz="1650" b="1" dirty="0">
                <a:solidFill>
                  <a:srgbClr val="176B6B"/>
                </a:solidFill>
                <a:latin typeface="Helvetica" pitchFamily="34" charset="0"/>
                <a:ea typeface="Helvetica" pitchFamily="34" charset="-122"/>
                <a:cs typeface="Helvetica" pitchFamily="34" charset="-120"/>
              </a:rPr>
              <a:t>rely </a:t>
            </a:r>
            <a:r>
              <a:rPr lang="en-US" sz="1650" dirty="0">
                <a:solidFill>
                  <a:srgbClr val="222222"/>
                </a:solidFill>
                <a:latin typeface="Helvetica" pitchFamily="34" charset="0"/>
                <a:ea typeface="Helvetica" pitchFamily="34" charset="-122"/>
                <a:cs typeface="Helvetica" pitchFamily="34" charset="-120"/>
              </a:rPr>
              <a:t>on a machine too much, they stop learning. If AI writes your essay, who learned to write? Teachers also want students to be </a:t>
            </a:r>
            <a:r>
              <a:rPr lang="en-US" sz="1650" b="1" dirty="0">
                <a:solidFill>
                  <a:srgbClr val="176B6B"/>
                </a:solidFill>
                <a:latin typeface="Helvetica" pitchFamily="34" charset="0"/>
                <a:ea typeface="Helvetica" pitchFamily="34" charset="-122"/>
                <a:cs typeface="Helvetica" pitchFamily="34" charset="-120"/>
              </a:rPr>
              <a:t>honest </a:t>
            </a:r>
            <a:r>
              <a:rPr lang="en-US" sz="1650" dirty="0">
                <a:solidFill>
                  <a:srgbClr val="222222"/>
                </a:solidFill>
                <a:latin typeface="Helvetica" pitchFamily="34" charset="0"/>
                <a:ea typeface="Helvetica" pitchFamily="34" charset="-122"/>
                <a:cs typeface="Helvetica" pitchFamily="34" charset="-120"/>
              </a:rPr>
              <a:t>about their work. Some schools now teach students how to use AI well. Other schools say no to it.</a:t>
            </a:r>
            <a:endParaRPr lang="en-US" sz="1650" dirty="0"/>
          </a:p>
        </p:txBody>
      </p:sp>
      <p:sp>
        <p:nvSpPr>
          <p:cNvPr id="13" name="Text 11"/>
          <p:cNvSpPr/>
          <p:nvPr/>
        </p:nvSpPr>
        <p:spPr>
          <a:xfrm>
            <a:off x="9401175" y="4577715"/>
            <a:ext cx="8074247" cy="968216"/>
          </a:xfrm>
          <a:prstGeom prst="rect">
            <a:avLst/>
          </a:prstGeom>
          <a:noFill/>
          <a:ln/>
        </p:spPr>
        <p:txBody>
          <a:bodyPr wrap="square" lIns="25400" tIns="25400" rIns="25400" bIns="25400" rtlCol="0" anchor="t">
            <a:normAutofit lnSpcReduction="10000"/>
          </a:bodyPr>
          <a:lstStyle/>
          <a:p>
            <a:pPr marL="0" indent="0" algn="l">
              <a:lnSpc>
                <a:spcPct val="127187"/>
              </a:lnSpc>
              <a:buNone/>
            </a:pPr>
            <a:r>
              <a:rPr lang="en-US" sz="1650" dirty="0">
                <a:solidFill>
                  <a:srgbClr val="222222"/>
                </a:solidFill>
                <a:latin typeface="Helvetica" pitchFamily="34" charset="0"/>
                <a:ea typeface="Helvetica" pitchFamily="34" charset="-122"/>
                <a:cs typeface="Helvetica" pitchFamily="34" charset="-120"/>
              </a:rPr>
              <a:t>Nobody has the answer yet. AI can find information in one second, but a machine cannot give you every </a:t>
            </a:r>
            <a:r>
              <a:rPr lang="en-US" sz="1650" b="1" dirty="0">
                <a:solidFill>
                  <a:srgbClr val="176B6B"/>
                </a:solidFill>
                <a:latin typeface="Helvetica" pitchFamily="34" charset="0"/>
                <a:ea typeface="Helvetica" pitchFamily="34" charset="-122"/>
                <a:cs typeface="Helvetica" pitchFamily="34" charset="-120"/>
              </a:rPr>
              <a:t>skill </a:t>
            </a:r>
            <a:r>
              <a:rPr lang="en-US" sz="1650" dirty="0">
                <a:solidFill>
                  <a:srgbClr val="222222"/>
                </a:solidFill>
                <a:latin typeface="Helvetica" pitchFamily="34" charset="0"/>
                <a:ea typeface="Helvetica" pitchFamily="34" charset="-122"/>
                <a:cs typeface="Helvetica" pitchFamily="34" charset="-120"/>
              </a:rPr>
              <a:t>. Two students can use the same tool: one learns more, and one learns nothing.</a:t>
            </a:r>
            <a:endParaRPr lang="en-US" sz="1650" dirty="0"/>
          </a:p>
        </p:txBody>
      </p:sp>
      <p:sp>
        <p:nvSpPr>
          <p:cNvPr id="14" name="Shape 12"/>
          <p:cNvSpPr/>
          <p:nvPr/>
        </p:nvSpPr>
        <p:spPr>
          <a:xfrm>
            <a:off x="1047750" y="6103620"/>
            <a:ext cx="45720" cy="421005"/>
          </a:xfrm>
          <a:prstGeom prst="rect">
            <a:avLst/>
          </a:prstGeom>
          <a:solidFill>
            <a:srgbClr val="D9B877"/>
          </a:solidFill>
          <a:ln/>
        </p:spPr>
        <p:txBody>
          <a:bodyPr/>
          <a:lstStyle/>
          <a:p>
            <a:endParaRPr lang="en-US"/>
          </a:p>
        </p:txBody>
      </p:sp>
      <p:sp>
        <p:nvSpPr>
          <p:cNvPr id="15" name="Text 13"/>
          <p:cNvSpPr/>
          <p:nvPr/>
        </p:nvSpPr>
        <p:spPr>
          <a:xfrm>
            <a:off x="1360170" y="6103620"/>
            <a:ext cx="14356080" cy="459105"/>
          </a:xfrm>
          <a:prstGeom prst="rect">
            <a:avLst/>
          </a:prstGeom>
          <a:noFill/>
          <a:ln/>
        </p:spPr>
        <p:txBody>
          <a:bodyPr wrap="square" lIns="25400" tIns="25400" rIns="25400" bIns="25400" rtlCol="0" anchor="t">
            <a:normAutofit fontScale="92500"/>
          </a:bodyPr>
          <a:lstStyle/>
          <a:p>
            <a:pPr marL="0" indent="0" algn="l">
              <a:lnSpc>
                <a:spcPct val="115104"/>
              </a:lnSpc>
              <a:buNone/>
            </a:pPr>
            <a:r>
              <a:rPr lang="en-US" sz="2550" b="1" i="1" dirty="0">
                <a:solidFill>
                  <a:srgbClr val="176B6B"/>
                </a:solidFill>
                <a:latin typeface="Georgia" pitchFamily="34" charset="0"/>
                <a:ea typeface="Georgia" pitchFamily="34" charset="-122"/>
                <a:cs typeface="Georgia" pitchFamily="34" charset="-120"/>
              </a:rPr>
              <a:t>Maybe the real question is not AI in school. Maybe it is: what do we want school to be for?</a:t>
            </a:r>
            <a:endParaRPr lang="en-US" sz="2550" dirty="0"/>
          </a:p>
        </p:txBody>
      </p:sp>
      <p:sp>
        <p:nvSpPr>
          <p:cNvPr id="16" name="Text 14"/>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pic>
        <p:nvPicPr>
          <p:cNvPr id="17" name="issue002-a-audio">
            <a:hlinkClick r:id="" action="ppaction://media"/>
            <a:extLst>
              <a:ext uri="{FF2B5EF4-FFF2-40B4-BE49-F238E27FC236}">
                <a16:creationId xmlns:a16="http://schemas.microsoft.com/office/drawing/2014/main" id="{6855EC5A-4EA2-2CBB-CE68-9E59586FF40F}"/>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8666956" y="1249839"/>
            <a:ext cx="487363" cy="487362"/>
          </a:xfrm>
          <a:prstGeom prst="rect">
            <a:avLst/>
          </a:prstGeom>
        </p:spPr>
      </p:pic>
    </p:spTree>
  </p:cSld>
  <p:clrMapOvr>
    <a:masterClrMapping/>
  </p:clrMapOvr>
  <p:timing>
    <p:tnLst>
      <p:par>
        <p:cTn id="1" dur="indefinite" restart="never" nodeType="tmRoot">
          <p:childTnLst>
            <p:audio>
              <p:cMediaNode vol="80000">
                <p:cTn id="2" fill="hold" display="0">
                  <p:stCondLst>
                    <p:cond delay="indefinite"/>
                  </p:stCondLst>
                  <p:endCondLst>
                    <p:cond evt="onStopAudio" delay="0">
                      <p:tgtEl>
                        <p:sldTgt/>
                      </p:tgtEl>
                    </p:cond>
                  </p:endCondLst>
                </p:cTn>
                <p:tgtEl>
                  <p:spTgt spid="17"/>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Text 4"/>
          <p:cNvSpPr/>
          <p:nvPr/>
        </p:nvSpPr>
        <p:spPr>
          <a:xfrm>
            <a:off x="1047750" y="1821180"/>
            <a:ext cx="17811750" cy="624840"/>
          </a:xfrm>
          <a:prstGeom prst="rect">
            <a:avLst/>
          </a:prstGeom>
          <a:noFill/>
          <a:ln/>
        </p:spPr>
        <p:txBody>
          <a:bodyPr wrap="square" lIns="25400" tIns="25400" rIns="25400" bIns="25400" rtlCol="0" anchor="t">
            <a:normAutofit lnSpcReduction="10000"/>
          </a:bodyPr>
          <a:lstStyle/>
          <a:p>
            <a:pPr marL="0" indent="0" algn="l">
              <a:buNone/>
            </a:pPr>
            <a:r>
              <a:rPr lang="en-US" sz="4050" b="1" dirty="0">
                <a:solidFill>
                  <a:srgbClr val="176B6B"/>
                </a:solidFill>
                <a:latin typeface="Georgia" pitchFamily="34" charset="0"/>
                <a:ea typeface="Georgia" pitchFamily="34" charset="-122"/>
                <a:cs typeface="Georgia" pitchFamily="34" charset="-120"/>
              </a:rPr>
              <a:t>True or False?</a:t>
            </a:r>
            <a:endParaRPr lang="en-US" sz="4050" dirty="0"/>
          </a:p>
        </p:txBody>
      </p:sp>
      <p:sp>
        <p:nvSpPr>
          <p:cNvPr id="7" name="Shape 5"/>
          <p:cNvSpPr/>
          <p:nvPr/>
        </p:nvSpPr>
        <p:spPr>
          <a:xfrm>
            <a:off x="1047750" y="3402330"/>
            <a:ext cx="14763750" cy="9525"/>
          </a:xfrm>
          <a:prstGeom prst="rect">
            <a:avLst/>
          </a:prstGeom>
          <a:solidFill>
            <a:srgbClr val="E3E1DB"/>
          </a:solidFill>
          <a:ln/>
        </p:spPr>
        <p:txBody>
          <a:bodyPr/>
          <a:lstStyle/>
          <a:p>
            <a:endParaRPr lang="en-US"/>
          </a:p>
        </p:txBody>
      </p:sp>
      <p:sp>
        <p:nvSpPr>
          <p:cNvPr id="8" name="Text 6"/>
          <p:cNvSpPr/>
          <p:nvPr/>
        </p:nvSpPr>
        <p:spPr>
          <a:xfrm>
            <a:off x="1047750" y="284607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676400" y="286893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The student in the article asks a question at night.</a:t>
            </a:r>
            <a:endParaRPr lang="en-US" sz="2175" dirty="0"/>
          </a:p>
        </p:txBody>
      </p:sp>
      <p:sp>
        <p:nvSpPr>
          <p:cNvPr id="10" name="Text 8"/>
          <p:cNvSpPr/>
          <p:nvPr/>
        </p:nvSpPr>
        <p:spPr>
          <a:xfrm>
            <a:off x="14997469" y="285369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1" name="Shape 9"/>
          <p:cNvSpPr/>
          <p:nvPr/>
        </p:nvSpPr>
        <p:spPr>
          <a:xfrm>
            <a:off x="1047750" y="4175760"/>
            <a:ext cx="14763750" cy="9525"/>
          </a:xfrm>
          <a:prstGeom prst="rect">
            <a:avLst/>
          </a:prstGeom>
          <a:solidFill>
            <a:srgbClr val="E3E1DB"/>
          </a:solidFill>
          <a:ln/>
        </p:spPr>
        <p:txBody>
          <a:bodyPr/>
          <a:lstStyle/>
          <a:p>
            <a:endParaRPr lang="en-US"/>
          </a:p>
        </p:txBody>
      </p:sp>
      <p:sp>
        <p:nvSpPr>
          <p:cNvPr id="12" name="Text 10"/>
          <p:cNvSpPr/>
          <p:nvPr/>
        </p:nvSpPr>
        <p:spPr>
          <a:xfrm>
            <a:off x="1047750" y="361950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3" name="Text 11"/>
          <p:cNvSpPr/>
          <p:nvPr/>
        </p:nvSpPr>
        <p:spPr>
          <a:xfrm>
            <a:off x="1676400" y="364236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All teachers are happy about AI.</a:t>
            </a:r>
            <a:endParaRPr lang="en-US" sz="2175" dirty="0"/>
          </a:p>
        </p:txBody>
      </p:sp>
      <p:sp>
        <p:nvSpPr>
          <p:cNvPr id="14" name="Text 12"/>
          <p:cNvSpPr/>
          <p:nvPr/>
        </p:nvSpPr>
        <p:spPr>
          <a:xfrm>
            <a:off x="14997469" y="362712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5" name="Shape 13"/>
          <p:cNvSpPr/>
          <p:nvPr/>
        </p:nvSpPr>
        <p:spPr>
          <a:xfrm>
            <a:off x="1047750" y="4949190"/>
            <a:ext cx="14763750" cy="9525"/>
          </a:xfrm>
          <a:prstGeom prst="rect">
            <a:avLst/>
          </a:prstGeom>
          <a:solidFill>
            <a:srgbClr val="E3E1DB"/>
          </a:solidFill>
          <a:ln/>
        </p:spPr>
        <p:txBody>
          <a:bodyPr/>
          <a:lstStyle/>
          <a:p>
            <a:endParaRPr lang="en-US"/>
          </a:p>
        </p:txBody>
      </p:sp>
      <p:sp>
        <p:nvSpPr>
          <p:cNvPr id="16" name="Text 14"/>
          <p:cNvSpPr/>
          <p:nvPr/>
        </p:nvSpPr>
        <p:spPr>
          <a:xfrm>
            <a:off x="1047750" y="439293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7" name="Text 15"/>
          <p:cNvSpPr/>
          <p:nvPr/>
        </p:nvSpPr>
        <p:spPr>
          <a:xfrm>
            <a:off x="1676400" y="441579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An AI tool can give harder questions to a fast student.</a:t>
            </a:r>
            <a:endParaRPr lang="en-US" sz="2175" dirty="0"/>
          </a:p>
        </p:txBody>
      </p:sp>
      <p:sp>
        <p:nvSpPr>
          <p:cNvPr id="18" name="Text 16"/>
          <p:cNvSpPr/>
          <p:nvPr/>
        </p:nvSpPr>
        <p:spPr>
          <a:xfrm>
            <a:off x="14997469" y="440055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19" name="Shape 17"/>
          <p:cNvSpPr/>
          <p:nvPr/>
        </p:nvSpPr>
        <p:spPr>
          <a:xfrm>
            <a:off x="1047750" y="5722620"/>
            <a:ext cx="14763750" cy="9525"/>
          </a:xfrm>
          <a:prstGeom prst="rect">
            <a:avLst/>
          </a:prstGeom>
          <a:solidFill>
            <a:srgbClr val="E3E1DB"/>
          </a:solidFill>
          <a:ln/>
        </p:spPr>
        <p:txBody>
          <a:bodyPr/>
          <a:lstStyle/>
          <a:p>
            <a:endParaRPr lang="en-US"/>
          </a:p>
        </p:txBody>
      </p:sp>
      <p:sp>
        <p:nvSpPr>
          <p:cNvPr id="20" name="Text 18"/>
          <p:cNvSpPr/>
          <p:nvPr/>
        </p:nvSpPr>
        <p:spPr>
          <a:xfrm>
            <a:off x="1047750" y="516636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21" name="Text 19"/>
          <p:cNvSpPr/>
          <p:nvPr/>
        </p:nvSpPr>
        <p:spPr>
          <a:xfrm>
            <a:off x="1676400" y="518922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Every school says no to AI.</a:t>
            </a:r>
            <a:endParaRPr lang="en-US" sz="2175" dirty="0"/>
          </a:p>
        </p:txBody>
      </p:sp>
      <p:sp>
        <p:nvSpPr>
          <p:cNvPr id="22" name="Text 20"/>
          <p:cNvSpPr/>
          <p:nvPr/>
        </p:nvSpPr>
        <p:spPr>
          <a:xfrm>
            <a:off x="14997469" y="517398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3" name="Text 21"/>
          <p:cNvSpPr/>
          <p:nvPr/>
        </p:nvSpPr>
        <p:spPr>
          <a:xfrm>
            <a:off x="1047750" y="5939790"/>
            <a:ext cx="457200"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4" name="Text 22"/>
          <p:cNvSpPr/>
          <p:nvPr/>
        </p:nvSpPr>
        <p:spPr>
          <a:xfrm>
            <a:off x="1676400" y="5962650"/>
            <a:ext cx="14380761" cy="358140"/>
          </a:xfrm>
          <a:prstGeom prst="rect">
            <a:avLst/>
          </a:prstGeom>
          <a:noFill/>
          <a:ln/>
        </p:spPr>
        <p:txBody>
          <a:bodyPr wrap="square" lIns="25400" tIns="25400" rIns="25400" bIns="25400" rtlCol="0" anchor="t">
            <a:normAutofit lnSpcReduction="10000"/>
          </a:bodyPr>
          <a:lstStyle/>
          <a:p>
            <a:pPr marL="0" indent="0" algn="l">
              <a:buNone/>
            </a:pPr>
            <a:r>
              <a:rPr lang="en-US" sz="2175" dirty="0">
                <a:solidFill>
                  <a:srgbClr val="1A1A1A"/>
                </a:solidFill>
                <a:latin typeface="Helvetica" pitchFamily="34" charset="0"/>
                <a:ea typeface="Helvetica" pitchFamily="34" charset="-122"/>
                <a:cs typeface="Helvetica" pitchFamily="34" charset="-120"/>
              </a:rPr>
              <a:t>Two students can use the same tool and learn different things.</a:t>
            </a:r>
            <a:endParaRPr lang="en-US" sz="2175" dirty="0"/>
          </a:p>
        </p:txBody>
      </p:sp>
      <p:sp>
        <p:nvSpPr>
          <p:cNvPr id="25" name="Text 23"/>
          <p:cNvSpPr/>
          <p:nvPr/>
        </p:nvSpPr>
        <p:spPr>
          <a:xfrm>
            <a:off x="14997469" y="5947410"/>
            <a:ext cx="890230" cy="388620"/>
          </a:xfrm>
          <a:prstGeom prst="rect">
            <a:avLst/>
          </a:prstGeom>
          <a:noFill/>
          <a:ln/>
        </p:spPr>
        <p:txBody>
          <a:bodyPr wrap="square" lIns="25400" tIns="25400" rIns="25400" bIns="25400" rtlCol="0" anchor="t">
            <a:normAutofit/>
          </a:bodyPr>
          <a:lstStyle/>
          <a:p>
            <a:pPr marL="0" indent="0" algn="l">
              <a:buNone/>
            </a:pPr>
            <a:r>
              <a:rPr lang="en-US" sz="1950" b="1" kern="0" spc="600" dirty="0">
                <a:solidFill>
                  <a:srgbClr val="176B6B"/>
                </a:solidFill>
                <a:latin typeface="Helvetica" pitchFamily="34" charset="0"/>
                <a:ea typeface="Helvetica" pitchFamily="34" charset="-122"/>
                <a:cs typeface="Helvetica" pitchFamily="34" charset="-120"/>
              </a:rPr>
              <a:t>T F</a:t>
            </a:r>
            <a:endParaRPr lang="en-US" sz="1950" dirty="0"/>
          </a:p>
        </p:txBody>
      </p:sp>
      <p:sp>
        <p:nvSpPr>
          <p:cNvPr id="26" name="Text 24"/>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638300"/>
            <a:ext cx="2419386"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COMPREHENSION</a:t>
            </a:r>
            <a:endParaRPr lang="en-US" sz="1500" dirty="0"/>
          </a:p>
        </p:txBody>
      </p:sp>
      <p:sp>
        <p:nvSpPr>
          <p:cNvPr id="6" name="Shape 4"/>
          <p:cNvSpPr/>
          <p:nvPr/>
        </p:nvSpPr>
        <p:spPr>
          <a:xfrm>
            <a:off x="3456742" y="1543050"/>
            <a:ext cx="1601272" cy="388620"/>
          </a:xfrm>
          <a:prstGeom prst="rect">
            <a:avLst/>
          </a:prstGeom>
          <a:solidFill>
            <a:srgbClr val="176B6B"/>
          </a:solidFill>
          <a:ln/>
        </p:spPr>
        <p:txBody>
          <a:bodyPr/>
          <a:lstStyle/>
          <a:p>
            <a:endParaRPr lang="en-US"/>
          </a:p>
        </p:txBody>
      </p:sp>
      <p:sp>
        <p:nvSpPr>
          <p:cNvPr id="7" name="Text 5"/>
          <p:cNvSpPr/>
          <p:nvPr/>
        </p:nvSpPr>
        <p:spPr>
          <a:xfrm>
            <a:off x="3628192"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True or False?</a:t>
            </a:r>
            <a:endParaRPr lang="en-US" sz="3900" dirty="0"/>
          </a:p>
        </p:txBody>
      </p:sp>
      <p:sp>
        <p:nvSpPr>
          <p:cNvPr id="9" name="Text 7"/>
          <p:cNvSpPr/>
          <p:nvPr/>
        </p:nvSpPr>
        <p:spPr>
          <a:xfrm>
            <a:off x="1047750" y="302514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0" name="Text 8"/>
          <p:cNvSpPr/>
          <p:nvPr/>
        </p:nvSpPr>
        <p:spPr>
          <a:xfrm>
            <a:off x="1676400" y="300990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1" name="Text 9"/>
          <p:cNvSpPr/>
          <p:nvPr/>
        </p:nvSpPr>
        <p:spPr>
          <a:xfrm>
            <a:off x="2952750" y="304419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The student in the article asks a question at night.</a:t>
            </a:r>
            <a:endParaRPr lang="en-US" sz="1950" dirty="0"/>
          </a:p>
        </p:txBody>
      </p:sp>
      <p:sp>
        <p:nvSpPr>
          <p:cNvPr id="12" name="Text 10"/>
          <p:cNvSpPr/>
          <p:nvPr/>
        </p:nvSpPr>
        <p:spPr>
          <a:xfrm>
            <a:off x="1047750" y="354711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3" name="Text 11"/>
          <p:cNvSpPr/>
          <p:nvPr/>
        </p:nvSpPr>
        <p:spPr>
          <a:xfrm>
            <a:off x="1676400" y="353187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14" name="Text 12"/>
          <p:cNvSpPr/>
          <p:nvPr/>
        </p:nvSpPr>
        <p:spPr>
          <a:xfrm>
            <a:off x="2952750" y="356616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All teachers are happy about AI. </a:t>
            </a:r>
            <a:r>
              <a:rPr lang="en-US" sz="1950" i="1" dirty="0">
                <a:solidFill>
                  <a:srgbClr val="888888"/>
                </a:solidFill>
                <a:latin typeface="Helvetica" pitchFamily="34" charset="0"/>
                <a:ea typeface="Helvetica" pitchFamily="34" charset="-122"/>
                <a:cs typeface="Helvetica" pitchFamily="34" charset="-120"/>
              </a:rPr>
              <a:t>— other teachers are worried.</a:t>
            </a:r>
            <a:endParaRPr lang="en-US" sz="1950" dirty="0"/>
          </a:p>
        </p:txBody>
      </p:sp>
      <p:sp>
        <p:nvSpPr>
          <p:cNvPr id="15" name="Text 13"/>
          <p:cNvSpPr/>
          <p:nvPr/>
        </p:nvSpPr>
        <p:spPr>
          <a:xfrm>
            <a:off x="1047750" y="406908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6" name="Text 14"/>
          <p:cNvSpPr/>
          <p:nvPr/>
        </p:nvSpPr>
        <p:spPr>
          <a:xfrm>
            <a:off x="1676400" y="405384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17" name="Text 15"/>
          <p:cNvSpPr/>
          <p:nvPr/>
        </p:nvSpPr>
        <p:spPr>
          <a:xfrm>
            <a:off x="2952750" y="408813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An AI tool can give harder questions to a fast student.</a:t>
            </a:r>
            <a:endParaRPr lang="en-US" sz="1950" dirty="0"/>
          </a:p>
        </p:txBody>
      </p:sp>
      <p:sp>
        <p:nvSpPr>
          <p:cNvPr id="18" name="Text 16"/>
          <p:cNvSpPr/>
          <p:nvPr/>
        </p:nvSpPr>
        <p:spPr>
          <a:xfrm>
            <a:off x="1047750" y="459105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19" name="Text 17"/>
          <p:cNvSpPr/>
          <p:nvPr/>
        </p:nvSpPr>
        <p:spPr>
          <a:xfrm>
            <a:off x="1676400" y="457581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B0392F"/>
                </a:solidFill>
                <a:latin typeface="Helvetica" pitchFamily="34" charset="0"/>
                <a:ea typeface="Helvetica" pitchFamily="34" charset="-122"/>
                <a:cs typeface="Helvetica" pitchFamily="34" charset="-120"/>
              </a:rPr>
              <a:t>FALSE</a:t>
            </a:r>
            <a:endParaRPr lang="en-US" sz="1950" dirty="0"/>
          </a:p>
        </p:txBody>
      </p:sp>
      <p:sp>
        <p:nvSpPr>
          <p:cNvPr id="20" name="Text 18"/>
          <p:cNvSpPr/>
          <p:nvPr/>
        </p:nvSpPr>
        <p:spPr>
          <a:xfrm>
            <a:off x="2952750" y="461010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Every school says no to AI. </a:t>
            </a:r>
            <a:r>
              <a:rPr lang="en-US" sz="1950" i="1" dirty="0">
                <a:solidFill>
                  <a:srgbClr val="888888"/>
                </a:solidFill>
                <a:latin typeface="Helvetica" pitchFamily="34" charset="0"/>
                <a:ea typeface="Helvetica" pitchFamily="34" charset="-122"/>
                <a:cs typeface="Helvetica" pitchFamily="34" charset="-120"/>
              </a:rPr>
              <a:t>— some schools teach students to use it well.</a:t>
            </a:r>
            <a:endParaRPr lang="en-US" sz="1950" dirty="0"/>
          </a:p>
        </p:txBody>
      </p:sp>
      <p:sp>
        <p:nvSpPr>
          <p:cNvPr id="21" name="Text 19"/>
          <p:cNvSpPr/>
          <p:nvPr/>
        </p:nvSpPr>
        <p:spPr>
          <a:xfrm>
            <a:off x="1047750" y="5113020"/>
            <a:ext cx="45720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2" name="Text 20"/>
          <p:cNvSpPr/>
          <p:nvPr/>
        </p:nvSpPr>
        <p:spPr>
          <a:xfrm>
            <a:off x="1676400" y="5097780"/>
            <a:ext cx="1104900" cy="388620"/>
          </a:xfrm>
          <a:prstGeom prst="rect">
            <a:avLst/>
          </a:prstGeom>
          <a:noFill/>
          <a:ln/>
        </p:spPr>
        <p:txBody>
          <a:bodyPr wrap="none" lIns="25400" tIns="25400" rIns="25400" bIns="25400" rtlCol="0" anchor="t">
            <a:normAutofit/>
          </a:bodyPr>
          <a:lstStyle/>
          <a:p>
            <a:pPr marL="0" indent="0" algn="l">
              <a:buNone/>
            </a:pPr>
            <a:r>
              <a:rPr lang="en-US" sz="1950" b="1" dirty="0">
                <a:solidFill>
                  <a:srgbClr val="1A7A4A"/>
                </a:solidFill>
                <a:latin typeface="Helvetica" pitchFamily="34" charset="0"/>
                <a:ea typeface="Helvetica" pitchFamily="34" charset="-122"/>
                <a:cs typeface="Helvetica" pitchFamily="34" charset="-120"/>
              </a:rPr>
              <a:t>TRUE</a:t>
            </a:r>
            <a:endParaRPr lang="en-US" sz="1950" dirty="0"/>
          </a:p>
        </p:txBody>
      </p:sp>
      <p:sp>
        <p:nvSpPr>
          <p:cNvPr id="23" name="Text 21"/>
          <p:cNvSpPr/>
          <p:nvPr/>
        </p:nvSpPr>
        <p:spPr>
          <a:xfrm>
            <a:off x="2952750" y="5132070"/>
            <a:ext cx="14144625" cy="320040"/>
          </a:xfrm>
          <a:prstGeom prst="rect">
            <a:avLst/>
          </a:prstGeom>
          <a:noFill/>
          <a:ln/>
        </p:spPr>
        <p:txBody>
          <a:bodyPr wrap="square" lIns="25400" tIns="25400" rIns="25400" bIns="25400" rtlCol="0" anchor="t">
            <a:normAutofit lnSpcReduction="10000"/>
          </a:bodyPr>
          <a:lstStyle/>
          <a:p>
            <a:pPr marL="0" indent="0" algn="l">
              <a:buNone/>
            </a:pPr>
            <a:r>
              <a:rPr lang="en-US" sz="1950" dirty="0">
                <a:solidFill>
                  <a:srgbClr val="444444"/>
                </a:solidFill>
                <a:latin typeface="Helvetica" pitchFamily="34" charset="0"/>
                <a:ea typeface="Helvetica" pitchFamily="34" charset="-122"/>
                <a:cs typeface="Helvetica" pitchFamily="34" charset="-120"/>
              </a:rPr>
              <a:t>Two students can use the same tool and learn different things.</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4">
    <p:bg>
      <p:bgPr>
        <a:solidFill>
          <a:srgbClr val="176B6B"/>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D9B877"/>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FFFFFF"/>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D9B877"/>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4668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D9B877"/>
                </a:solidFill>
                <a:latin typeface="Helvetica" pitchFamily="34" charset="0"/>
                <a:ea typeface="Helvetica" pitchFamily="34" charset="-122"/>
                <a:cs typeface="Helvetica" pitchFamily="34" charset="-120"/>
              </a:rPr>
              <a:t>DISCUSSION</a:t>
            </a:r>
            <a:endParaRPr lang="en-US" sz="1500" dirty="0"/>
          </a:p>
        </p:txBody>
      </p:sp>
      <p:sp>
        <p:nvSpPr>
          <p:cNvPr id="6" name="Text 4"/>
          <p:cNvSpPr/>
          <p:nvPr/>
        </p:nvSpPr>
        <p:spPr>
          <a:xfrm>
            <a:off x="1047750" y="176403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FFFFFF"/>
                </a:solidFill>
                <a:latin typeface="Georgia" pitchFamily="34" charset="0"/>
                <a:ea typeface="Georgia" pitchFamily="34" charset="-122"/>
                <a:cs typeface="Georgia" pitchFamily="34" charset="-120"/>
              </a:rPr>
              <a:t>Talk it through</a:t>
            </a:r>
            <a:endParaRPr lang="en-US" sz="3900" dirty="0"/>
          </a:p>
        </p:txBody>
      </p:sp>
      <p:sp>
        <p:nvSpPr>
          <p:cNvPr id="7" name="Shape 5"/>
          <p:cNvSpPr/>
          <p:nvPr/>
        </p:nvSpPr>
        <p:spPr>
          <a:xfrm>
            <a:off x="1047750" y="3200400"/>
            <a:ext cx="15049500" cy="9525"/>
          </a:xfrm>
          <a:prstGeom prst="rect">
            <a:avLst/>
          </a:prstGeom>
          <a:solidFill>
            <a:srgbClr val="3F8C8C"/>
          </a:solidFill>
          <a:ln/>
        </p:spPr>
        <p:txBody>
          <a:bodyPr/>
          <a:lstStyle/>
          <a:p>
            <a:endParaRPr lang="en-US"/>
          </a:p>
        </p:txBody>
      </p:sp>
      <p:sp>
        <p:nvSpPr>
          <p:cNvPr id="8" name="Text 6"/>
          <p:cNvSpPr/>
          <p:nvPr/>
        </p:nvSpPr>
        <p:spPr>
          <a:xfrm>
            <a:off x="1047750" y="2670810"/>
            <a:ext cx="215384"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1</a:t>
            </a:r>
            <a:endParaRPr lang="en-US" sz="2550" dirty="0"/>
          </a:p>
        </p:txBody>
      </p:sp>
      <p:sp>
        <p:nvSpPr>
          <p:cNvPr id="9" name="Text 7"/>
          <p:cNvSpPr/>
          <p:nvPr/>
        </p:nvSpPr>
        <p:spPr>
          <a:xfrm>
            <a:off x="1415534" y="2701290"/>
            <a:ext cx="1614988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Have you used AI to study or to write? What happened?</a:t>
            </a:r>
            <a:endParaRPr lang="en-US" sz="2100" dirty="0"/>
          </a:p>
        </p:txBody>
      </p:sp>
      <p:sp>
        <p:nvSpPr>
          <p:cNvPr id="10" name="Shape 8"/>
          <p:cNvSpPr/>
          <p:nvPr/>
        </p:nvSpPr>
        <p:spPr>
          <a:xfrm>
            <a:off x="1047750" y="3909060"/>
            <a:ext cx="15049500" cy="9525"/>
          </a:xfrm>
          <a:prstGeom prst="rect">
            <a:avLst/>
          </a:prstGeom>
          <a:solidFill>
            <a:srgbClr val="3F8C8C"/>
          </a:solidFill>
          <a:ln/>
        </p:spPr>
        <p:txBody>
          <a:bodyPr/>
          <a:lstStyle/>
          <a:p>
            <a:endParaRPr lang="en-US"/>
          </a:p>
        </p:txBody>
      </p:sp>
      <p:sp>
        <p:nvSpPr>
          <p:cNvPr id="11" name="Text 9"/>
          <p:cNvSpPr/>
          <p:nvPr/>
        </p:nvSpPr>
        <p:spPr>
          <a:xfrm>
            <a:off x="1047750" y="3379470"/>
            <a:ext cx="257175"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2</a:t>
            </a:r>
            <a:endParaRPr lang="en-US" sz="2550" dirty="0"/>
          </a:p>
        </p:txBody>
      </p:sp>
      <p:sp>
        <p:nvSpPr>
          <p:cNvPr id="12" name="Text 10"/>
          <p:cNvSpPr/>
          <p:nvPr/>
        </p:nvSpPr>
        <p:spPr>
          <a:xfrm>
            <a:off x="1457325" y="3409950"/>
            <a:ext cx="16103918"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Would you like an AI tutor at home? Why or why not?</a:t>
            </a:r>
            <a:endParaRPr lang="en-US" sz="2100" dirty="0"/>
          </a:p>
        </p:txBody>
      </p:sp>
      <p:sp>
        <p:nvSpPr>
          <p:cNvPr id="13" name="Shape 11"/>
          <p:cNvSpPr/>
          <p:nvPr/>
        </p:nvSpPr>
        <p:spPr>
          <a:xfrm>
            <a:off x="1047750" y="4617720"/>
            <a:ext cx="15049500" cy="9525"/>
          </a:xfrm>
          <a:prstGeom prst="rect">
            <a:avLst/>
          </a:prstGeom>
          <a:solidFill>
            <a:srgbClr val="3F8C8C"/>
          </a:solidFill>
          <a:ln/>
        </p:spPr>
        <p:txBody>
          <a:bodyPr/>
          <a:lstStyle/>
          <a:p>
            <a:endParaRPr lang="en-US"/>
          </a:p>
        </p:txBody>
      </p:sp>
      <p:sp>
        <p:nvSpPr>
          <p:cNvPr id="14" name="Text 12"/>
          <p:cNvSpPr/>
          <p:nvPr/>
        </p:nvSpPr>
        <p:spPr>
          <a:xfrm>
            <a:off x="1047750" y="4088130"/>
            <a:ext cx="254913"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3</a:t>
            </a:r>
            <a:endParaRPr lang="en-US" sz="2550" dirty="0"/>
          </a:p>
        </p:txBody>
      </p:sp>
      <p:sp>
        <p:nvSpPr>
          <p:cNvPr id="15" name="Text 13"/>
          <p:cNvSpPr/>
          <p:nvPr/>
        </p:nvSpPr>
        <p:spPr>
          <a:xfrm>
            <a:off x="1455063" y="4118610"/>
            <a:ext cx="16106406"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What can a human teacher do that a machine cannot do?</a:t>
            </a:r>
            <a:endParaRPr lang="en-US" sz="2100" dirty="0"/>
          </a:p>
        </p:txBody>
      </p:sp>
      <p:sp>
        <p:nvSpPr>
          <p:cNvPr id="16" name="Shape 14"/>
          <p:cNvSpPr/>
          <p:nvPr/>
        </p:nvSpPr>
        <p:spPr>
          <a:xfrm>
            <a:off x="1047750" y="5326380"/>
            <a:ext cx="15049500" cy="9525"/>
          </a:xfrm>
          <a:prstGeom prst="rect">
            <a:avLst/>
          </a:prstGeom>
          <a:solidFill>
            <a:srgbClr val="3F8C8C"/>
          </a:solidFill>
          <a:ln/>
        </p:spPr>
        <p:txBody>
          <a:bodyPr/>
          <a:lstStyle/>
          <a:p>
            <a:endParaRPr lang="en-US"/>
          </a:p>
        </p:txBody>
      </p:sp>
      <p:sp>
        <p:nvSpPr>
          <p:cNvPr id="17" name="Text 15"/>
          <p:cNvSpPr/>
          <p:nvPr/>
        </p:nvSpPr>
        <p:spPr>
          <a:xfrm>
            <a:off x="1047750" y="4796790"/>
            <a:ext cx="259199"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4</a:t>
            </a:r>
            <a:endParaRPr lang="en-US" sz="2550" dirty="0"/>
          </a:p>
        </p:txBody>
      </p:sp>
      <p:sp>
        <p:nvSpPr>
          <p:cNvPr id="18" name="Text 16"/>
          <p:cNvSpPr/>
          <p:nvPr/>
        </p:nvSpPr>
        <p:spPr>
          <a:xfrm>
            <a:off x="1459349" y="4827270"/>
            <a:ext cx="16101691"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Is it OK to use AI for homework? When is it not OK?</a:t>
            </a:r>
            <a:endParaRPr lang="en-US" sz="2100" dirty="0"/>
          </a:p>
        </p:txBody>
      </p:sp>
      <p:sp>
        <p:nvSpPr>
          <p:cNvPr id="19" name="Text 17"/>
          <p:cNvSpPr/>
          <p:nvPr/>
        </p:nvSpPr>
        <p:spPr>
          <a:xfrm>
            <a:off x="1047750" y="5505450"/>
            <a:ext cx="247412" cy="403860"/>
          </a:xfrm>
          <a:prstGeom prst="rect">
            <a:avLst/>
          </a:prstGeom>
          <a:noFill/>
          <a:ln/>
        </p:spPr>
        <p:txBody>
          <a:bodyPr wrap="square" lIns="25400" tIns="25400" rIns="25400" bIns="25400" rtlCol="0" anchor="t">
            <a:normAutofit lnSpcReduction="10000"/>
          </a:bodyPr>
          <a:lstStyle/>
          <a:p>
            <a:pPr marL="0" indent="0" algn="l">
              <a:buNone/>
            </a:pPr>
            <a:r>
              <a:rPr lang="en-US" sz="2550" b="1" dirty="0">
                <a:solidFill>
                  <a:srgbClr val="D9B877"/>
                </a:solidFill>
                <a:latin typeface="Georgia" pitchFamily="34" charset="0"/>
                <a:ea typeface="Georgia" pitchFamily="34" charset="-122"/>
                <a:cs typeface="Georgia" pitchFamily="34" charset="-120"/>
              </a:rPr>
              <a:t>5</a:t>
            </a:r>
            <a:endParaRPr lang="en-US" sz="2550" dirty="0"/>
          </a:p>
        </p:txBody>
      </p:sp>
      <p:sp>
        <p:nvSpPr>
          <p:cNvPr id="20" name="Text 18"/>
          <p:cNvSpPr/>
          <p:nvPr/>
        </p:nvSpPr>
        <p:spPr>
          <a:xfrm>
            <a:off x="1447562" y="5535930"/>
            <a:ext cx="16114657" cy="384810"/>
          </a:xfrm>
          <a:prstGeom prst="rect">
            <a:avLst/>
          </a:prstGeom>
          <a:noFill/>
          <a:ln/>
        </p:spPr>
        <p:txBody>
          <a:bodyPr wrap="square" lIns="25400" tIns="25400" rIns="25400" bIns="25400" rtlCol="0" anchor="t">
            <a:normAutofit lnSpcReduction="10000"/>
          </a:bodyPr>
          <a:lstStyle/>
          <a:p>
            <a:pPr marL="0" indent="0" algn="l">
              <a:lnSpc>
                <a:spcPct val="113750"/>
              </a:lnSpc>
              <a:buNone/>
            </a:pPr>
            <a:r>
              <a:rPr lang="en-US" sz="2100" dirty="0">
                <a:solidFill>
                  <a:srgbClr val="EAF5F5"/>
                </a:solidFill>
                <a:latin typeface="Helvetica" pitchFamily="34" charset="0"/>
                <a:ea typeface="Helvetica" pitchFamily="34" charset="-122"/>
                <a:cs typeface="Helvetica" pitchFamily="34" charset="-120"/>
              </a:rPr>
              <a:t>What do you think school is really for?</a:t>
            </a:r>
            <a:endParaRPr lang="en-US" sz="2100" dirty="0"/>
          </a:p>
        </p:txBody>
      </p:sp>
      <p:sp>
        <p:nvSpPr>
          <p:cNvPr id="21" name="Shape 19"/>
          <p:cNvSpPr/>
          <p:nvPr/>
        </p:nvSpPr>
        <p:spPr>
          <a:xfrm>
            <a:off x="1047750" y="6168390"/>
            <a:ext cx="45720" cy="625793"/>
          </a:xfrm>
          <a:prstGeom prst="rect">
            <a:avLst/>
          </a:prstGeom>
          <a:solidFill>
            <a:srgbClr val="D9B877"/>
          </a:solidFill>
          <a:ln/>
        </p:spPr>
        <p:txBody>
          <a:bodyPr/>
          <a:lstStyle/>
          <a:p>
            <a:endParaRPr lang="en-US"/>
          </a:p>
        </p:txBody>
      </p:sp>
      <p:sp>
        <p:nvSpPr>
          <p:cNvPr id="22" name="Text 20"/>
          <p:cNvSpPr/>
          <p:nvPr/>
        </p:nvSpPr>
        <p:spPr>
          <a:xfrm>
            <a:off x="1341120" y="6168390"/>
            <a:ext cx="1623174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D9B877"/>
                </a:solidFill>
                <a:latin typeface="Helvetica" pitchFamily="34" charset="0"/>
                <a:ea typeface="Helvetica" pitchFamily="34" charset="-122"/>
                <a:cs typeface="Helvetica" pitchFamily="34" charset="-120"/>
              </a:rPr>
              <a:t>USEFUL LANGUAGE</a:t>
            </a:r>
            <a:endParaRPr lang="en-US" sz="1275" dirty="0"/>
          </a:p>
        </p:txBody>
      </p:sp>
      <p:sp>
        <p:nvSpPr>
          <p:cNvPr id="23" name="Text 21"/>
          <p:cNvSpPr/>
          <p:nvPr/>
        </p:nvSpPr>
        <p:spPr>
          <a:xfrm>
            <a:off x="1341120" y="6435090"/>
            <a:ext cx="16231744" cy="397193"/>
          </a:xfrm>
          <a:prstGeom prst="rect">
            <a:avLst/>
          </a:prstGeom>
          <a:noFill/>
          <a:ln/>
        </p:spPr>
        <p:txBody>
          <a:bodyPr wrap="square" lIns="25400" tIns="25400" rIns="25400" bIns="25400" rtlCol="0" anchor="t">
            <a:normAutofit lnSpcReduction="10000"/>
          </a:bodyPr>
          <a:lstStyle/>
          <a:p>
            <a:pPr marL="0" indent="0" algn="l">
              <a:lnSpc>
                <a:spcPct val="127365"/>
              </a:lnSpc>
              <a:buNone/>
            </a:pPr>
            <a:r>
              <a:rPr lang="en-US" sz="1950" dirty="0">
                <a:solidFill>
                  <a:srgbClr val="EAF5F5"/>
                </a:solidFill>
                <a:latin typeface="Helvetica" pitchFamily="34" charset="0"/>
                <a:ea typeface="Helvetica" pitchFamily="34" charset="-122"/>
                <a:cs typeface="Helvetica" pitchFamily="34" charset="-120"/>
              </a:rPr>
              <a:t>I think… · For me… · because… · It depends.</a:t>
            </a:r>
            <a:endParaRPr lang="en-US" sz="19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A9CBCB"/>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005840"/>
            <a:ext cx="16192500" cy="22860"/>
          </a:xfrm>
          <a:prstGeom prst="rect">
            <a:avLst/>
          </a:prstGeom>
          <a:solidFill>
            <a:srgbClr val="176B6B"/>
          </a:solidFill>
          <a:ln/>
        </p:spPr>
        <p:txBody>
          <a:bodyPr/>
          <a:lstStyle/>
          <a:p>
            <a:endParaRPr lang="en-US"/>
          </a:p>
        </p:txBody>
      </p:sp>
      <p:sp>
        <p:nvSpPr>
          <p:cNvPr id="3" name="Text 1"/>
          <p:cNvSpPr/>
          <p:nvPr/>
        </p:nvSpPr>
        <p:spPr>
          <a:xfrm>
            <a:off x="1047750" y="57150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60579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257300"/>
            <a:ext cx="275754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CRITICAL THINKING</a:t>
            </a:r>
            <a:endParaRPr lang="en-US" sz="1500" dirty="0"/>
          </a:p>
        </p:txBody>
      </p:sp>
      <p:sp>
        <p:nvSpPr>
          <p:cNvPr id="6" name="Shape 4"/>
          <p:cNvSpPr/>
          <p:nvPr/>
        </p:nvSpPr>
        <p:spPr>
          <a:xfrm>
            <a:off x="3764161" y="1266825"/>
            <a:ext cx="2242542" cy="240030"/>
          </a:xfrm>
          <a:prstGeom prst="rect">
            <a:avLst/>
          </a:prstGeom>
          <a:ln w="7620">
            <a:solidFill>
              <a:srgbClr val="D9B877"/>
            </a:solidFill>
            <a:prstDash val="solid"/>
          </a:ln>
        </p:spPr>
        <p:txBody>
          <a:bodyPr/>
          <a:lstStyle/>
          <a:p>
            <a:endParaRPr lang="en-US"/>
          </a:p>
        </p:txBody>
      </p:sp>
      <p:sp>
        <p:nvSpPr>
          <p:cNvPr id="7" name="Text 5"/>
          <p:cNvSpPr/>
          <p:nvPr/>
        </p:nvSpPr>
        <p:spPr>
          <a:xfrm>
            <a:off x="3886081" y="1303020"/>
            <a:ext cx="2074902" cy="205740"/>
          </a:xfrm>
          <a:prstGeom prst="rect">
            <a:avLst/>
          </a:prstGeom>
          <a:noFill/>
          <a:ln/>
        </p:spPr>
        <p:txBody>
          <a:bodyPr wrap="none" lIns="25400" tIns="25400" rIns="25400" bIns="25400" rtlCol="0" anchor="t">
            <a:normAutofit lnSpcReduction="10000"/>
          </a:bodyPr>
          <a:lstStyle/>
          <a:p>
            <a:pPr marL="0" indent="0" algn="l">
              <a:buNone/>
            </a:pPr>
            <a:r>
              <a:rPr lang="en-US" sz="1125" b="1" kern="0" spc="225" dirty="0">
                <a:solidFill>
                  <a:srgbClr val="BF842C"/>
                </a:solidFill>
                <a:latin typeface="Helvetica" pitchFamily="34" charset="0"/>
                <a:ea typeface="Helvetica" pitchFamily="34" charset="-122"/>
                <a:cs typeface="Helvetica" pitchFamily="34" charset="-120"/>
              </a:rPr>
              <a:t>WHERE IS THE LINE?</a:t>
            </a:r>
            <a:endParaRPr lang="en-US" sz="1125" dirty="0"/>
          </a:p>
        </p:txBody>
      </p:sp>
      <p:sp>
        <p:nvSpPr>
          <p:cNvPr id="8" name="Text 6"/>
          <p:cNvSpPr/>
          <p:nvPr/>
        </p:nvSpPr>
        <p:spPr>
          <a:xfrm>
            <a:off x="1047750" y="1583055"/>
            <a:ext cx="17811750" cy="510540"/>
          </a:xfrm>
          <a:prstGeom prst="rect">
            <a:avLst/>
          </a:prstGeom>
          <a:noFill/>
          <a:ln/>
        </p:spPr>
        <p:txBody>
          <a:bodyPr wrap="square" lIns="25400" tIns="25400" rIns="25400" bIns="25400" rtlCol="0" anchor="t">
            <a:normAutofit lnSpcReduction="10000"/>
          </a:bodyPr>
          <a:lstStyle/>
          <a:p>
            <a:pPr marL="0" indent="0" algn="l">
              <a:buNone/>
            </a:pPr>
            <a:r>
              <a:rPr lang="en-US" sz="3300" b="1" dirty="0">
                <a:solidFill>
                  <a:srgbClr val="176B6B"/>
                </a:solidFill>
                <a:latin typeface="Georgia" pitchFamily="34" charset="0"/>
                <a:ea typeface="Georgia" pitchFamily="34" charset="-122"/>
                <a:cs typeface="Georgia" pitchFamily="34" charset="-120"/>
              </a:rPr>
              <a:t>Five students use AI for their homework. Who is cheating?</a:t>
            </a:r>
            <a:endParaRPr lang="en-US" sz="3300" dirty="0"/>
          </a:p>
        </p:txBody>
      </p:sp>
      <p:sp>
        <p:nvSpPr>
          <p:cNvPr id="9" name="Text 7"/>
          <p:cNvSpPr/>
          <p:nvPr/>
        </p:nvSpPr>
        <p:spPr>
          <a:xfrm>
            <a:off x="1047750" y="2131695"/>
            <a:ext cx="17811750" cy="281940"/>
          </a:xfrm>
          <a:prstGeom prst="rect">
            <a:avLst/>
          </a:prstGeom>
          <a:noFill/>
          <a:ln/>
        </p:spPr>
        <p:txBody>
          <a:bodyPr wrap="square" lIns="25400" tIns="25400" rIns="25400" bIns="25400" rtlCol="0" anchor="t">
            <a:normAutofit lnSpcReduction="10000"/>
          </a:bodyPr>
          <a:lstStyle/>
          <a:p>
            <a:pPr marL="0" indent="0" algn="l">
              <a:buNone/>
            </a:pPr>
            <a:r>
              <a:rPr lang="en-US" sz="1650" dirty="0">
                <a:solidFill>
                  <a:srgbClr val="555555"/>
                </a:solidFill>
                <a:latin typeface="Helvetica" pitchFamily="34" charset="0"/>
                <a:ea typeface="Helvetica" pitchFamily="34" charset="-122"/>
                <a:cs typeface="Helvetica" pitchFamily="34" charset="-120"/>
              </a:rPr>
              <a:t>Work in a group. Mark every line OK, NOT SURE or CHEATING. Your group must agree on every line.</a:t>
            </a:r>
            <a:endParaRPr lang="en-US" sz="1650" dirty="0"/>
          </a:p>
        </p:txBody>
      </p:sp>
      <p:sp>
        <p:nvSpPr>
          <p:cNvPr id="10" name="Shape 8"/>
          <p:cNvSpPr/>
          <p:nvPr/>
        </p:nvSpPr>
        <p:spPr>
          <a:xfrm>
            <a:off x="1047750" y="2527935"/>
            <a:ext cx="16192500" cy="15240"/>
          </a:xfrm>
          <a:prstGeom prst="rect">
            <a:avLst/>
          </a:prstGeom>
          <a:solidFill>
            <a:srgbClr val="176B6B"/>
          </a:solidFill>
          <a:ln/>
        </p:spPr>
        <p:txBody>
          <a:bodyPr/>
          <a:lstStyle/>
          <a:p>
            <a:endParaRPr lang="en-US"/>
          </a:p>
        </p:txBody>
      </p:sp>
      <p:sp>
        <p:nvSpPr>
          <p:cNvPr id="11" name="Text 9"/>
          <p:cNvSpPr/>
          <p:nvPr/>
        </p:nvSpPr>
        <p:spPr>
          <a:xfrm>
            <a:off x="1047750" y="261937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WHAT THE STUDENT DOES</a:t>
            </a:r>
            <a:endParaRPr lang="en-US" sz="1050" dirty="0"/>
          </a:p>
        </p:txBody>
      </p:sp>
      <p:sp>
        <p:nvSpPr>
          <p:cNvPr id="12" name="Text 10"/>
          <p:cNvSpPr/>
          <p:nvPr/>
        </p:nvSpPr>
        <p:spPr>
          <a:xfrm>
            <a:off x="7143750" y="2619375"/>
            <a:ext cx="6278880" cy="220980"/>
          </a:xfrm>
          <a:prstGeom prst="rect">
            <a:avLst/>
          </a:prstGeom>
          <a:noFill/>
          <a:ln/>
        </p:spPr>
        <p:txBody>
          <a:bodyPr wrap="square" lIns="25400" tIns="25400" rIns="25400" bIns="25400" rtlCol="0" anchor="t">
            <a:normAutofit/>
          </a:bodyPr>
          <a:lstStyle/>
          <a:p>
            <a:pPr marL="0" indent="0" algn="l">
              <a:buNone/>
            </a:pPr>
            <a:r>
              <a:rPr lang="en-US" sz="1050" b="1" kern="0" spc="150" dirty="0">
                <a:solidFill>
                  <a:srgbClr val="8A8A8A"/>
                </a:solidFill>
                <a:latin typeface="Helvetica" pitchFamily="34" charset="0"/>
                <a:ea typeface="Helvetica" pitchFamily="34" charset="-122"/>
                <a:cs typeface="Helvetica" pitchFamily="34" charset="-120"/>
              </a:rPr>
              <a:t>THINK ABOUT THIS</a:t>
            </a:r>
            <a:endParaRPr lang="en-US" sz="1050" dirty="0"/>
          </a:p>
        </p:txBody>
      </p:sp>
      <p:sp>
        <p:nvSpPr>
          <p:cNvPr id="13" name="Text 11"/>
          <p:cNvSpPr/>
          <p:nvPr/>
        </p:nvSpPr>
        <p:spPr>
          <a:xfrm>
            <a:off x="13201650" y="2619375"/>
            <a:ext cx="112395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OK</a:t>
            </a:r>
            <a:endParaRPr lang="en-US" sz="1050" dirty="0"/>
          </a:p>
        </p:txBody>
      </p:sp>
      <p:sp>
        <p:nvSpPr>
          <p:cNvPr id="14" name="Text 12"/>
          <p:cNvSpPr/>
          <p:nvPr/>
        </p:nvSpPr>
        <p:spPr>
          <a:xfrm>
            <a:off x="14249400" y="2619375"/>
            <a:ext cx="150495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NOT SURE</a:t>
            </a:r>
            <a:endParaRPr lang="en-US" sz="1050" dirty="0"/>
          </a:p>
        </p:txBody>
      </p:sp>
      <p:sp>
        <p:nvSpPr>
          <p:cNvPr id="15" name="Text 13"/>
          <p:cNvSpPr/>
          <p:nvPr/>
        </p:nvSpPr>
        <p:spPr>
          <a:xfrm>
            <a:off x="15678150" y="2619375"/>
            <a:ext cx="1600200" cy="220980"/>
          </a:xfrm>
          <a:prstGeom prst="rect">
            <a:avLst/>
          </a:prstGeom>
          <a:noFill/>
          <a:ln/>
        </p:spPr>
        <p:txBody>
          <a:bodyPr wrap="square" lIns="25400" tIns="25400" rIns="25400" bIns="25400" rtlCol="0" anchor="t">
            <a:normAutofit/>
          </a:bodyPr>
          <a:lstStyle/>
          <a:p>
            <a:pPr marL="0" indent="0" algn="ctr">
              <a:buNone/>
            </a:pPr>
            <a:r>
              <a:rPr lang="en-US" sz="1050" b="1" kern="0" spc="75" dirty="0">
                <a:solidFill>
                  <a:srgbClr val="8A8A8A"/>
                </a:solidFill>
                <a:latin typeface="Helvetica" pitchFamily="34" charset="0"/>
                <a:ea typeface="Helvetica" pitchFamily="34" charset="-122"/>
                <a:cs typeface="Helvetica" pitchFamily="34" charset="-120"/>
              </a:rPr>
              <a:t>CHEATING</a:t>
            </a:r>
            <a:endParaRPr lang="en-US" sz="1050" dirty="0"/>
          </a:p>
        </p:txBody>
      </p:sp>
      <p:sp>
        <p:nvSpPr>
          <p:cNvPr id="16" name="Shape 14"/>
          <p:cNvSpPr/>
          <p:nvPr/>
        </p:nvSpPr>
        <p:spPr>
          <a:xfrm>
            <a:off x="1047750" y="2878455"/>
            <a:ext cx="6096000" cy="9525"/>
          </a:xfrm>
          <a:prstGeom prst="rect">
            <a:avLst/>
          </a:prstGeom>
          <a:solidFill>
            <a:srgbClr val="E3E1DB"/>
          </a:solidFill>
          <a:ln/>
        </p:spPr>
        <p:txBody>
          <a:bodyPr/>
          <a:lstStyle/>
          <a:p>
            <a:endParaRPr lang="en-US"/>
          </a:p>
        </p:txBody>
      </p:sp>
      <p:sp>
        <p:nvSpPr>
          <p:cNvPr id="17" name="Text 15"/>
          <p:cNvSpPr/>
          <p:nvPr/>
        </p:nvSpPr>
        <p:spPr>
          <a:xfrm>
            <a:off x="1047750" y="298132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AI checks the grammar in her essay.</a:t>
            </a:r>
            <a:endParaRPr lang="en-US" sz="1575" dirty="0"/>
          </a:p>
        </p:txBody>
      </p:sp>
      <p:sp>
        <p:nvSpPr>
          <p:cNvPr id="18" name="Shape 16"/>
          <p:cNvSpPr/>
          <p:nvPr/>
        </p:nvSpPr>
        <p:spPr>
          <a:xfrm>
            <a:off x="7143750" y="2878455"/>
            <a:ext cx="6096000" cy="9525"/>
          </a:xfrm>
          <a:prstGeom prst="rect">
            <a:avLst/>
          </a:prstGeom>
          <a:solidFill>
            <a:srgbClr val="E3E1DB"/>
          </a:solidFill>
          <a:ln/>
        </p:spPr>
        <p:txBody>
          <a:bodyPr/>
          <a:lstStyle/>
          <a:p>
            <a:endParaRPr lang="en-US"/>
          </a:p>
        </p:txBody>
      </p:sp>
      <p:sp>
        <p:nvSpPr>
          <p:cNvPr id="19" name="Text 17"/>
          <p:cNvSpPr/>
          <p:nvPr/>
        </p:nvSpPr>
        <p:spPr>
          <a:xfrm>
            <a:off x="7143750" y="298132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She wrote every word herself. The ideas are hers.</a:t>
            </a:r>
            <a:endParaRPr lang="en-US" sz="1350" dirty="0"/>
          </a:p>
        </p:txBody>
      </p:sp>
      <p:sp>
        <p:nvSpPr>
          <p:cNvPr id="20" name="Shape 18"/>
          <p:cNvSpPr/>
          <p:nvPr/>
        </p:nvSpPr>
        <p:spPr>
          <a:xfrm>
            <a:off x="13239750" y="2878455"/>
            <a:ext cx="1047750" cy="9525"/>
          </a:xfrm>
          <a:prstGeom prst="rect">
            <a:avLst/>
          </a:prstGeom>
          <a:solidFill>
            <a:srgbClr val="E3E1DB"/>
          </a:solidFill>
          <a:ln/>
        </p:spPr>
        <p:txBody>
          <a:bodyPr/>
          <a:lstStyle/>
          <a:p>
            <a:endParaRPr lang="en-US"/>
          </a:p>
        </p:txBody>
      </p:sp>
      <p:sp>
        <p:nvSpPr>
          <p:cNvPr id="21" name="Text 19"/>
          <p:cNvSpPr/>
          <p:nvPr/>
        </p:nvSpPr>
        <p:spPr>
          <a:xfrm>
            <a:off x="13201650" y="298132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2" name="Shape 20"/>
          <p:cNvSpPr/>
          <p:nvPr/>
        </p:nvSpPr>
        <p:spPr>
          <a:xfrm>
            <a:off x="14287500" y="2878455"/>
            <a:ext cx="1428750" cy="9525"/>
          </a:xfrm>
          <a:prstGeom prst="rect">
            <a:avLst/>
          </a:prstGeom>
          <a:solidFill>
            <a:srgbClr val="E3E1DB"/>
          </a:solidFill>
          <a:ln/>
        </p:spPr>
        <p:txBody>
          <a:bodyPr/>
          <a:lstStyle/>
          <a:p>
            <a:endParaRPr lang="en-US"/>
          </a:p>
        </p:txBody>
      </p:sp>
      <p:sp>
        <p:nvSpPr>
          <p:cNvPr id="23" name="Text 21"/>
          <p:cNvSpPr/>
          <p:nvPr/>
        </p:nvSpPr>
        <p:spPr>
          <a:xfrm>
            <a:off x="14249400" y="298132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4" name="Shape 22"/>
          <p:cNvSpPr/>
          <p:nvPr/>
        </p:nvSpPr>
        <p:spPr>
          <a:xfrm>
            <a:off x="15716250" y="2878455"/>
            <a:ext cx="1524000" cy="9525"/>
          </a:xfrm>
          <a:prstGeom prst="rect">
            <a:avLst/>
          </a:prstGeom>
          <a:solidFill>
            <a:srgbClr val="E3E1DB"/>
          </a:solidFill>
          <a:ln/>
        </p:spPr>
        <p:txBody>
          <a:bodyPr/>
          <a:lstStyle/>
          <a:p>
            <a:endParaRPr lang="en-US"/>
          </a:p>
        </p:txBody>
      </p:sp>
      <p:sp>
        <p:nvSpPr>
          <p:cNvPr id="25" name="Text 23"/>
          <p:cNvSpPr/>
          <p:nvPr/>
        </p:nvSpPr>
        <p:spPr>
          <a:xfrm>
            <a:off x="15678150" y="298132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26" name="Shape 24"/>
          <p:cNvSpPr/>
          <p:nvPr/>
        </p:nvSpPr>
        <p:spPr>
          <a:xfrm>
            <a:off x="1047750" y="3358515"/>
            <a:ext cx="6096000" cy="9525"/>
          </a:xfrm>
          <a:prstGeom prst="rect">
            <a:avLst/>
          </a:prstGeom>
          <a:solidFill>
            <a:srgbClr val="E3E1DB"/>
          </a:solidFill>
          <a:ln/>
        </p:spPr>
        <p:txBody>
          <a:bodyPr/>
          <a:lstStyle/>
          <a:p>
            <a:endParaRPr lang="en-US"/>
          </a:p>
        </p:txBody>
      </p:sp>
      <p:sp>
        <p:nvSpPr>
          <p:cNvPr id="27" name="Text 25"/>
          <p:cNvSpPr/>
          <p:nvPr/>
        </p:nvSpPr>
        <p:spPr>
          <a:xfrm>
            <a:off x="1047750" y="346138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He asks AI to explain a difficult idea.</a:t>
            </a:r>
            <a:endParaRPr lang="en-US" sz="1575" dirty="0"/>
          </a:p>
        </p:txBody>
      </p:sp>
      <p:sp>
        <p:nvSpPr>
          <p:cNvPr id="28" name="Shape 26"/>
          <p:cNvSpPr/>
          <p:nvPr/>
        </p:nvSpPr>
        <p:spPr>
          <a:xfrm>
            <a:off x="7143750" y="3358515"/>
            <a:ext cx="6096000" cy="9525"/>
          </a:xfrm>
          <a:prstGeom prst="rect">
            <a:avLst/>
          </a:prstGeom>
          <a:solidFill>
            <a:srgbClr val="E3E1DB"/>
          </a:solidFill>
          <a:ln/>
        </p:spPr>
        <p:txBody>
          <a:bodyPr/>
          <a:lstStyle/>
          <a:p>
            <a:endParaRPr lang="en-US"/>
          </a:p>
        </p:txBody>
      </p:sp>
      <p:sp>
        <p:nvSpPr>
          <p:cNvPr id="29" name="Text 27"/>
          <p:cNvSpPr/>
          <p:nvPr/>
        </p:nvSpPr>
        <p:spPr>
          <a:xfrm>
            <a:off x="7143750" y="346138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A friend or a teacher could explain it too.</a:t>
            </a:r>
            <a:endParaRPr lang="en-US" sz="1350" dirty="0"/>
          </a:p>
        </p:txBody>
      </p:sp>
      <p:sp>
        <p:nvSpPr>
          <p:cNvPr id="30" name="Shape 28"/>
          <p:cNvSpPr/>
          <p:nvPr/>
        </p:nvSpPr>
        <p:spPr>
          <a:xfrm>
            <a:off x="13239750" y="3358515"/>
            <a:ext cx="1047750" cy="9525"/>
          </a:xfrm>
          <a:prstGeom prst="rect">
            <a:avLst/>
          </a:prstGeom>
          <a:solidFill>
            <a:srgbClr val="E3E1DB"/>
          </a:solidFill>
          <a:ln/>
        </p:spPr>
        <p:txBody>
          <a:bodyPr/>
          <a:lstStyle/>
          <a:p>
            <a:endParaRPr lang="en-US"/>
          </a:p>
        </p:txBody>
      </p:sp>
      <p:sp>
        <p:nvSpPr>
          <p:cNvPr id="31" name="Text 29"/>
          <p:cNvSpPr/>
          <p:nvPr/>
        </p:nvSpPr>
        <p:spPr>
          <a:xfrm>
            <a:off x="13201650" y="346138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2" name="Shape 30"/>
          <p:cNvSpPr/>
          <p:nvPr/>
        </p:nvSpPr>
        <p:spPr>
          <a:xfrm>
            <a:off x="14287500" y="3358515"/>
            <a:ext cx="1428750" cy="9525"/>
          </a:xfrm>
          <a:prstGeom prst="rect">
            <a:avLst/>
          </a:prstGeom>
          <a:solidFill>
            <a:srgbClr val="E3E1DB"/>
          </a:solidFill>
          <a:ln/>
        </p:spPr>
        <p:txBody>
          <a:bodyPr/>
          <a:lstStyle/>
          <a:p>
            <a:endParaRPr lang="en-US"/>
          </a:p>
        </p:txBody>
      </p:sp>
      <p:sp>
        <p:nvSpPr>
          <p:cNvPr id="33" name="Text 31"/>
          <p:cNvSpPr/>
          <p:nvPr/>
        </p:nvSpPr>
        <p:spPr>
          <a:xfrm>
            <a:off x="14249400" y="346138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4" name="Shape 32"/>
          <p:cNvSpPr/>
          <p:nvPr/>
        </p:nvSpPr>
        <p:spPr>
          <a:xfrm>
            <a:off x="15716250" y="3358515"/>
            <a:ext cx="1524000" cy="9525"/>
          </a:xfrm>
          <a:prstGeom prst="rect">
            <a:avLst/>
          </a:prstGeom>
          <a:solidFill>
            <a:srgbClr val="E3E1DB"/>
          </a:solidFill>
          <a:ln/>
        </p:spPr>
        <p:txBody>
          <a:bodyPr/>
          <a:lstStyle/>
          <a:p>
            <a:endParaRPr lang="en-US"/>
          </a:p>
        </p:txBody>
      </p:sp>
      <p:sp>
        <p:nvSpPr>
          <p:cNvPr id="35" name="Text 33"/>
          <p:cNvSpPr/>
          <p:nvPr/>
        </p:nvSpPr>
        <p:spPr>
          <a:xfrm>
            <a:off x="15678150" y="346138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36" name="Shape 34"/>
          <p:cNvSpPr/>
          <p:nvPr/>
        </p:nvSpPr>
        <p:spPr>
          <a:xfrm>
            <a:off x="1047750" y="3838575"/>
            <a:ext cx="6096000" cy="9525"/>
          </a:xfrm>
          <a:prstGeom prst="rect">
            <a:avLst/>
          </a:prstGeom>
          <a:solidFill>
            <a:srgbClr val="E3E1DB"/>
          </a:solidFill>
          <a:ln/>
        </p:spPr>
        <p:txBody>
          <a:bodyPr/>
          <a:lstStyle/>
          <a:p>
            <a:endParaRPr lang="en-US"/>
          </a:p>
        </p:txBody>
      </p:sp>
      <p:sp>
        <p:nvSpPr>
          <p:cNvPr id="37" name="Text 35"/>
          <p:cNvSpPr/>
          <p:nvPr/>
        </p:nvSpPr>
        <p:spPr>
          <a:xfrm>
            <a:off x="1047750" y="394144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She writes in her language. AI translates it.</a:t>
            </a:r>
            <a:endParaRPr lang="en-US" sz="1575" dirty="0"/>
          </a:p>
        </p:txBody>
      </p:sp>
      <p:sp>
        <p:nvSpPr>
          <p:cNvPr id="38" name="Shape 36"/>
          <p:cNvSpPr/>
          <p:nvPr/>
        </p:nvSpPr>
        <p:spPr>
          <a:xfrm>
            <a:off x="7143750" y="3838575"/>
            <a:ext cx="6096000" cy="9525"/>
          </a:xfrm>
          <a:prstGeom prst="rect">
            <a:avLst/>
          </a:prstGeom>
          <a:solidFill>
            <a:srgbClr val="E3E1DB"/>
          </a:solidFill>
          <a:ln/>
        </p:spPr>
        <p:txBody>
          <a:bodyPr/>
          <a:lstStyle/>
          <a:p>
            <a:endParaRPr lang="en-US"/>
          </a:p>
        </p:txBody>
      </p:sp>
      <p:sp>
        <p:nvSpPr>
          <p:cNvPr id="39" name="Text 37"/>
          <p:cNvSpPr/>
          <p:nvPr/>
        </p:nvSpPr>
        <p:spPr>
          <a:xfrm>
            <a:off x="7143750" y="394144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The ideas are hers, but the English is not.</a:t>
            </a:r>
            <a:endParaRPr lang="en-US" sz="1350" dirty="0"/>
          </a:p>
        </p:txBody>
      </p:sp>
      <p:sp>
        <p:nvSpPr>
          <p:cNvPr id="40" name="Shape 38"/>
          <p:cNvSpPr/>
          <p:nvPr/>
        </p:nvSpPr>
        <p:spPr>
          <a:xfrm>
            <a:off x="13239750" y="3838575"/>
            <a:ext cx="1047750" cy="9525"/>
          </a:xfrm>
          <a:prstGeom prst="rect">
            <a:avLst/>
          </a:prstGeom>
          <a:solidFill>
            <a:srgbClr val="E3E1DB"/>
          </a:solidFill>
          <a:ln/>
        </p:spPr>
        <p:txBody>
          <a:bodyPr/>
          <a:lstStyle/>
          <a:p>
            <a:endParaRPr lang="en-US"/>
          </a:p>
        </p:txBody>
      </p:sp>
      <p:sp>
        <p:nvSpPr>
          <p:cNvPr id="41" name="Text 39"/>
          <p:cNvSpPr/>
          <p:nvPr/>
        </p:nvSpPr>
        <p:spPr>
          <a:xfrm>
            <a:off x="13201650" y="394144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2" name="Shape 40"/>
          <p:cNvSpPr/>
          <p:nvPr/>
        </p:nvSpPr>
        <p:spPr>
          <a:xfrm>
            <a:off x="14287500" y="3838575"/>
            <a:ext cx="1428750" cy="9525"/>
          </a:xfrm>
          <a:prstGeom prst="rect">
            <a:avLst/>
          </a:prstGeom>
          <a:solidFill>
            <a:srgbClr val="E3E1DB"/>
          </a:solidFill>
          <a:ln/>
        </p:spPr>
        <p:txBody>
          <a:bodyPr/>
          <a:lstStyle/>
          <a:p>
            <a:endParaRPr lang="en-US"/>
          </a:p>
        </p:txBody>
      </p:sp>
      <p:sp>
        <p:nvSpPr>
          <p:cNvPr id="43" name="Text 41"/>
          <p:cNvSpPr/>
          <p:nvPr/>
        </p:nvSpPr>
        <p:spPr>
          <a:xfrm>
            <a:off x="14249400" y="394144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4" name="Shape 42"/>
          <p:cNvSpPr/>
          <p:nvPr/>
        </p:nvSpPr>
        <p:spPr>
          <a:xfrm>
            <a:off x="15716250" y="3838575"/>
            <a:ext cx="1524000" cy="9525"/>
          </a:xfrm>
          <a:prstGeom prst="rect">
            <a:avLst/>
          </a:prstGeom>
          <a:solidFill>
            <a:srgbClr val="E3E1DB"/>
          </a:solidFill>
          <a:ln/>
        </p:spPr>
        <p:txBody>
          <a:bodyPr/>
          <a:lstStyle/>
          <a:p>
            <a:endParaRPr lang="en-US"/>
          </a:p>
        </p:txBody>
      </p:sp>
      <p:sp>
        <p:nvSpPr>
          <p:cNvPr id="45" name="Text 43"/>
          <p:cNvSpPr/>
          <p:nvPr/>
        </p:nvSpPr>
        <p:spPr>
          <a:xfrm>
            <a:off x="15678150" y="394144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46" name="Shape 44"/>
          <p:cNvSpPr/>
          <p:nvPr/>
        </p:nvSpPr>
        <p:spPr>
          <a:xfrm>
            <a:off x="1047750" y="4318635"/>
            <a:ext cx="6096000" cy="9525"/>
          </a:xfrm>
          <a:prstGeom prst="rect">
            <a:avLst/>
          </a:prstGeom>
          <a:solidFill>
            <a:srgbClr val="E3E1DB"/>
          </a:solidFill>
          <a:ln/>
        </p:spPr>
        <p:txBody>
          <a:bodyPr/>
          <a:lstStyle/>
          <a:p>
            <a:endParaRPr lang="en-US"/>
          </a:p>
        </p:txBody>
      </p:sp>
      <p:sp>
        <p:nvSpPr>
          <p:cNvPr id="47" name="Text 45"/>
          <p:cNvSpPr/>
          <p:nvPr/>
        </p:nvSpPr>
        <p:spPr>
          <a:xfrm>
            <a:off x="1047750" y="442150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AI writes one paragraph. He changes it a lot.</a:t>
            </a:r>
            <a:endParaRPr lang="en-US" sz="1575" dirty="0"/>
          </a:p>
        </p:txBody>
      </p:sp>
      <p:sp>
        <p:nvSpPr>
          <p:cNvPr id="48" name="Shape 46"/>
          <p:cNvSpPr/>
          <p:nvPr/>
        </p:nvSpPr>
        <p:spPr>
          <a:xfrm>
            <a:off x="7143750" y="4318635"/>
            <a:ext cx="6096000" cy="9525"/>
          </a:xfrm>
          <a:prstGeom prst="rect">
            <a:avLst/>
          </a:prstGeom>
          <a:solidFill>
            <a:srgbClr val="E3E1DB"/>
          </a:solidFill>
          <a:ln/>
        </p:spPr>
        <p:txBody>
          <a:bodyPr/>
          <a:lstStyle/>
          <a:p>
            <a:endParaRPr lang="en-US"/>
          </a:p>
        </p:txBody>
      </p:sp>
      <p:sp>
        <p:nvSpPr>
          <p:cNvPr id="49" name="Text 47"/>
          <p:cNvSpPr/>
          <p:nvPr/>
        </p:nvSpPr>
        <p:spPr>
          <a:xfrm>
            <a:off x="7143750" y="442150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How much must he change? Who decides?</a:t>
            </a:r>
            <a:endParaRPr lang="en-US" sz="1350" dirty="0"/>
          </a:p>
        </p:txBody>
      </p:sp>
      <p:sp>
        <p:nvSpPr>
          <p:cNvPr id="50" name="Shape 48"/>
          <p:cNvSpPr/>
          <p:nvPr/>
        </p:nvSpPr>
        <p:spPr>
          <a:xfrm>
            <a:off x="13239750" y="4318635"/>
            <a:ext cx="1047750" cy="9525"/>
          </a:xfrm>
          <a:prstGeom prst="rect">
            <a:avLst/>
          </a:prstGeom>
          <a:solidFill>
            <a:srgbClr val="E3E1DB"/>
          </a:solidFill>
          <a:ln/>
        </p:spPr>
        <p:txBody>
          <a:bodyPr/>
          <a:lstStyle/>
          <a:p>
            <a:endParaRPr lang="en-US"/>
          </a:p>
        </p:txBody>
      </p:sp>
      <p:sp>
        <p:nvSpPr>
          <p:cNvPr id="51" name="Text 49"/>
          <p:cNvSpPr/>
          <p:nvPr/>
        </p:nvSpPr>
        <p:spPr>
          <a:xfrm>
            <a:off x="13201650" y="442150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2" name="Shape 50"/>
          <p:cNvSpPr/>
          <p:nvPr/>
        </p:nvSpPr>
        <p:spPr>
          <a:xfrm>
            <a:off x="14287500" y="4318635"/>
            <a:ext cx="1428750" cy="9525"/>
          </a:xfrm>
          <a:prstGeom prst="rect">
            <a:avLst/>
          </a:prstGeom>
          <a:solidFill>
            <a:srgbClr val="E3E1DB"/>
          </a:solidFill>
          <a:ln/>
        </p:spPr>
        <p:txBody>
          <a:bodyPr/>
          <a:lstStyle/>
          <a:p>
            <a:endParaRPr lang="en-US"/>
          </a:p>
        </p:txBody>
      </p:sp>
      <p:sp>
        <p:nvSpPr>
          <p:cNvPr id="53" name="Text 51"/>
          <p:cNvSpPr/>
          <p:nvPr/>
        </p:nvSpPr>
        <p:spPr>
          <a:xfrm>
            <a:off x="14249400" y="442150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4" name="Shape 52"/>
          <p:cNvSpPr/>
          <p:nvPr/>
        </p:nvSpPr>
        <p:spPr>
          <a:xfrm>
            <a:off x="15716250" y="4318635"/>
            <a:ext cx="1524000" cy="9525"/>
          </a:xfrm>
          <a:prstGeom prst="rect">
            <a:avLst/>
          </a:prstGeom>
          <a:solidFill>
            <a:srgbClr val="E3E1DB"/>
          </a:solidFill>
          <a:ln/>
        </p:spPr>
        <p:txBody>
          <a:bodyPr/>
          <a:lstStyle/>
          <a:p>
            <a:endParaRPr lang="en-US"/>
          </a:p>
        </p:txBody>
      </p:sp>
      <p:sp>
        <p:nvSpPr>
          <p:cNvPr id="55" name="Text 53"/>
          <p:cNvSpPr/>
          <p:nvPr/>
        </p:nvSpPr>
        <p:spPr>
          <a:xfrm>
            <a:off x="15678150" y="442150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56" name="Shape 54"/>
          <p:cNvSpPr/>
          <p:nvPr/>
        </p:nvSpPr>
        <p:spPr>
          <a:xfrm>
            <a:off x="1047750" y="5278755"/>
            <a:ext cx="6096000" cy="15240"/>
          </a:xfrm>
          <a:prstGeom prst="rect">
            <a:avLst/>
          </a:prstGeom>
          <a:solidFill>
            <a:srgbClr val="176B6B"/>
          </a:solidFill>
          <a:ln/>
        </p:spPr>
        <p:txBody>
          <a:bodyPr/>
          <a:lstStyle/>
          <a:p>
            <a:endParaRPr lang="en-US"/>
          </a:p>
        </p:txBody>
      </p:sp>
      <p:sp>
        <p:nvSpPr>
          <p:cNvPr id="57" name="Shape 55"/>
          <p:cNvSpPr/>
          <p:nvPr/>
        </p:nvSpPr>
        <p:spPr>
          <a:xfrm>
            <a:off x="1047750" y="4798695"/>
            <a:ext cx="6096000" cy="9525"/>
          </a:xfrm>
          <a:prstGeom prst="rect">
            <a:avLst/>
          </a:prstGeom>
          <a:solidFill>
            <a:srgbClr val="E3E1DB"/>
          </a:solidFill>
          <a:ln/>
        </p:spPr>
        <p:txBody>
          <a:bodyPr/>
          <a:lstStyle/>
          <a:p>
            <a:endParaRPr lang="en-US"/>
          </a:p>
        </p:txBody>
      </p:sp>
      <p:sp>
        <p:nvSpPr>
          <p:cNvPr id="58" name="Text 56"/>
          <p:cNvSpPr/>
          <p:nvPr/>
        </p:nvSpPr>
        <p:spPr>
          <a:xfrm>
            <a:off x="1047750" y="4901565"/>
            <a:ext cx="6183630" cy="320040"/>
          </a:xfrm>
          <a:prstGeom prst="rect">
            <a:avLst/>
          </a:prstGeom>
          <a:noFill/>
          <a:ln/>
        </p:spPr>
        <p:txBody>
          <a:bodyPr wrap="square" lIns="25400" tIns="25400" rIns="25400" bIns="25400" rtlCol="0" anchor="t">
            <a:normAutofit/>
          </a:bodyPr>
          <a:lstStyle/>
          <a:p>
            <a:pPr marL="0" indent="0" algn="l">
              <a:buNone/>
            </a:pPr>
            <a:r>
              <a:rPr lang="en-US" sz="1575" b="1" dirty="0">
                <a:solidFill>
                  <a:srgbClr val="1A1A1A"/>
                </a:solidFill>
                <a:latin typeface="Helvetica" pitchFamily="34" charset="0"/>
                <a:ea typeface="Helvetica" pitchFamily="34" charset="-122"/>
                <a:cs typeface="Helvetica" pitchFamily="34" charset="-120"/>
              </a:rPr>
              <a:t>AI writes the essay. She sends it to the teacher.</a:t>
            </a:r>
            <a:endParaRPr lang="en-US" sz="1575" dirty="0"/>
          </a:p>
        </p:txBody>
      </p:sp>
      <p:sp>
        <p:nvSpPr>
          <p:cNvPr id="59" name="Shape 57"/>
          <p:cNvSpPr/>
          <p:nvPr/>
        </p:nvSpPr>
        <p:spPr>
          <a:xfrm>
            <a:off x="7143750" y="5278755"/>
            <a:ext cx="6096000" cy="15240"/>
          </a:xfrm>
          <a:prstGeom prst="rect">
            <a:avLst/>
          </a:prstGeom>
          <a:solidFill>
            <a:srgbClr val="176B6B"/>
          </a:solidFill>
          <a:ln/>
        </p:spPr>
        <p:txBody>
          <a:bodyPr/>
          <a:lstStyle/>
          <a:p>
            <a:endParaRPr lang="en-US"/>
          </a:p>
        </p:txBody>
      </p:sp>
      <p:sp>
        <p:nvSpPr>
          <p:cNvPr id="60" name="Shape 58"/>
          <p:cNvSpPr/>
          <p:nvPr/>
        </p:nvSpPr>
        <p:spPr>
          <a:xfrm>
            <a:off x="7143750" y="4798695"/>
            <a:ext cx="6096000" cy="9525"/>
          </a:xfrm>
          <a:prstGeom prst="rect">
            <a:avLst/>
          </a:prstGeom>
          <a:solidFill>
            <a:srgbClr val="E3E1DB"/>
          </a:solidFill>
          <a:ln/>
        </p:spPr>
        <p:txBody>
          <a:bodyPr/>
          <a:lstStyle/>
          <a:p>
            <a:endParaRPr lang="en-US"/>
          </a:p>
        </p:txBody>
      </p:sp>
      <p:sp>
        <p:nvSpPr>
          <p:cNvPr id="61" name="Text 59"/>
          <p:cNvSpPr/>
          <p:nvPr/>
        </p:nvSpPr>
        <p:spPr>
          <a:xfrm>
            <a:off x="7143750" y="4901565"/>
            <a:ext cx="6164580" cy="320040"/>
          </a:xfrm>
          <a:prstGeom prst="rect">
            <a:avLst/>
          </a:prstGeom>
          <a:noFill/>
          <a:ln/>
        </p:spPr>
        <p:txBody>
          <a:bodyPr wrap="square" lIns="25400" tIns="25400" rIns="25400" bIns="25400" rtlCol="0" anchor="t">
            <a:normAutofit/>
          </a:bodyPr>
          <a:lstStyle/>
          <a:p>
            <a:pPr marL="0" indent="0" algn="l">
              <a:lnSpc>
                <a:spcPct val="108173"/>
              </a:lnSpc>
              <a:buNone/>
            </a:pPr>
            <a:r>
              <a:rPr lang="en-US" sz="1350" dirty="0">
                <a:solidFill>
                  <a:srgbClr val="333333"/>
                </a:solidFill>
                <a:latin typeface="Helvetica" pitchFamily="34" charset="0"/>
                <a:ea typeface="Helvetica" pitchFamily="34" charset="-122"/>
                <a:cs typeface="Helvetica" pitchFamily="34" charset="-120"/>
              </a:rPr>
              <a:t>She does not read it first. The teacher cannot see this.</a:t>
            </a:r>
            <a:endParaRPr lang="en-US" sz="1350" dirty="0"/>
          </a:p>
        </p:txBody>
      </p:sp>
      <p:sp>
        <p:nvSpPr>
          <p:cNvPr id="62" name="Shape 60"/>
          <p:cNvSpPr/>
          <p:nvPr/>
        </p:nvSpPr>
        <p:spPr>
          <a:xfrm>
            <a:off x="13239750" y="5278755"/>
            <a:ext cx="1047750" cy="15240"/>
          </a:xfrm>
          <a:prstGeom prst="rect">
            <a:avLst/>
          </a:prstGeom>
          <a:solidFill>
            <a:srgbClr val="176B6B"/>
          </a:solidFill>
          <a:ln/>
        </p:spPr>
        <p:txBody>
          <a:bodyPr/>
          <a:lstStyle/>
          <a:p>
            <a:endParaRPr lang="en-US"/>
          </a:p>
        </p:txBody>
      </p:sp>
      <p:sp>
        <p:nvSpPr>
          <p:cNvPr id="63" name="Shape 61"/>
          <p:cNvSpPr/>
          <p:nvPr/>
        </p:nvSpPr>
        <p:spPr>
          <a:xfrm>
            <a:off x="13239750" y="4798695"/>
            <a:ext cx="1047750" cy="9525"/>
          </a:xfrm>
          <a:prstGeom prst="rect">
            <a:avLst/>
          </a:prstGeom>
          <a:solidFill>
            <a:srgbClr val="E3E1DB"/>
          </a:solidFill>
          <a:ln/>
        </p:spPr>
        <p:txBody>
          <a:bodyPr/>
          <a:lstStyle/>
          <a:p>
            <a:endParaRPr lang="en-US"/>
          </a:p>
        </p:txBody>
      </p:sp>
      <p:sp>
        <p:nvSpPr>
          <p:cNvPr id="64" name="Text 62"/>
          <p:cNvSpPr/>
          <p:nvPr/>
        </p:nvSpPr>
        <p:spPr>
          <a:xfrm>
            <a:off x="13201650" y="4901565"/>
            <a:ext cx="1123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5" name="Shape 63"/>
          <p:cNvSpPr/>
          <p:nvPr/>
        </p:nvSpPr>
        <p:spPr>
          <a:xfrm>
            <a:off x="14287500" y="5278755"/>
            <a:ext cx="1428750" cy="15240"/>
          </a:xfrm>
          <a:prstGeom prst="rect">
            <a:avLst/>
          </a:prstGeom>
          <a:solidFill>
            <a:srgbClr val="176B6B"/>
          </a:solidFill>
          <a:ln/>
        </p:spPr>
        <p:txBody>
          <a:bodyPr/>
          <a:lstStyle/>
          <a:p>
            <a:endParaRPr lang="en-US"/>
          </a:p>
        </p:txBody>
      </p:sp>
      <p:sp>
        <p:nvSpPr>
          <p:cNvPr id="66" name="Shape 64"/>
          <p:cNvSpPr/>
          <p:nvPr/>
        </p:nvSpPr>
        <p:spPr>
          <a:xfrm>
            <a:off x="14287500" y="4798695"/>
            <a:ext cx="1428750" cy="9525"/>
          </a:xfrm>
          <a:prstGeom prst="rect">
            <a:avLst/>
          </a:prstGeom>
          <a:solidFill>
            <a:srgbClr val="E3E1DB"/>
          </a:solidFill>
          <a:ln/>
        </p:spPr>
        <p:txBody>
          <a:bodyPr/>
          <a:lstStyle/>
          <a:p>
            <a:endParaRPr lang="en-US"/>
          </a:p>
        </p:txBody>
      </p:sp>
      <p:sp>
        <p:nvSpPr>
          <p:cNvPr id="67" name="Text 65"/>
          <p:cNvSpPr/>
          <p:nvPr/>
        </p:nvSpPr>
        <p:spPr>
          <a:xfrm>
            <a:off x="14249400" y="4901565"/>
            <a:ext cx="150495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68" name="Shape 66"/>
          <p:cNvSpPr/>
          <p:nvPr/>
        </p:nvSpPr>
        <p:spPr>
          <a:xfrm>
            <a:off x="15716250" y="5278755"/>
            <a:ext cx="1524000" cy="15240"/>
          </a:xfrm>
          <a:prstGeom prst="rect">
            <a:avLst/>
          </a:prstGeom>
          <a:solidFill>
            <a:srgbClr val="176B6B"/>
          </a:solidFill>
          <a:ln/>
        </p:spPr>
        <p:txBody>
          <a:bodyPr/>
          <a:lstStyle/>
          <a:p>
            <a:endParaRPr lang="en-US"/>
          </a:p>
        </p:txBody>
      </p:sp>
      <p:sp>
        <p:nvSpPr>
          <p:cNvPr id="69" name="Shape 67"/>
          <p:cNvSpPr/>
          <p:nvPr/>
        </p:nvSpPr>
        <p:spPr>
          <a:xfrm>
            <a:off x="15716250" y="4798695"/>
            <a:ext cx="1524000" cy="9525"/>
          </a:xfrm>
          <a:prstGeom prst="rect">
            <a:avLst/>
          </a:prstGeom>
          <a:solidFill>
            <a:srgbClr val="E3E1DB"/>
          </a:solidFill>
          <a:ln/>
        </p:spPr>
        <p:txBody>
          <a:bodyPr/>
          <a:lstStyle/>
          <a:p>
            <a:endParaRPr lang="en-US"/>
          </a:p>
        </p:txBody>
      </p:sp>
      <p:sp>
        <p:nvSpPr>
          <p:cNvPr id="70" name="Text 68"/>
          <p:cNvSpPr/>
          <p:nvPr/>
        </p:nvSpPr>
        <p:spPr>
          <a:xfrm>
            <a:off x="15678150" y="4901565"/>
            <a:ext cx="1600200" cy="320040"/>
          </a:xfrm>
          <a:prstGeom prst="rect">
            <a:avLst/>
          </a:prstGeom>
          <a:noFill/>
          <a:ln/>
        </p:spPr>
        <p:txBody>
          <a:bodyPr wrap="square" lIns="25400" tIns="25400" rIns="25400" bIns="25400" rtlCol="0" anchor="t">
            <a:normAutofit/>
          </a:bodyPr>
          <a:lstStyle/>
          <a:p>
            <a:pPr marL="0" indent="0" algn="ctr">
              <a:buNone/>
            </a:pPr>
            <a:r>
              <a:rPr lang="en-US" sz="1650" dirty="0">
                <a:solidFill>
                  <a:srgbClr val="B9B7B0"/>
                </a:solidFill>
                <a:latin typeface="Helvetica" pitchFamily="34" charset="0"/>
                <a:ea typeface="Helvetica" pitchFamily="34" charset="-122"/>
                <a:cs typeface="Helvetica" pitchFamily="34" charset="-120"/>
              </a:rPr>
              <a:t>☐</a:t>
            </a:r>
            <a:endParaRPr lang="en-US" sz="1650" dirty="0"/>
          </a:p>
        </p:txBody>
      </p:sp>
      <p:sp>
        <p:nvSpPr>
          <p:cNvPr id="71" name="Text 69"/>
          <p:cNvSpPr/>
          <p:nvPr/>
        </p:nvSpPr>
        <p:spPr>
          <a:xfrm>
            <a:off x="1047750" y="5511165"/>
            <a:ext cx="1440787"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YOUR RULE</a:t>
            </a:r>
            <a:endParaRPr lang="en-US" sz="1350" dirty="0"/>
          </a:p>
        </p:txBody>
      </p:sp>
      <p:sp>
        <p:nvSpPr>
          <p:cNvPr id="72" name="Text 70"/>
          <p:cNvSpPr/>
          <p:nvPr/>
        </p:nvSpPr>
        <p:spPr>
          <a:xfrm>
            <a:off x="2605207" y="5427345"/>
            <a:ext cx="11052977" cy="358140"/>
          </a:xfrm>
          <a:prstGeom prst="rect">
            <a:avLst/>
          </a:prstGeom>
          <a:noFill/>
          <a:ln/>
        </p:spPr>
        <p:txBody>
          <a:bodyPr wrap="square" lIns="25400" tIns="25400" rIns="25400" bIns="25400" rtlCol="0" anchor="t">
            <a:normAutofit lnSpcReduction="10000"/>
          </a:bodyPr>
          <a:lstStyle/>
          <a:p>
            <a:pPr marL="0" indent="0" algn="l">
              <a:lnSpc>
                <a:spcPct val="123529"/>
              </a:lnSpc>
              <a:buNone/>
            </a:pPr>
            <a:r>
              <a:rPr lang="en-US" sz="1800" dirty="0">
                <a:solidFill>
                  <a:srgbClr val="1A1A1A"/>
                </a:solidFill>
                <a:latin typeface="Helvetica" pitchFamily="34" charset="0"/>
                <a:ea typeface="Helvetica" pitchFamily="34" charset="-122"/>
                <a:cs typeface="Helvetica" pitchFamily="34" charset="-120"/>
              </a:rPr>
              <a:t>Finish the sentence: It is cheating when _________________________________________________</a:t>
            </a:r>
            <a:endParaRPr lang="en-US" sz="1800" dirty="0"/>
          </a:p>
        </p:txBody>
      </p:sp>
      <p:sp>
        <p:nvSpPr>
          <p:cNvPr id="73" name="Shape 71"/>
          <p:cNvSpPr/>
          <p:nvPr/>
        </p:nvSpPr>
        <p:spPr>
          <a:xfrm>
            <a:off x="1047750" y="5861685"/>
            <a:ext cx="38100" cy="693420"/>
          </a:xfrm>
          <a:prstGeom prst="rect">
            <a:avLst/>
          </a:prstGeom>
          <a:solidFill>
            <a:srgbClr val="D9B877"/>
          </a:solidFill>
          <a:ln/>
        </p:spPr>
        <p:txBody>
          <a:bodyPr/>
          <a:lstStyle/>
          <a:p>
            <a:endParaRPr lang="en-US"/>
          </a:p>
        </p:txBody>
      </p:sp>
      <p:sp>
        <p:nvSpPr>
          <p:cNvPr id="74" name="Text 72"/>
          <p:cNvSpPr/>
          <p:nvPr/>
        </p:nvSpPr>
        <p:spPr>
          <a:xfrm>
            <a:off x="1276350" y="5899785"/>
            <a:ext cx="1071801" cy="236220"/>
          </a:xfrm>
          <a:prstGeom prst="rect">
            <a:avLst/>
          </a:prstGeom>
          <a:noFill/>
          <a:ln/>
        </p:spPr>
        <p:txBody>
          <a:bodyPr wrap="none" lIns="25400" tIns="25400" rIns="25400" bIns="25400" rtlCol="0" anchor="t">
            <a:normAutofit lnSpcReduction="10000"/>
          </a:bodyPr>
          <a:lstStyle/>
          <a:p>
            <a:pPr marL="0" indent="0" algn="l">
              <a:buNone/>
            </a:pPr>
            <a:r>
              <a:rPr lang="en-US" sz="1350" b="1" kern="0" spc="263" dirty="0">
                <a:solidFill>
                  <a:srgbClr val="BF842C"/>
                </a:solidFill>
                <a:latin typeface="Helvetica" pitchFamily="34" charset="0"/>
                <a:ea typeface="Helvetica" pitchFamily="34" charset="-122"/>
                <a:cs typeface="Helvetica" pitchFamily="34" charset="-120"/>
              </a:rPr>
              <a:t>DISCUSS</a:t>
            </a:r>
            <a:endParaRPr lang="en-US" sz="1350" dirty="0"/>
          </a:p>
        </p:txBody>
      </p:sp>
      <p:sp>
        <p:nvSpPr>
          <p:cNvPr id="75" name="Text 73"/>
          <p:cNvSpPr/>
          <p:nvPr/>
        </p:nvSpPr>
        <p:spPr>
          <a:xfrm>
            <a:off x="2519601" y="586168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1</a:t>
            </a:r>
            <a:endParaRPr lang="en-US" sz="1800" dirty="0"/>
          </a:p>
        </p:txBody>
      </p:sp>
      <p:sp>
        <p:nvSpPr>
          <p:cNvPr id="76" name="Text 74"/>
          <p:cNvSpPr/>
          <p:nvPr/>
        </p:nvSpPr>
        <p:spPr>
          <a:xfrm>
            <a:off x="2824520" y="5861685"/>
            <a:ext cx="9058192"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The teacher cannot see how the student worked. Does that change your answer?</a:t>
            </a:r>
            <a:endParaRPr lang="en-US" sz="1800" dirty="0"/>
          </a:p>
        </p:txBody>
      </p:sp>
      <p:sp>
        <p:nvSpPr>
          <p:cNvPr id="77" name="Text 75"/>
          <p:cNvSpPr/>
          <p:nvPr/>
        </p:nvSpPr>
        <p:spPr>
          <a:xfrm>
            <a:off x="2519601" y="6246495"/>
            <a:ext cx="228719" cy="346710"/>
          </a:xfrm>
          <a:prstGeom prst="rect">
            <a:avLst/>
          </a:prstGeom>
          <a:noFill/>
          <a:ln/>
        </p:spPr>
        <p:txBody>
          <a:bodyPr wrap="square" lIns="25400" tIns="25400" rIns="25400" bIns="25400" rtlCol="0" anchor="t">
            <a:normAutofit/>
          </a:bodyPr>
          <a:lstStyle/>
          <a:p>
            <a:pPr marL="0" indent="0" algn="l">
              <a:lnSpc>
                <a:spcPct val="96429"/>
              </a:lnSpc>
              <a:buNone/>
            </a:pPr>
            <a:r>
              <a:rPr lang="en-US" sz="1800" b="1" dirty="0">
                <a:solidFill>
                  <a:srgbClr val="176B6B"/>
                </a:solidFill>
                <a:latin typeface="Helvetica" pitchFamily="34" charset="0"/>
                <a:ea typeface="Helvetica" pitchFamily="34" charset="-122"/>
                <a:cs typeface="Helvetica" pitchFamily="34" charset="-120"/>
              </a:rPr>
              <a:t>2</a:t>
            </a:r>
            <a:endParaRPr lang="en-US" sz="1800" dirty="0"/>
          </a:p>
        </p:txBody>
      </p:sp>
      <p:sp>
        <p:nvSpPr>
          <p:cNvPr id="78" name="Text 76"/>
          <p:cNvSpPr/>
          <p:nvPr/>
        </p:nvSpPr>
        <p:spPr>
          <a:xfrm>
            <a:off x="2824520" y="6246495"/>
            <a:ext cx="7338834" cy="346710"/>
          </a:xfrm>
          <a:prstGeom prst="rect">
            <a:avLst/>
          </a:prstGeom>
          <a:noFill/>
          <a:ln/>
        </p:spPr>
        <p:txBody>
          <a:bodyPr wrap="square" lIns="25400" tIns="25400" rIns="25400" bIns="25400" rtlCol="0" anchor="t">
            <a:normAutofit lnSpcReduction="10000"/>
          </a:bodyPr>
          <a:lstStyle/>
          <a:p>
            <a:pPr marL="0" indent="0" algn="l">
              <a:lnSpc>
                <a:spcPct val="119118"/>
              </a:lnSpc>
              <a:buNone/>
            </a:pPr>
            <a:r>
              <a:rPr lang="en-US" sz="1800" dirty="0">
                <a:solidFill>
                  <a:srgbClr val="1A1A1A"/>
                </a:solidFill>
                <a:latin typeface="Helvetica" pitchFamily="34" charset="0"/>
                <a:ea typeface="Helvetica" pitchFamily="34" charset="-122"/>
                <a:cs typeface="Helvetica" pitchFamily="34" charset="-120"/>
              </a:rPr>
              <a:t>Compare with another group. Which line did you not agree about?</a:t>
            </a:r>
            <a:endParaRPr lang="en-US" sz="1800" dirty="0"/>
          </a:p>
        </p:txBody>
      </p:sp>
      <p:sp>
        <p:nvSpPr>
          <p:cNvPr id="79" name="Text 77"/>
          <p:cNvSpPr/>
          <p:nvPr/>
        </p:nvSpPr>
        <p:spPr>
          <a:xfrm>
            <a:off x="1047750" y="952500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5049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Text 4"/>
          <p:cNvSpPr/>
          <p:nvPr/>
        </p:nvSpPr>
        <p:spPr>
          <a:xfrm>
            <a:off x="1047750" y="1821180"/>
            <a:ext cx="17811750" cy="601980"/>
          </a:xfrm>
          <a:prstGeom prst="rect">
            <a:avLst/>
          </a:prstGeom>
          <a:noFill/>
          <a:ln/>
        </p:spPr>
        <p:txBody>
          <a:bodyPr wrap="square" lIns="25400" tIns="25400" rIns="25400" bIns="25400" rtlCol="0" anchor="t">
            <a:normAutofit lnSpcReduction="10000"/>
          </a:bodyPr>
          <a:lstStyle/>
          <a:p>
            <a:pPr marL="0" indent="0" algn="l">
              <a:buNone/>
            </a:pPr>
            <a:r>
              <a:rPr lang="en-US" sz="3900" b="1" dirty="0">
                <a:solidFill>
                  <a:srgbClr val="176B6B"/>
                </a:solidFill>
                <a:latin typeface="Georgia" pitchFamily="34" charset="0"/>
                <a:ea typeface="Georgia" pitchFamily="34" charset="-122"/>
                <a:cs typeface="Georgia" pitchFamily="34" charset="-120"/>
              </a:rPr>
              <a:t>Complete the sentences</a:t>
            </a:r>
            <a:endParaRPr lang="en-US" sz="3900" dirty="0"/>
          </a:p>
        </p:txBody>
      </p:sp>
      <p:sp>
        <p:nvSpPr>
          <p:cNvPr id="7" name="Text 5"/>
          <p:cNvSpPr/>
          <p:nvPr/>
        </p:nvSpPr>
        <p:spPr>
          <a:xfrm>
            <a:off x="1047750" y="2499360"/>
            <a:ext cx="17811750" cy="297180"/>
          </a:xfrm>
          <a:prstGeom prst="rect">
            <a:avLst/>
          </a:prstGeom>
          <a:noFill/>
          <a:ln/>
        </p:spPr>
        <p:txBody>
          <a:bodyPr wrap="square" lIns="25400" tIns="25400" rIns="25400" bIns="25400" rtlCol="0" anchor="t">
            <a:normAutofit fontScale="92500" lnSpcReduction="10000"/>
          </a:bodyPr>
          <a:lstStyle/>
          <a:p>
            <a:pPr marL="0" indent="0" algn="l">
              <a:buNone/>
            </a:pPr>
            <a:r>
              <a:rPr lang="en-US" sz="1800" dirty="0">
                <a:solidFill>
                  <a:srgbClr val="555555"/>
                </a:solidFill>
                <a:latin typeface="Helvetica" pitchFamily="34" charset="0"/>
                <a:ea typeface="Helvetica" pitchFamily="34" charset="-122"/>
                <a:cs typeface="Helvetica" pitchFamily="34" charset="-120"/>
              </a:rPr>
              <a:t>Complete the sentences with a word from the box.</a:t>
            </a:r>
            <a:endParaRPr lang="en-US" sz="1800" dirty="0"/>
          </a:p>
        </p:txBody>
      </p:sp>
      <p:sp>
        <p:nvSpPr>
          <p:cNvPr id="8" name="Shape 6"/>
          <p:cNvSpPr/>
          <p:nvPr/>
        </p:nvSpPr>
        <p:spPr>
          <a:xfrm>
            <a:off x="1047750" y="2987040"/>
            <a:ext cx="14859000" cy="678180"/>
          </a:xfrm>
          <a:prstGeom prst="rect">
            <a:avLst/>
          </a:prstGeom>
          <a:ln w="15240">
            <a:solidFill>
              <a:srgbClr val="176B6B"/>
            </a:solidFill>
            <a:prstDash val="solid"/>
          </a:ln>
        </p:spPr>
        <p:txBody>
          <a:bodyPr/>
          <a:lstStyle/>
          <a:p>
            <a:endParaRPr lang="en-US"/>
          </a:p>
        </p:txBody>
      </p:sp>
      <p:sp>
        <p:nvSpPr>
          <p:cNvPr id="9" name="Text 7"/>
          <p:cNvSpPr/>
          <p:nvPr/>
        </p:nvSpPr>
        <p:spPr>
          <a:xfrm>
            <a:off x="1386840" y="3173730"/>
            <a:ext cx="59519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skill</a:t>
            </a:r>
            <a:endParaRPr lang="en-US" sz="2100" dirty="0"/>
          </a:p>
        </p:txBody>
      </p:sp>
      <p:sp>
        <p:nvSpPr>
          <p:cNvPr id="10" name="Text 8"/>
          <p:cNvSpPr/>
          <p:nvPr/>
        </p:nvSpPr>
        <p:spPr>
          <a:xfrm>
            <a:off x="2286834" y="3173730"/>
            <a:ext cx="950476"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honest</a:t>
            </a:r>
            <a:endParaRPr lang="en-US" sz="2100" dirty="0"/>
          </a:p>
        </p:txBody>
      </p:sp>
      <p:sp>
        <p:nvSpPr>
          <p:cNvPr id="11" name="Text 9"/>
          <p:cNvSpPr/>
          <p:nvPr/>
        </p:nvSpPr>
        <p:spPr>
          <a:xfrm>
            <a:off x="3542109" y="3173730"/>
            <a:ext cx="683538"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tutor</a:t>
            </a:r>
            <a:endParaRPr lang="en-US" sz="2100" dirty="0"/>
          </a:p>
        </p:txBody>
      </p:sp>
      <p:sp>
        <p:nvSpPr>
          <p:cNvPr id="12" name="Text 10"/>
          <p:cNvSpPr/>
          <p:nvPr/>
        </p:nvSpPr>
        <p:spPr>
          <a:xfrm>
            <a:off x="4530447" y="3173730"/>
            <a:ext cx="550783"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rely</a:t>
            </a:r>
            <a:endParaRPr lang="en-US" sz="2100" dirty="0"/>
          </a:p>
        </p:txBody>
      </p:sp>
      <p:sp>
        <p:nvSpPr>
          <p:cNvPr id="13" name="Text 11"/>
          <p:cNvSpPr/>
          <p:nvPr/>
        </p:nvSpPr>
        <p:spPr>
          <a:xfrm>
            <a:off x="5386031" y="3173730"/>
            <a:ext cx="787598"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176B6B"/>
                </a:solidFill>
                <a:latin typeface="Helvetica" pitchFamily="34" charset="0"/>
                <a:ea typeface="Helvetica" pitchFamily="34" charset="-122"/>
                <a:cs typeface="Helvetica" pitchFamily="34" charset="-120"/>
              </a:rPr>
              <a:t>adapt</a:t>
            </a:r>
            <a:endParaRPr lang="en-US" sz="2100" dirty="0"/>
          </a:p>
        </p:txBody>
      </p:sp>
      <p:sp>
        <p:nvSpPr>
          <p:cNvPr id="14" name="Text 12"/>
          <p:cNvSpPr/>
          <p:nvPr/>
        </p:nvSpPr>
        <p:spPr>
          <a:xfrm>
            <a:off x="1047750" y="398145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1</a:t>
            </a:r>
            <a:endParaRPr lang="en-US" sz="2250" dirty="0"/>
          </a:p>
        </p:txBody>
      </p:sp>
      <p:sp>
        <p:nvSpPr>
          <p:cNvPr id="15" name="Text 13"/>
          <p:cNvSpPr/>
          <p:nvPr/>
        </p:nvSpPr>
        <p:spPr>
          <a:xfrm>
            <a:off x="1581150" y="3950970"/>
            <a:ext cx="7699391"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1A1A1A"/>
                </a:solidFill>
                <a:latin typeface="Helvetica" pitchFamily="34" charset="0"/>
                <a:ea typeface="Helvetica" pitchFamily="34" charset="-122"/>
                <a:cs typeface="Helvetica" pitchFamily="34" charset="-120"/>
              </a:rPr>
              <a:t>My sister works as a math ______________ after school.</a:t>
            </a:r>
            <a:endParaRPr lang="en-US" sz="2250" dirty="0"/>
          </a:p>
        </p:txBody>
      </p:sp>
      <p:sp>
        <p:nvSpPr>
          <p:cNvPr id="16" name="Text 14"/>
          <p:cNvSpPr/>
          <p:nvPr/>
        </p:nvSpPr>
        <p:spPr>
          <a:xfrm>
            <a:off x="1047750" y="4576763"/>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2</a:t>
            </a:r>
            <a:endParaRPr lang="en-US" sz="2250" dirty="0"/>
          </a:p>
        </p:txBody>
      </p:sp>
      <p:sp>
        <p:nvSpPr>
          <p:cNvPr id="17" name="Text 15"/>
          <p:cNvSpPr/>
          <p:nvPr/>
        </p:nvSpPr>
        <p:spPr>
          <a:xfrm>
            <a:off x="1581150" y="4546283"/>
            <a:ext cx="8383179"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A good app can ______________ to the level of each student.</a:t>
            </a:r>
            <a:endParaRPr lang="en-US" sz="2250" dirty="0"/>
          </a:p>
        </p:txBody>
      </p:sp>
      <p:sp>
        <p:nvSpPr>
          <p:cNvPr id="18" name="Text 16"/>
          <p:cNvSpPr/>
          <p:nvPr/>
        </p:nvSpPr>
        <p:spPr>
          <a:xfrm>
            <a:off x="1047750" y="5172075"/>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3</a:t>
            </a:r>
            <a:endParaRPr lang="en-US" sz="2250" dirty="0"/>
          </a:p>
        </p:txBody>
      </p:sp>
      <p:sp>
        <p:nvSpPr>
          <p:cNvPr id="19" name="Text 17"/>
          <p:cNvSpPr/>
          <p:nvPr/>
        </p:nvSpPr>
        <p:spPr>
          <a:xfrm>
            <a:off x="1581150" y="5141595"/>
            <a:ext cx="7368957"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Do not ______________ on your phone for everything.</a:t>
            </a:r>
            <a:endParaRPr lang="en-US" sz="2250" dirty="0"/>
          </a:p>
        </p:txBody>
      </p:sp>
      <p:sp>
        <p:nvSpPr>
          <p:cNvPr id="20" name="Text 18"/>
          <p:cNvSpPr/>
          <p:nvPr/>
        </p:nvSpPr>
        <p:spPr>
          <a:xfrm>
            <a:off x="1047750" y="5767388"/>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4</a:t>
            </a:r>
            <a:endParaRPr lang="en-US" sz="2250" dirty="0"/>
          </a:p>
        </p:txBody>
      </p:sp>
      <p:sp>
        <p:nvSpPr>
          <p:cNvPr id="21" name="Text 19"/>
          <p:cNvSpPr/>
          <p:nvPr/>
        </p:nvSpPr>
        <p:spPr>
          <a:xfrm>
            <a:off x="1581150" y="5736907"/>
            <a:ext cx="6966752"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Speaking English is a very useful ______________ .</a:t>
            </a:r>
            <a:endParaRPr lang="en-US" sz="2250" dirty="0"/>
          </a:p>
        </p:txBody>
      </p:sp>
      <p:sp>
        <p:nvSpPr>
          <p:cNvPr id="22" name="Text 20"/>
          <p:cNvSpPr/>
          <p:nvPr/>
        </p:nvSpPr>
        <p:spPr>
          <a:xfrm>
            <a:off x="1047750" y="6362700"/>
            <a:ext cx="400050" cy="358140"/>
          </a:xfrm>
          <a:prstGeom prst="rect">
            <a:avLst/>
          </a:prstGeom>
          <a:noFill/>
          <a:ln/>
        </p:spPr>
        <p:txBody>
          <a:bodyPr wrap="square" lIns="25400" tIns="25400" rIns="25400" bIns="25400" rtlCol="0" anchor="t">
            <a:normAutofit fontScale="92500" lnSpcReduction="10000"/>
          </a:bodyPr>
          <a:lstStyle/>
          <a:p>
            <a:pPr marL="0" indent="0" algn="l">
              <a:buNone/>
            </a:pPr>
            <a:r>
              <a:rPr lang="en-US" sz="2250" b="1" dirty="0">
                <a:solidFill>
                  <a:srgbClr val="D9B877"/>
                </a:solidFill>
                <a:latin typeface="Georgia" pitchFamily="34" charset="0"/>
                <a:ea typeface="Georgia" pitchFamily="34" charset="-122"/>
                <a:cs typeface="Georgia" pitchFamily="34" charset="-120"/>
              </a:rPr>
              <a:t>5</a:t>
            </a:r>
            <a:endParaRPr lang="en-US" sz="2250" dirty="0"/>
          </a:p>
        </p:txBody>
      </p:sp>
      <p:sp>
        <p:nvSpPr>
          <p:cNvPr id="23" name="Text 21"/>
          <p:cNvSpPr/>
          <p:nvPr/>
        </p:nvSpPr>
        <p:spPr>
          <a:xfrm>
            <a:off x="1581150" y="6332220"/>
            <a:ext cx="7195030" cy="423863"/>
          </a:xfrm>
          <a:prstGeom prst="rect">
            <a:avLst/>
          </a:prstGeom>
          <a:noFill/>
          <a:ln/>
        </p:spPr>
        <p:txBody>
          <a:bodyPr wrap="square" lIns="25400" tIns="25400" rIns="25400" bIns="25400" rtlCol="0" anchor="t">
            <a:normAutofit lnSpcReduction="10000"/>
          </a:bodyPr>
          <a:lstStyle/>
          <a:p>
            <a:pPr>
              <a:lnSpc>
                <a:spcPct val="117733"/>
              </a:lnSpc>
            </a:pPr>
            <a:r>
              <a:rPr lang="en-US" sz="2250" dirty="0">
                <a:solidFill>
                  <a:srgbClr val="1A1A1A"/>
                </a:solidFill>
                <a:latin typeface="Helvetica" pitchFamily="34" charset="0"/>
                <a:ea typeface="Helvetica" pitchFamily="34" charset="-122"/>
                <a:cs typeface="Helvetica" pitchFamily="34" charset="-120"/>
              </a:rPr>
              <a:t>Please be ______________ about the help you used.</a:t>
            </a:r>
            <a:endParaRPr lang="en-US" sz="2250" dirty="0"/>
          </a:p>
        </p:txBody>
      </p:sp>
      <p:sp>
        <p:nvSpPr>
          <p:cNvPr id="24" name="Text 2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638300"/>
            <a:ext cx="3322677"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LANGUAGE IN CONTEXT</a:t>
            </a:r>
            <a:endParaRPr lang="en-US" sz="1500" dirty="0"/>
          </a:p>
        </p:txBody>
      </p:sp>
      <p:sp>
        <p:nvSpPr>
          <p:cNvPr id="6" name="Shape 4"/>
          <p:cNvSpPr/>
          <p:nvPr/>
        </p:nvSpPr>
        <p:spPr>
          <a:xfrm>
            <a:off x="4277916" y="1543050"/>
            <a:ext cx="1601272" cy="388620"/>
          </a:xfrm>
          <a:prstGeom prst="rect">
            <a:avLst/>
          </a:prstGeom>
          <a:solidFill>
            <a:srgbClr val="176B6B"/>
          </a:solidFill>
          <a:ln/>
        </p:spPr>
        <p:txBody>
          <a:bodyPr/>
          <a:lstStyle/>
          <a:p>
            <a:endParaRPr lang="en-US"/>
          </a:p>
        </p:txBody>
      </p:sp>
      <p:sp>
        <p:nvSpPr>
          <p:cNvPr id="7" name="Text 5"/>
          <p:cNvSpPr/>
          <p:nvPr/>
        </p:nvSpPr>
        <p:spPr>
          <a:xfrm>
            <a:off x="4449366" y="1600200"/>
            <a:ext cx="1334572" cy="312420"/>
          </a:xfrm>
          <a:prstGeom prst="rect">
            <a:avLst/>
          </a:prstGeom>
          <a:noFill/>
          <a:ln/>
        </p:spPr>
        <p:txBody>
          <a:bodyPr wrap="square" lIns="25400" tIns="25400" rIns="25400" bIns="25400" rtlCol="0" anchor="t">
            <a:normAutofit/>
          </a:bodyPr>
          <a:lstStyle/>
          <a:p>
            <a:pPr marL="0" indent="0" algn="l">
              <a:buNone/>
            </a:pPr>
            <a:r>
              <a:rPr lang="en-US" sz="1500" b="1" kern="0" spc="225" dirty="0">
                <a:solidFill>
                  <a:srgbClr val="FFFFFF"/>
                </a:solidFill>
                <a:latin typeface="Helvetica" pitchFamily="34" charset="0"/>
                <a:ea typeface="Helvetica" pitchFamily="34" charset="-122"/>
                <a:cs typeface="Helvetica" pitchFamily="34" charset="-120"/>
              </a:rPr>
              <a:t>ANSWERS</a:t>
            </a:r>
            <a:endParaRPr lang="en-US" sz="1500" dirty="0"/>
          </a:p>
        </p:txBody>
      </p:sp>
      <p:sp>
        <p:nvSpPr>
          <p:cNvPr id="8" name="Text 6"/>
          <p:cNvSpPr/>
          <p:nvPr/>
        </p:nvSpPr>
        <p:spPr>
          <a:xfrm>
            <a:off x="1047750" y="206502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Complete the sentences</a:t>
            </a:r>
            <a:endParaRPr lang="en-US" sz="3750" dirty="0"/>
          </a:p>
        </p:txBody>
      </p:sp>
      <p:sp>
        <p:nvSpPr>
          <p:cNvPr id="9" name="Text 7"/>
          <p:cNvSpPr/>
          <p:nvPr/>
        </p:nvSpPr>
        <p:spPr>
          <a:xfrm>
            <a:off x="1047750" y="301752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1</a:t>
            </a:r>
            <a:endParaRPr lang="en-US" sz="2100" dirty="0"/>
          </a:p>
        </p:txBody>
      </p:sp>
      <p:sp>
        <p:nvSpPr>
          <p:cNvPr id="10" name="Text 8"/>
          <p:cNvSpPr/>
          <p:nvPr/>
        </p:nvSpPr>
        <p:spPr>
          <a:xfrm>
            <a:off x="1581150" y="2987040"/>
            <a:ext cx="582012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My sister works as a math </a:t>
            </a:r>
            <a:r>
              <a:rPr lang="en-US" sz="2100" b="1" dirty="0">
                <a:solidFill>
                  <a:srgbClr val="176B6B"/>
                </a:solidFill>
                <a:latin typeface="Helvetica" pitchFamily="34" charset="0"/>
                <a:ea typeface="Helvetica" pitchFamily="34" charset="-122"/>
                <a:cs typeface="Helvetica" pitchFamily="34" charset="-120"/>
              </a:rPr>
              <a:t>tutor </a:t>
            </a:r>
            <a:r>
              <a:rPr lang="en-US" sz="2100" dirty="0">
                <a:solidFill>
                  <a:srgbClr val="444444"/>
                </a:solidFill>
                <a:latin typeface="Helvetica" pitchFamily="34" charset="0"/>
                <a:ea typeface="Helvetica" pitchFamily="34" charset="-122"/>
                <a:cs typeface="Helvetica" pitchFamily="34" charset="-120"/>
              </a:rPr>
              <a:t>after school.</a:t>
            </a:r>
            <a:endParaRPr lang="en-US" sz="2100" dirty="0"/>
          </a:p>
        </p:txBody>
      </p:sp>
      <p:sp>
        <p:nvSpPr>
          <p:cNvPr id="11" name="Text 9"/>
          <p:cNvSpPr/>
          <p:nvPr/>
        </p:nvSpPr>
        <p:spPr>
          <a:xfrm>
            <a:off x="1047750" y="358711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2</a:t>
            </a:r>
            <a:endParaRPr lang="en-US" sz="2100" dirty="0"/>
          </a:p>
        </p:txBody>
      </p:sp>
      <p:sp>
        <p:nvSpPr>
          <p:cNvPr id="12" name="Text 10"/>
          <p:cNvSpPr/>
          <p:nvPr/>
        </p:nvSpPr>
        <p:spPr>
          <a:xfrm>
            <a:off x="1581150" y="3556635"/>
            <a:ext cx="6572798"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A good app can </a:t>
            </a:r>
            <a:r>
              <a:rPr lang="en-US" sz="2100" b="1" dirty="0">
                <a:solidFill>
                  <a:srgbClr val="176B6B"/>
                </a:solidFill>
                <a:latin typeface="Helvetica" pitchFamily="34" charset="0"/>
                <a:ea typeface="Helvetica" pitchFamily="34" charset="-122"/>
                <a:cs typeface="Helvetica" pitchFamily="34" charset="-120"/>
              </a:rPr>
              <a:t>adapt </a:t>
            </a:r>
            <a:r>
              <a:rPr lang="en-US" sz="2100" dirty="0">
                <a:solidFill>
                  <a:srgbClr val="444444"/>
                </a:solidFill>
                <a:latin typeface="Helvetica" pitchFamily="34" charset="0"/>
                <a:ea typeface="Helvetica" pitchFamily="34" charset="-122"/>
                <a:cs typeface="Helvetica" pitchFamily="34" charset="-120"/>
              </a:rPr>
              <a:t>to the level of each student.</a:t>
            </a:r>
            <a:endParaRPr lang="en-US" sz="2100" dirty="0"/>
          </a:p>
        </p:txBody>
      </p:sp>
      <p:sp>
        <p:nvSpPr>
          <p:cNvPr id="13" name="Text 11"/>
          <p:cNvSpPr/>
          <p:nvPr/>
        </p:nvSpPr>
        <p:spPr>
          <a:xfrm>
            <a:off x="1047750" y="415671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3</a:t>
            </a:r>
            <a:endParaRPr lang="en-US" sz="2100" dirty="0"/>
          </a:p>
        </p:txBody>
      </p:sp>
      <p:sp>
        <p:nvSpPr>
          <p:cNvPr id="14" name="Text 12"/>
          <p:cNvSpPr/>
          <p:nvPr/>
        </p:nvSpPr>
        <p:spPr>
          <a:xfrm>
            <a:off x="1581150" y="4126230"/>
            <a:ext cx="5365790"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Do not </a:t>
            </a:r>
            <a:r>
              <a:rPr lang="en-US" sz="2100" b="1" dirty="0">
                <a:solidFill>
                  <a:srgbClr val="176B6B"/>
                </a:solidFill>
                <a:latin typeface="Helvetica" pitchFamily="34" charset="0"/>
                <a:ea typeface="Helvetica" pitchFamily="34" charset="-122"/>
                <a:cs typeface="Helvetica" pitchFamily="34" charset="-120"/>
              </a:rPr>
              <a:t>rely </a:t>
            </a:r>
            <a:r>
              <a:rPr lang="en-US" sz="2100" dirty="0">
                <a:solidFill>
                  <a:srgbClr val="444444"/>
                </a:solidFill>
                <a:latin typeface="Helvetica" pitchFamily="34" charset="0"/>
                <a:ea typeface="Helvetica" pitchFamily="34" charset="-122"/>
                <a:cs typeface="Helvetica" pitchFamily="34" charset="-120"/>
              </a:rPr>
              <a:t>on your phone for everything.</a:t>
            </a:r>
            <a:endParaRPr lang="en-US" sz="2100" dirty="0"/>
          </a:p>
        </p:txBody>
      </p:sp>
      <p:sp>
        <p:nvSpPr>
          <p:cNvPr id="15" name="Text 13"/>
          <p:cNvSpPr/>
          <p:nvPr/>
        </p:nvSpPr>
        <p:spPr>
          <a:xfrm>
            <a:off x="1047750" y="4726305"/>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4</a:t>
            </a:r>
            <a:endParaRPr lang="en-US" sz="2100" dirty="0"/>
          </a:p>
        </p:txBody>
      </p:sp>
      <p:sp>
        <p:nvSpPr>
          <p:cNvPr id="16" name="Text 14"/>
          <p:cNvSpPr/>
          <p:nvPr/>
        </p:nvSpPr>
        <p:spPr>
          <a:xfrm>
            <a:off x="1581150" y="4695825"/>
            <a:ext cx="5039154"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Speaking English is a very useful </a:t>
            </a:r>
            <a:r>
              <a:rPr lang="en-US" sz="2100" b="1" dirty="0">
                <a:solidFill>
                  <a:srgbClr val="176B6B"/>
                </a:solidFill>
                <a:latin typeface="Helvetica" pitchFamily="34" charset="0"/>
                <a:ea typeface="Helvetica" pitchFamily="34" charset="-122"/>
                <a:cs typeface="Helvetica" pitchFamily="34" charset="-120"/>
              </a:rPr>
              <a:t>skill</a:t>
            </a:r>
            <a:r>
              <a:rPr lang="en-US" sz="2100" dirty="0">
                <a:solidFill>
                  <a:srgbClr val="444444"/>
                </a:solidFill>
                <a:latin typeface="Helvetica" pitchFamily="34" charset="0"/>
                <a:ea typeface="Helvetica" pitchFamily="34" charset="-122"/>
                <a:cs typeface="Helvetica" pitchFamily="34" charset="-120"/>
              </a:rPr>
              <a:t>.</a:t>
            </a:r>
            <a:endParaRPr lang="en-US" sz="2100" dirty="0"/>
          </a:p>
        </p:txBody>
      </p:sp>
      <p:sp>
        <p:nvSpPr>
          <p:cNvPr id="17" name="Text 15"/>
          <p:cNvSpPr/>
          <p:nvPr/>
        </p:nvSpPr>
        <p:spPr>
          <a:xfrm>
            <a:off x="1047750" y="5295900"/>
            <a:ext cx="400050" cy="342900"/>
          </a:xfrm>
          <a:prstGeom prst="rect">
            <a:avLst/>
          </a:prstGeom>
          <a:noFill/>
          <a:ln/>
        </p:spPr>
        <p:txBody>
          <a:bodyPr wrap="square" lIns="25400" tIns="25400" rIns="25400" bIns="25400" rtlCol="0" anchor="t">
            <a:normAutofit lnSpcReduction="10000"/>
          </a:bodyPr>
          <a:lstStyle/>
          <a:p>
            <a:pPr marL="0" indent="0" algn="l">
              <a:buNone/>
            </a:pPr>
            <a:r>
              <a:rPr lang="en-US" sz="2100" b="1" dirty="0">
                <a:solidFill>
                  <a:srgbClr val="D9B877"/>
                </a:solidFill>
                <a:latin typeface="Georgia" pitchFamily="34" charset="0"/>
                <a:ea typeface="Georgia" pitchFamily="34" charset="-122"/>
                <a:cs typeface="Georgia" pitchFamily="34" charset="-120"/>
              </a:rPr>
              <a:t>5</a:t>
            </a:r>
            <a:endParaRPr lang="en-US" sz="2100" dirty="0"/>
          </a:p>
        </p:txBody>
      </p:sp>
      <p:sp>
        <p:nvSpPr>
          <p:cNvPr id="18" name="Text 16"/>
          <p:cNvSpPr/>
          <p:nvPr/>
        </p:nvSpPr>
        <p:spPr>
          <a:xfrm>
            <a:off x="1581150" y="5265420"/>
            <a:ext cx="5643051" cy="398145"/>
          </a:xfrm>
          <a:prstGeom prst="rect">
            <a:avLst/>
          </a:prstGeom>
          <a:noFill/>
          <a:ln/>
        </p:spPr>
        <p:txBody>
          <a:bodyPr wrap="square" lIns="25400" tIns="25400" rIns="25400" bIns="25400" rtlCol="0" anchor="t">
            <a:normAutofit lnSpcReduction="10000"/>
          </a:bodyPr>
          <a:lstStyle/>
          <a:p>
            <a:pPr marL="0" indent="0" algn="l">
              <a:lnSpc>
                <a:spcPct val="118125"/>
              </a:lnSpc>
              <a:buNone/>
            </a:pPr>
            <a:r>
              <a:rPr lang="en-US" sz="2100" dirty="0">
                <a:solidFill>
                  <a:srgbClr val="444444"/>
                </a:solidFill>
                <a:latin typeface="Helvetica" pitchFamily="34" charset="0"/>
                <a:ea typeface="Helvetica" pitchFamily="34" charset="-122"/>
                <a:cs typeface="Helvetica" pitchFamily="34" charset="-120"/>
              </a:rPr>
              <a:t>Please be </a:t>
            </a:r>
            <a:r>
              <a:rPr lang="en-US" sz="2100" b="1" dirty="0">
                <a:solidFill>
                  <a:srgbClr val="176B6B"/>
                </a:solidFill>
                <a:latin typeface="Helvetica" pitchFamily="34" charset="0"/>
                <a:ea typeface="Helvetica" pitchFamily="34" charset="-122"/>
                <a:cs typeface="Helvetica" pitchFamily="34" charset="-120"/>
              </a:rPr>
              <a:t>honest </a:t>
            </a:r>
            <a:r>
              <a:rPr lang="en-US" sz="2100" dirty="0">
                <a:solidFill>
                  <a:srgbClr val="444444"/>
                </a:solidFill>
                <a:latin typeface="Helvetica" pitchFamily="34" charset="0"/>
                <a:ea typeface="Helvetica" pitchFamily="34" charset="-122"/>
                <a:cs typeface="Helvetica" pitchFamily="34" charset="-120"/>
              </a:rPr>
              <a:t>about the help you used.</a:t>
            </a:r>
            <a:endParaRPr lang="en-US" sz="2100" dirty="0"/>
          </a:p>
        </p:txBody>
      </p:sp>
      <p:sp>
        <p:nvSpPr>
          <p:cNvPr id="19" name="Text 17"/>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5">
    <p:bg>
      <p:bgPr>
        <a:solidFill>
          <a:srgbClr val="FAF9F6"/>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504950"/>
            <a:ext cx="3211092"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SPEAKING CHALLENGE</a:t>
            </a:r>
            <a:endParaRPr lang="en-US" sz="1500" dirty="0"/>
          </a:p>
        </p:txBody>
      </p:sp>
      <p:sp>
        <p:nvSpPr>
          <p:cNvPr id="6" name="Text 4"/>
          <p:cNvSpPr/>
          <p:nvPr/>
        </p:nvSpPr>
        <p:spPr>
          <a:xfrm>
            <a:off x="4176474" y="1550670"/>
            <a:ext cx="2534507" cy="205740"/>
          </a:xfrm>
          <a:prstGeom prst="rect">
            <a:avLst/>
          </a:prstGeom>
          <a:noFill/>
          <a:ln/>
        </p:spPr>
        <p:txBody>
          <a:bodyPr wrap="square" lIns="25400" tIns="25400" rIns="25400" bIns="25400" rtlCol="0" anchor="t">
            <a:normAutofit lnSpcReduction="10000"/>
          </a:bodyPr>
          <a:lstStyle/>
          <a:p>
            <a:pPr marL="0" indent="0" algn="l">
              <a:buNone/>
            </a:pPr>
            <a:r>
              <a:rPr lang="en-US" sz="1125" b="1" kern="0" spc="225" dirty="0">
                <a:solidFill>
                  <a:srgbClr val="8A8A8A"/>
                </a:solidFill>
                <a:latin typeface="Helvetica" pitchFamily="34" charset="0"/>
                <a:ea typeface="Helvetica" pitchFamily="34" charset="-122"/>
                <a:cs typeface="Helvetica" pitchFamily="34" charset="-120"/>
              </a:rPr>
              <a:t>ROLE · TASK · PRESENT</a:t>
            </a:r>
            <a:endParaRPr lang="en-US" sz="1125" dirty="0"/>
          </a:p>
        </p:txBody>
      </p:sp>
      <p:sp>
        <p:nvSpPr>
          <p:cNvPr id="7" name="Text 5"/>
          <p:cNvSpPr/>
          <p:nvPr/>
        </p:nvSpPr>
        <p:spPr>
          <a:xfrm>
            <a:off x="1047750" y="1840230"/>
            <a:ext cx="17811750" cy="579120"/>
          </a:xfrm>
          <a:prstGeom prst="rect">
            <a:avLst/>
          </a:prstGeom>
          <a:noFill/>
          <a:ln/>
        </p:spPr>
        <p:txBody>
          <a:bodyPr wrap="square" lIns="25400" tIns="25400" rIns="25400" bIns="25400" rtlCol="0" anchor="t">
            <a:normAutofit lnSpcReduction="10000"/>
          </a:bodyPr>
          <a:lstStyle/>
          <a:p>
            <a:pPr marL="0" indent="0" algn="l">
              <a:buNone/>
            </a:pPr>
            <a:r>
              <a:rPr lang="en-US" sz="3750" b="1" dirty="0">
                <a:solidFill>
                  <a:srgbClr val="176B6B"/>
                </a:solidFill>
                <a:latin typeface="Georgia" pitchFamily="34" charset="0"/>
                <a:ea typeface="Georgia" pitchFamily="34" charset="-122"/>
                <a:cs typeface="Georgia" pitchFamily="34" charset="-120"/>
              </a:rPr>
              <a:t>You write the school rules</a:t>
            </a:r>
            <a:endParaRPr lang="en-US" sz="3750" dirty="0"/>
          </a:p>
        </p:txBody>
      </p:sp>
      <p:sp>
        <p:nvSpPr>
          <p:cNvPr id="8" name="Shape 6"/>
          <p:cNvSpPr/>
          <p:nvPr/>
        </p:nvSpPr>
        <p:spPr>
          <a:xfrm>
            <a:off x="1047750" y="2819400"/>
            <a:ext cx="14859000" cy="9525"/>
          </a:xfrm>
          <a:prstGeom prst="rect">
            <a:avLst/>
          </a:prstGeom>
          <a:solidFill>
            <a:srgbClr val="D8D6D0"/>
          </a:solidFill>
          <a:ln/>
        </p:spPr>
        <p:txBody>
          <a:bodyPr/>
          <a:lstStyle/>
          <a:p>
            <a:endParaRPr lang="en-US"/>
          </a:p>
        </p:txBody>
      </p:sp>
      <p:sp>
        <p:nvSpPr>
          <p:cNvPr id="9" name="Text 7"/>
          <p:cNvSpPr/>
          <p:nvPr/>
        </p:nvSpPr>
        <p:spPr>
          <a:xfrm>
            <a:off x="1047750" y="3093720"/>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ROLE</a:t>
            </a:r>
            <a:endParaRPr lang="en-US" sz="1800" dirty="0"/>
          </a:p>
        </p:txBody>
      </p:sp>
      <p:sp>
        <p:nvSpPr>
          <p:cNvPr id="10" name="Text 8"/>
          <p:cNvSpPr/>
          <p:nvPr/>
        </p:nvSpPr>
        <p:spPr>
          <a:xfrm>
            <a:off x="3238500" y="3055620"/>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You are the teachers at a school. Your students all use AI.</a:t>
            </a:r>
            <a:endParaRPr lang="en-US" sz="2250" dirty="0"/>
          </a:p>
        </p:txBody>
      </p:sp>
      <p:sp>
        <p:nvSpPr>
          <p:cNvPr id="11" name="Shape 9"/>
          <p:cNvSpPr/>
          <p:nvPr/>
        </p:nvSpPr>
        <p:spPr>
          <a:xfrm>
            <a:off x="1047750" y="3689033"/>
            <a:ext cx="14859000" cy="9525"/>
          </a:xfrm>
          <a:prstGeom prst="rect">
            <a:avLst/>
          </a:prstGeom>
          <a:solidFill>
            <a:srgbClr val="D8D6D0"/>
          </a:solidFill>
          <a:ln/>
        </p:spPr>
        <p:txBody>
          <a:bodyPr/>
          <a:lstStyle/>
          <a:p>
            <a:endParaRPr lang="en-US"/>
          </a:p>
        </p:txBody>
      </p:sp>
      <p:sp>
        <p:nvSpPr>
          <p:cNvPr id="12" name="Text 10"/>
          <p:cNvSpPr/>
          <p:nvPr/>
        </p:nvSpPr>
        <p:spPr>
          <a:xfrm>
            <a:off x="1047750" y="3963353"/>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TASK</a:t>
            </a:r>
            <a:endParaRPr lang="en-US" sz="1800" dirty="0"/>
          </a:p>
        </p:txBody>
      </p:sp>
      <p:sp>
        <p:nvSpPr>
          <p:cNvPr id="13" name="Text 11"/>
          <p:cNvSpPr/>
          <p:nvPr/>
        </p:nvSpPr>
        <p:spPr>
          <a:xfrm>
            <a:off x="3238500" y="3925253"/>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Choose two rules: one thing students can do, one thing they cannot.</a:t>
            </a:r>
            <a:endParaRPr lang="en-US" sz="2250" dirty="0"/>
          </a:p>
        </p:txBody>
      </p:sp>
      <p:sp>
        <p:nvSpPr>
          <p:cNvPr id="14" name="Shape 12"/>
          <p:cNvSpPr/>
          <p:nvPr/>
        </p:nvSpPr>
        <p:spPr>
          <a:xfrm>
            <a:off x="1047750" y="5409248"/>
            <a:ext cx="14859000" cy="9525"/>
          </a:xfrm>
          <a:prstGeom prst="rect">
            <a:avLst/>
          </a:prstGeom>
          <a:solidFill>
            <a:srgbClr val="D8D6D0"/>
          </a:solidFill>
          <a:ln/>
        </p:spPr>
        <p:txBody>
          <a:bodyPr/>
          <a:lstStyle/>
          <a:p>
            <a:endParaRPr lang="en-US"/>
          </a:p>
        </p:txBody>
      </p:sp>
      <p:sp>
        <p:nvSpPr>
          <p:cNvPr id="15" name="Shape 13"/>
          <p:cNvSpPr/>
          <p:nvPr/>
        </p:nvSpPr>
        <p:spPr>
          <a:xfrm>
            <a:off x="1047750" y="4558665"/>
            <a:ext cx="14859000" cy="9525"/>
          </a:xfrm>
          <a:prstGeom prst="rect">
            <a:avLst/>
          </a:prstGeom>
          <a:solidFill>
            <a:srgbClr val="D8D6D0"/>
          </a:solidFill>
          <a:ln/>
        </p:spPr>
        <p:txBody>
          <a:bodyPr/>
          <a:lstStyle/>
          <a:p>
            <a:endParaRPr lang="en-US"/>
          </a:p>
        </p:txBody>
      </p:sp>
      <p:sp>
        <p:nvSpPr>
          <p:cNvPr id="16" name="Text 14"/>
          <p:cNvSpPr/>
          <p:nvPr/>
        </p:nvSpPr>
        <p:spPr>
          <a:xfrm>
            <a:off x="1047750" y="4832985"/>
            <a:ext cx="2095500" cy="358140"/>
          </a:xfrm>
          <a:prstGeom prst="rect">
            <a:avLst/>
          </a:prstGeom>
          <a:noFill/>
          <a:ln/>
        </p:spPr>
        <p:txBody>
          <a:bodyPr wrap="square" lIns="25400" tIns="25400" rIns="25400" bIns="25400" rtlCol="0" anchor="t">
            <a:normAutofit/>
          </a:bodyPr>
          <a:lstStyle/>
          <a:p>
            <a:pPr marL="0" indent="0" algn="l">
              <a:buNone/>
            </a:pPr>
            <a:r>
              <a:rPr lang="en-US" sz="1800" b="1" kern="0" spc="225" dirty="0">
                <a:solidFill>
                  <a:srgbClr val="176B6B"/>
                </a:solidFill>
                <a:latin typeface="Helvetica" pitchFamily="34" charset="0"/>
                <a:ea typeface="Helvetica" pitchFamily="34" charset="-122"/>
                <a:cs typeface="Helvetica" pitchFamily="34" charset="-120"/>
              </a:rPr>
              <a:t>PRESENT</a:t>
            </a:r>
            <a:endParaRPr lang="en-US" sz="1800" dirty="0"/>
          </a:p>
        </p:txBody>
      </p:sp>
      <p:sp>
        <p:nvSpPr>
          <p:cNvPr id="17" name="Text 15"/>
          <p:cNvSpPr/>
          <p:nvPr/>
        </p:nvSpPr>
        <p:spPr>
          <a:xfrm>
            <a:off x="3238500" y="4794885"/>
            <a:ext cx="13935075" cy="423863"/>
          </a:xfrm>
          <a:prstGeom prst="rect">
            <a:avLst/>
          </a:prstGeom>
          <a:noFill/>
          <a:ln/>
        </p:spPr>
        <p:txBody>
          <a:bodyPr wrap="square" lIns="25400" tIns="25400" rIns="25400" bIns="25400" rtlCol="0" anchor="t">
            <a:normAutofit lnSpcReduction="10000"/>
          </a:bodyPr>
          <a:lstStyle/>
          <a:p>
            <a:pPr marL="0" indent="0" algn="l">
              <a:lnSpc>
                <a:spcPct val="117733"/>
              </a:lnSpc>
              <a:buNone/>
            </a:pPr>
            <a:r>
              <a:rPr lang="en-US" sz="2250" dirty="0">
                <a:solidFill>
                  <a:srgbClr val="222222"/>
                </a:solidFill>
                <a:latin typeface="Helvetica" pitchFamily="34" charset="0"/>
                <a:ea typeface="Helvetica" pitchFamily="34" charset="-122"/>
                <a:cs typeface="Helvetica" pitchFamily="34" charset="-120"/>
              </a:rPr>
              <a:t>Tell the class your two rules and say why they are fair.</a:t>
            </a:r>
            <a:endParaRPr lang="en-US" sz="2250" dirty="0"/>
          </a:p>
        </p:txBody>
      </p:sp>
      <p:sp>
        <p:nvSpPr>
          <p:cNvPr id="18" name="Shape 16"/>
          <p:cNvSpPr/>
          <p:nvPr/>
        </p:nvSpPr>
        <p:spPr>
          <a:xfrm>
            <a:off x="1047750" y="5740718"/>
            <a:ext cx="45720" cy="1009650"/>
          </a:xfrm>
          <a:prstGeom prst="rect">
            <a:avLst/>
          </a:prstGeom>
          <a:solidFill>
            <a:srgbClr val="D9B877"/>
          </a:solidFill>
          <a:ln/>
        </p:spPr>
        <p:txBody>
          <a:bodyPr/>
          <a:lstStyle/>
          <a:p>
            <a:endParaRPr lang="en-US"/>
          </a:p>
        </p:txBody>
      </p:sp>
      <p:sp>
        <p:nvSpPr>
          <p:cNvPr id="19" name="Text 17"/>
          <p:cNvSpPr/>
          <p:nvPr/>
        </p:nvSpPr>
        <p:spPr>
          <a:xfrm>
            <a:off x="1341120" y="5740718"/>
            <a:ext cx="16022194" cy="228600"/>
          </a:xfrm>
          <a:prstGeom prst="rect">
            <a:avLst/>
          </a:prstGeom>
          <a:noFill/>
          <a:ln/>
        </p:spPr>
        <p:txBody>
          <a:bodyPr wrap="square" lIns="25400" tIns="25400" rIns="25400" bIns="25400" rtlCol="0" anchor="t">
            <a:normAutofit lnSpcReduction="10000"/>
          </a:bodyPr>
          <a:lstStyle/>
          <a:p>
            <a:pPr marL="0" indent="0" algn="l">
              <a:buNone/>
            </a:pPr>
            <a:r>
              <a:rPr lang="en-US" sz="1275" b="1" kern="0" spc="263" dirty="0">
                <a:solidFill>
                  <a:srgbClr val="BF842C"/>
                </a:solidFill>
                <a:latin typeface="Helvetica" pitchFamily="34" charset="0"/>
                <a:ea typeface="Helvetica" pitchFamily="34" charset="-122"/>
                <a:cs typeface="Helvetica" pitchFamily="34" charset="-120"/>
              </a:rPr>
              <a:t>USEFUL LANGUAGE</a:t>
            </a:r>
            <a:endParaRPr lang="en-US" sz="1275" dirty="0"/>
          </a:p>
        </p:txBody>
      </p:sp>
      <p:sp>
        <p:nvSpPr>
          <p:cNvPr id="20" name="Text 18"/>
          <p:cNvSpPr/>
          <p:nvPr/>
        </p:nvSpPr>
        <p:spPr>
          <a:xfrm>
            <a:off x="1341120" y="6007418"/>
            <a:ext cx="15002600" cy="781050"/>
          </a:xfrm>
          <a:prstGeom prst="rect">
            <a:avLst/>
          </a:prstGeom>
          <a:noFill/>
          <a:ln/>
        </p:spPr>
        <p:txBody>
          <a:bodyPr wrap="square" lIns="25400" tIns="25400" rIns="25400" bIns="25400" rtlCol="0" anchor="t">
            <a:normAutofit/>
          </a:bodyPr>
          <a:lstStyle/>
          <a:p>
            <a:pPr marL="0" indent="0" algn="l">
              <a:lnSpc>
                <a:spcPct val="131757"/>
              </a:lnSpc>
              <a:buNone/>
            </a:pPr>
            <a:r>
              <a:rPr lang="en-US" sz="1950" dirty="0">
                <a:solidFill>
                  <a:srgbClr val="333333"/>
                </a:solidFill>
                <a:latin typeface="Helvetica" pitchFamily="34" charset="0"/>
                <a:ea typeface="Helvetica" pitchFamily="34" charset="-122"/>
                <a:cs typeface="Helvetica" pitchFamily="34" charset="-120"/>
              </a:rPr>
              <a:t>Students can… · Students cannot… We chose this because… · This is fair because…</a:t>
            </a:r>
            <a:endParaRPr lang="en-US" sz="1950" dirty="0"/>
          </a:p>
        </p:txBody>
      </p:sp>
      <p:sp>
        <p:nvSpPr>
          <p:cNvPr id="21" name="Text 19"/>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a:t>
            </a:r>
            <a:endParaRPr lang="en-US" sz="1275"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1047750" y="1101090"/>
            <a:ext cx="16192500" cy="22860"/>
          </a:xfrm>
          <a:prstGeom prst="rect">
            <a:avLst/>
          </a:prstGeom>
          <a:solidFill>
            <a:srgbClr val="176B6B"/>
          </a:solidFill>
          <a:ln/>
        </p:spPr>
        <p:txBody>
          <a:bodyPr/>
          <a:lstStyle/>
          <a:p>
            <a:endParaRPr lang="en-US"/>
          </a:p>
        </p:txBody>
      </p:sp>
      <p:sp>
        <p:nvSpPr>
          <p:cNvPr id="3" name="Text 1"/>
          <p:cNvSpPr/>
          <p:nvPr/>
        </p:nvSpPr>
        <p:spPr>
          <a:xfrm>
            <a:off x="1047750" y="666750"/>
            <a:ext cx="3771900" cy="320040"/>
          </a:xfrm>
          <a:prstGeom prst="rect">
            <a:avLst/>
          </a:prstGeom>
          <a:noFill/>
          <a:ln/>
        </p:spPr>
        <p:txBody>
          <a:bodyPr wrap="none" lIns="25400" tIns="25400" rIns="25400" bIns="25400" rtlCol="0" anchor="t">
            <a:normAutofit lnSpcReduction="10000"/>
          </a:bodyPr>
          <a:lstStyle/>
          <a:p>
            <a:pPr marL="0" indent="0" algn="l">
              <a:buNone/>
            </a:pPr>
            <a:r>
              <a:rPr lang="en-US" sz="1950" b="1" kern="0" spc="38" dirty="0">
                <a:solidFill>
                  <a:srgbClr val="176B6B"/>
                </a:solidFill>
                <a:latin typeface="Georgia" pitchFamily="34" charset="0"/>
                <a:ea typeface="Georgia" pitchFamily="34" charset="-122"/>
                <a:cs typeface="Georgia" pitchFamily="34" charset="-120"/>
              </a:rPr>
              <a:t>PERSPECTIVE</a:t>
            </a:r>
            <a:endParaRPr lang="en-US" sz="1950" dirty="0"/>
          </a:p>
        </p:txBody>
      </p:sp>
      <p:sp>
        <p:nvSpPr>
          <p:cNvPr id="4" name="Text 2"/>
          <p:cNvSpPr/>
          <p:nvPr/>
        </p:nvSpPr>
        <p:spPr>
          <a:xfrm>
            <a:off x="16196549" y="701040"/>
            <a:ext cx="1119902" cy="251460"/>
          </a:xfrm>
          <a:prstGeom prst="rect">
            <a:avLst/>
          </a:prstGeom>
          <a:noFill/>
          <a:ln/>
        </p:spPr>
        <p:txBody>
          <a:bodyPr wrap="square" lIns="25400" tIns="25400" rIns="25400" bIns="25400" rtlCol="0" anchor="t">
            <a:normAutofit/>
          </a:bodyPr>
          <a:lstStyle/>
          <a:p>
            <a:pPr marL="0" indent="0" algn="l">
              <a:buNone/>
            </a:pPr>
            <a:r>
              <a:rPr lang="en-US" sz="1200" b="1" kern="0" spc="150" dirty="0">
                <a:solidFill>
                  <a:srgbClr val="176B6B"/>
                </a:solidFill>
                <a:latin typeface="Helvetica" pitchFamily="34" charset="0"/>
                <a:ea typeface="Helvetica" pitchFamily="34" charset="-122"/>
                <a:cs typeface="Helvetica" pitchFamily="34" charset="-120"/>
              </a:rPr>
              <a:t>ISSUE 002</a:t>
            </a:r>
            <a:endParaRPr lang="en-US" sz="1200" dirty="0"/>
          </a:p>
        </p:txBody>
      </p:sp>
      <p:sp>
        <p:nvSpPr>
          <p:cNvPr id="5" name="Text 3"/>
          <p:cNvSpPr/>
          <p:nvPr/>
        </p:nvSpPr>
        <p:spPr>
          <a:xfrm>
            <a:off x="1047750" y="1695450"/>
            <a:ext cx="17811750" cy="259080"/>
          </a:xfrm>
          <a:prstGeom prst="rect">
            <a:avLst/>
          </a:prstGeom>
          <a:noFill/>
          <a:ln/>
        </p:spPr>
        <p:txBody>
          <a:bodyPr wrap="square" lIns="25400" tIns="25400" rIns="25400" bIns="25400" rtlCol="0" anchor="t">
            <a:normAutofit lnSpcReduction="10000"/>
          </a:bodyPr>
          <a:lstStyle/>
          <a:p>
            <a:pPr marL="0" indent="0" algn="l">
              <a:buNone/>
            </a:pPr>
            <a:r>
              <a:rPr lang="en-US" sz="1500" b="1" kern="0" spc="300" dirty="0">
                <a:solidFill>
                  <a:srgbClr val="BF842C"/>
                </a:solidFill>
                <a:latin typeface="Helvetica" pitchFamily="34" charset="0"/>
                <a:ea typeface="Helvetica" pitchFamily="34" charset="-122"/>
                <a:cs typeface="Helvetica" pitchFamily="34" charset="-120"/>
              </a:rPr>
              <a:t>WRITING · YOUR OPINION</a:t>
            </a:r>
            <a:endParaRPr lang="en-US" sz="1500" dirty="0"/>
          </a:p>
        </p:txBody>
      </p:sp>
      <p:sp>
        <p:nvSpPr>
          <p:cNvPr id="6" name="Text 4"/>
          <p:cNvSpPr/>
          <p:nvPr/>
        </p:nvSpPr>
        <p:spPr>
          <a:xfrm>
            <a:off x="1047750" y="2145030"/>
            <a:ext cx="15206662" cy="1588770"/>
          </a:xfrm>
          <a:prstGeom prst="rect">
            <a:avLst/>
          </a:prstGeom>
          <a:noFill/>
          <a:ln/>
        </p:spPr>
        <p:txBody>
          <a:bodyPr wrap="square" lIns="25400" tIns="25400" rIns="25400" bIns="25400" rtlCol="0" anchor="t">
            <a:normAutofit lnSpcReduction="10000"/>
          </a:bodyPr>
          <a:lstStyle/>
          <a:p>
            <a:pPr marL="0" indent="0" algn="l">
              <a:lnSpc>
                <a:spcPct val="96905"/>
              </a:lnSpc>
              <a:buNone/>
            </a:pPr>
            <a:r>
              <a:rPr lang="en-US" sz="5550" b="1" dirty="0">
                <a:solidFill>
                  <a:srgbClr val="176B6B"/>
                </a:solidFill>
                <a:latin typeface="Georgia" pitchFamily="34" charset="0"/>
                <a:ea typeface="Georgia" pitchFamily="34" charset="-122"/>
                <a:cs typeface="Georgia" pitchFamily="34" charset="-120"/>
              </a:rPr>
              <a:t>Should students use AI to help with their homework?</a:t>
            </a:r>
            <a:endParaRPr lang="en-US" sz="5550" dirty="0"/>
          </a:p>
        </p:txBody>
      </p:sp>
      <p:sp>
        <p:nvSpPr>
          <p:cNvPr id="7" name="Text 5"/>
          <p:cNvSpPr/>
          <p:nvPr/>
        </p:nvSpPr>
        <p:spPr>
          <a:xfrm>
            <a:off x="1047750" y="4076700"/>
            <a:ext cx="13620750" cy="464820"/>
          </a:xfrm>
          <a:prstGeom prst="rect">
            <a:avLst/>
          </a:prstGeom>
          <a:noFill/>
          <a:ln/>
        </p:spPr>
        <p:txBody>
          <a:bodyPr wrap="square" lIns="25400" tIns="25400" rIns="25400" bIns="25400" rtlCol="0" anchor="t">
            <a:normAutofit lnSpcReduction="10000"/>
          </a:bodyPr>
          <a:lstStyle/>
          <a:p>
            <a:pPr marL="0" indent="0" algn="l">
              <a:lnSpc>
                <a:spcPct val="124444"/>
              </a:lnSpc>
              <a:buNone/>
            </a:pPr>
            <a:r>
              <a:rPr lang="en-US" sz="2400" dirty="0">
                <a:solidFill>
                  <a:srgbClr val="444444"/>
                </a:solidFill>
                <a:latin typeface="Helvetica" pitchFamily="34" charset="0"/>
                <a:ea typeface="Helvetica" pitchFamily="34" charset="-122"/>
                <a:cs typeface="Helvetica" pitchFamily="34" charset="-120"/>
              </a:rPr>
              <a:t>Write </a:t>
            </a:r>
            <a:r>
              <a:rPr lang="en-US" sz="2400" b="1" dirty="0">
                <a:solidFill>
                  <a:srgbClr val="176B6B"/>
                </a:solidFill>
                <a:latin typeface="Helvetica" pitchFamily="34" charset="0"/>
                <a:ea typeface="Helvetica" pitchFamily="34" charset="-122"/>
                <a:cs typeface="Helvetica" pitchFamily="34" charset="-120"/>
              </a:rPr>
              <a:t>60–100 words</a:t>
            </a:r>
            <a:r>
              <a:rPr lang="en-US" sz="2400" dirty="0">
                <a:solidFill>
                  <a:srgbClr val="444444"/>
                </a:solidFill>
                <a:latin typeface="Helvetica" pitchFamily="34" charset="0"/>
                <a:ea typeface="Helvetica" pitchFamily="34" charset="-122"/>
                <a:cs typeface="Helvetica" pitchFamily="34" charset="-120"/>
              </a:rPr>
              <a:t>. Use words from the article.</a:t>
            </a:r>
            <a:endParaRPr lang="en-US" sz="2400" dirty="0"/>
          </a:p>
        </p:txBody>
      </p:sp>
      <p:sp>
        <p:nvSpPr>
          <p:cNvPr id="8" name="Shape 6"/>
          <p:cNvSpPr/>
          <p:nvPr/>
        </p:nvSpPr>
        <p:spPr>
          <a:xfrm>
            <a:off x="1047750" y="4979670"/>
            <a:ext cx="2476500" cy="22860"/>
          </a:xfrm>
          <a:prstGeom prst="rect">
            <a:avLst/>
          </a:prstGeom>
          <a:solidFill>
            <a:srgbClr val="D9B877"/>
          </a:solidFill>
          <a:ln/>
        </p:spPr>
        <p:txBody>
          <a:bodyPr/>
          <a:lstStyle/>
          <a:p>
            <a:endParaRPr lang="en-US"/>
          </a:p>
        </p:txBody>
      </p:sp>
      <p:sp>
        <p:nvSpPr>
          <p:cNvPr id="9" name="Text 7"/>
          <p:cNvSpPr/>
          <p:nvPr/>
        </p:nvSpPr>
        <p:spPr>
          <a:xfrm>
            <a:off x="1047750" y="5135880"/>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I think students should…</a:t>
            </a:r>
            <a:endParaRPr lang="en-US" sz="1800" dirty="0"/>
          </a:p>
        </p:txBody>
      </p:sp>
      <p:sp>
        <p:nvSpPr>
          <p:cNvPr id="10" name="Shape 8"/>
          <p:cNvSpPr/>
          <p:nvPr/>
        </p:nvSpPr>
        <p:spPr>
          <a:xfrm>
            <a:off x="3905250" y="4979670"/>
            <a:ext cx="2476500" cy="22860"/>
          </a:xfrm>
          <a:prstGeom prst="rect">
            <a:avLst/>
          </a:prstGeom>
          <a:solidFill>
            <a:srgbClr val="D9B877"/>
          </a:solidFill>
          <a:ln/>
        </p:spPr>
        <p:txBody>
          <a:bodyPr/>
          <a:lstStyle/>
          <a:p>
            <a:endParaRPr lang="en-US"/>
          </a:p>
        </p:txBody>
      </p:sp>
      <p:sp>
        <p:nvSpPr>
          <p:cNvPr id="11" name="Text 9"/>
          <p:cNvSpPr/>
          <p:nvPr/>
        </p:nvSpPr>
        <p:spPr>
          <a:xfrm>
            <a:off x="3905250" y="5135880"/>
            <a:ext cx="2552700" cy="556260"/>
          </a:xfrm>
          <a:prstGeom prst="rect">
            <a:avLst/>
          </a:prstGeom>
          <a:noFill/>
          <a:ln/>
        </p:spPr>
        <p:txBody>
          <a:bodyPr wrap="square" lIns="25400" tIns="25400" rIns="25400" bIns="25400" rtlCol="0" anchor="t">
            <a:normAutofit lnSpcReduction="10000"/>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The first reason is… For example,…</a:t>
            </a:r>
            <a:endParaRPr lang="en-US" sz="1800" dirty="0"/>
          </a:p>
        </p:txBody>
      </p:sp>
      <p:sp>
        <p:nvSpPr>
          <p:cNvPr id="12" name="Shape 10"/>
          <p:cNvSpPr/>
          <p:nvPr/>
        </p:nvSpPr>
        <p:spPr>
          <a:xfrm>
            <a:off x="6762750" y="4979670"/>
            <a:ext cx="2476500" cy="22860"/>
          </a:xfrm>
          <a:prstGeom prst="rect">
            <a:avLst/>
          </a:prstGeom>
          <a:solidFill>
            <a:srgbClr val="D9B877"/>
          </a:solidFill>
          <a:ln/>
        </p:spPr>
        <p:txBody>
          <a:bodyPr/>
          <a:lstStyle/>
          <a:p>
            <a:endParaRPr lang="en-US"/>
          </a:p>
        </p:txBody>
      </p:sp>
      <p:sp>
        <p:nvSpPr>
          <p:cNvPr id="13" name="Text 11"/>
          <p:cNvSpPr/>
          <p:nvPr/>
        </p:nvSpPr>
        <p:spPr>
          <a:xfrm>
            <a:off x="6762750" y="5135880"/>
            <a:ext cx="2552700" cy="556260"/>
          </a:xfrm>
          <a:prstGeom prst="rect">
            <a:avLst/>
          </a:prstGeom>
          <a:noFill/>
          <a:ln/>
        </p:spPr>
        <p:txBody>
          <a:bodyPr wrap="square" lIns="25400" tIns="25400" rIns="25400" bIns="25400" rtlCol="0" anchor="t">
            <a:normAutofit/>
          </a:bodyPr>
          <a:lstStyle/>
          <a:p>
            <a:pPr marL="0" indent="0" algn="l">
              <a:buNone/>
            </a:pPr>
            <a:r>
              <a:rPr lang="en-US" sz="1800" dirty="0">
                <a:solidFill>
                  <a:srgbClr val="777777"/>
                </a:solidFill>
                <a:latin typeface="Helvetica" pitchFamily="34" charset="0"/>
                <a:ea typeface="Helvetica" pitchFamily="34" charset="-122"/>
                <a:cs typeface="Helvetica" pitchFamily="34" charset="-120"/>
              </a:rPr>
              <a:t>But… So I think…</a:t>
            </a:r>
            <a:endParaRPr lang="en-US" sz="1800" dirty="0"/>
          </a:p>
        </p:txBody>
      </p:sp>
      <p:sp>
        <p:nvSpPr>
          <p:cNvPr id="14" name="Text 12"/>
          <p:cNvSpPr/>
          <p:nvPr/>
        </p:nvSpPr>
        <p:spPr>
          <a:xfrm>
            <a:off x="1047750" y="9429750"/>
            <a:ext cx="17811750" cy="228600"/>
          </a:xfrm>
          <a:prstGeom prst="rect">
            <a:avLst/>
          </a:prstGeom>
          <a:noFill/>
          <a:ln/>
        </p:spPr>
        <p:txBody>
          <a:bodyPr wrap="square" lIns="25400" tIns="25400" rIns="25400" bIns="25400" rtlCol="0" anchor="t">
            <a:normAutofit lnSpcReduction="10000"/>
          </a:bodyPr>
          <a:lstStyle/>
          <a:p>
            <a:pPr marL="0" indent="0" algn="l">
              <a:buNone/>
            </a:pPr>
            <a:r>
              <a:rPr lang="en-US" sz="1275" kern="0" spc="38" dirty="0">
                <a:solidFill>
                  <a:srgbClr val="9A9890"/>
                </a:solidFill>
                <a:latin typeface="Helvetica" pitchFamily="34" charset="0"/>
                <a:ea typeface="Helvetica" pitchFamily="34" charset="-122"/>
                <a:cs typeface="Helvetica" pitchFamily="34" charset="-120"/>
              </a:rPr>
              <a:t>perspectiveenglish.com | Model answer in the Teacher Guide</a:t>
            </a:r>
            <a:endParaRPr lang="en-US" sz="1275"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7">
    <p:bg>
      <p:bgPr>
        <a:solidFill>
          <a:srgbClr val="176B6B"/>
        </a:solidFill>
        <a:effectLst/>
      </p:bgPr>
    </p:bg>
    <p:spTree>
      <p:nvGrpSpPr>
        <p:cNvPr id="1" name=""/>
        <p:cNvGrpSpPr/>
        <p:nvPr/>
      </p:nvGrpSpPr>
      <p:grpSpPr>
        <a:xfrm>
          <a:off x="0" y="0"/>
          <a:ext cx="0" cy="0"/>
          <a:chOff x="0" y="0"/>
          <a:chExt cx="0" cy="0"/>
        </a:xfrm>
      </p:grpSpPr>
      <p:sp>
        <p:nvSpPr>
          <p:cNvPr id="2" name="Text 0"/>
          <p:cNvSpPr/>
          <p:nvPr/>
        </p:nvSpPr>
        <p:spPr>
          <a:xfrm>
            <a:off x="1238250" y="1047750"/>
            <a:ext cx="5448300" cy="472440"/>
          </a:xfrm>
          <a:prstGeom prst="rect">
            <a:avLst/>
          </a:prstGeom>
          <a:noFill/>
          <a:ln/>
        </p:spPr>
        <p:txBody>
          <a:bodyPr wrap="none" lIns="25400" tIns="25400" rIns="25400" bIns="25400" rtlCol="0" anchor="t">
            <a:normAutofit lnSpcReduction="10000"/>
          </a:bodyPr>
          <a:lstStyle/>
          <a:p>
            <a:pPr marL="0" indent="0" algn="l">
              <a:buNone/>
            </a:pPr>
            <a:r>
              <a:rPr lang="en-US" sz="3000" b="1" kern="0" spc="75" dirty="0">
                <a:solidFill>
                  <a:srgbClr val="FFFFFF"/>
                </a:solidFill>
                <a:latin typeface="Georgia" pitchFamily="34" charset="0"/>
                <a:ea typeface="Georgia" pitchFamily="34" charset="-122"/>
                <a:cs typeface="Georgia" pitchFamily="34" charset="-120"/>
              </a:rPr>
              <a:t>PERSPECTIVE</a:t>
            </a:r>
            <a:endParaRPr lang="en-US" sz="3000" dirty="0"/>
          </a:p>
        </p:txBody>
      </p:sp>
      <p:sp>
        <p:nvSpPr>
          <p:cNvPr id="3" name="Text 1"/>
          <p:cNvSpPr/>
          <p:nvPr/>
        </p:nvSpPr>
        <p:spPr>
          <a:xfrm>
            <a:off x="1238250" y="3769995"/>
            <a:ext cx="17392650" cy="281940"/>
          </a:xfrm>
          <a:prstGeom prst="rect">
            <a:avLst/>
          </a:prstGeom>
          <a:noFill/>
          <a:ln/>
        </p:spPr>
        <p:txBody>
          <a:bodyPr wrap="square" lIns="25400" tIns="25400" rIns="25400" bIns="25400" rtlCol="0" anchor="t">
            <a:normAutofit lnSpcReduction="10000"/>
          </a:bodyPr>
          <a:lstStyle/>
          <a:p>
            <a:pPr marL="0" indent="0" algn="l">
              <a:buNone/>
            </a:pPr>
            <a:r>
              <a:rPr lang="en-US" sz="1650" b="1" kern="0" spc="450" dirty="0">
                <a:solidFill>
                  <a:srgbClr val="D9B877"/>
                </a:solidFill>
                <a:latin typeface="Helvetica" pitchFamily="34" charset="0"/>
                <a:ea typeface="Helvetica" pitchFamily="34" charset="-122"/>
                <a:cs typeface="Helvetica" pitchFamily="34" charset="-120"/>
              </a:rPr>
              <a:t>THAT’S A WRAP</a:t>
            </a:r>
            <a:endParaRPr lang="en-US" sz="1650" dirty="0"/>
          </a:p>
        </p:txBody>
      </p:sp>
      <p:sp>
        <p:nvSpPr>
          <p:cNvPr id="4" name="Text 2"/>
          <p:cNvSpPr/>
          <p:nvPr/>
        </p:nvSpPr>
        <p:spPr>
          <a:xfrm>
            <a:off x="1238250" y="4204335"/>
            <a:ext cx="16285845" cy="1958340"/>
          </a:xfrm>
          <a:prstGeom prst="rect">
            <a:avLst/>
          </a:prstGeom>
          <a:noFill/>
          <a:ln/>
        </p:spPr>
        <p:txBody>
          <a:bodyPr wrap="square" lIns="25400" tIns="25400" rIns="25400" bIns="25400" rtlCol="0" anchor="t">
            <a:normAutofit lnSpcReduction="10000"/>
          </a:bodyPr>
          <a:lstStyle/>
          <a:p>
            <a:pPr marL="0" indent="0" algn="l">
              <a:lnSpc>
                <a:spcPct val="92647"/>
              </a:lnSpc>
              <a:buNone/>
            </a:pPr>
            <a:r>
              <a:rPr lang="en-US" sz="7200" b="1" dirty="0">
                <a:solidFill>
                  <a:srgbClr val="FFFFFF"/>
                </a:solidFill>
                <a:latin typeface="Georgia" pitchFamily="34" charset="0"/>
                <a:ea typeface="Georgia" pitchFamily="34" charset="-122"/>
                <a:cs typeface="Georgia" pitchFamily="34" charset="-120"/>
              </a:rPr>
              <a:t>One fact. One perspective. Endless discussion.</a:t>
            </a:r>
            <a:endParaRPr lang="en-US" sz="7200" dirty="0"/>
          </a:p>
        </p:txBody>
      </p:sp>
      <p:sp>
        <p:nvSpPr>
          <p:cNvPr id="5" name="Text 3"/>
          <p:cNvSpPr/>
          <p:nvPr/>
        </p:nvSpPr>
        <p:spPr>
          <a:xfrm>
            <a:off x="1238250" y="6410325"/>
            <a:ext cx="17392650" cy="365760"/>
          </a:xfrm>
          <a:prstGeom prst="rect">
            <a:avLst/>
          </a:prstGeom>
          <a:noFill/>
          <a:ln/>
        </p:spPr>
        <p:txBody>
          <a:bodyPr wrap="square" lIns="25400" tIns="25400" rIns="25400" bIns="25400" rtlCol="0" anchor="t">
            <a:normAutofit lnSpcReduction="10000"/>
          </a:bodyPr>
          <a:lstStyle/>
          <a:p>
            <a:pPr marL="0" indent="0" algn="l">
              <a:buNone/>
            </a:pPr>
            <a:r>
              <a:rPr lang="en-US" sz="2250" dirty="0">
                <a:solidFill>
                  <a:srgbClr val="DCECEC"/>
                </a:solidFill>
                <a:latin typeface="Helvetica" pitchFamily="34" charset="0"/>
                <a:ea typeface="Helvetica" pitchFamily="34" charset="-122"/>
                <a:cs typeface="Helvetica" pitchFamily="34" charset="-120"/>
              </a:rPr>
              <a:t>Thanks for a great lesson. See you in Issue 003.</a:t>
            </a:r>
            <a:endParaRPr lang="en-US" sz="2250" dirty="0"/>
          </a:p>
        </p:txBody>
      </p:sp>
      <p:sp>
        <p:nvSpPr>
          <p:cNvPr id="6" name="Text 4"/>
          <p:cNvSpPr/>
          <p:nvPr/>
        </p:nvSpPr>
        <p:spPr>
          <a:xfrm>
            <a:off x="1238250" y="9025890"/>
            <a:ext cx="2310813"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perspectiveenglish.com</a:t>
            </a:r>
            <a:endParaRPr lang="en-US" sz="1425" dirty="0"/>
          </a:p>
        </p:txBody>
      </p:sp>
      <p:sp>
        <p:nvSpPr>
          <p:cNvPr id="7" name="Text 5"/>
          <p:cNvSpPr/>
          <p:nvPr/>
        </p:nvSpPr>
        <p:spPr>
          <a:xfrm>
            <a:off x="12777431" y="9025890"/>
            <a:ext cx="4699552" cy="251460"/>
          </a:xfrm>
          <a:prstGeom prst="rect">
            <a:avLst/>
          </a:prstGeom>
          <a:noFill/>
          <a:ln/>
        </p:spPr>
        <p:txBody>
          <a:bodyPr wrap="square" lIns="25400" tIns="25400" rIns="25400" bIns="25400" rtlCol="0" anchor="t">
            <a:normAutofit lnSpcReduction="10000"/>
          </a:bodyPr>
          <a:lstStyle/>
          <a:p>
            <a:pPr marL="0" indent="0" algn="l">
              <a:buNone/>
            </a:pPr>
            <a:r>
              <a:rPr lang="en-US" sz="1425" kern="0" spc="75" dirty="0">
                <a:solidFill>
                  <a:srgbClr val="A9CBCB"/>
                </a:solidFill>
                <a:latin typeface="Helvetica" pitchFamily="34" charset="0"/>
                <a:ea typeface="Helvetica" pitchFamily="34" charset="-122"/>
                <a:cs typeface="Helvetica" pitchFamily="34" charset="-120"/>
              </a:rPr>
              <a:t>© 2026 Perspective English. All rights reserved.</a:t>
            </a:r>
            <a:endParaRPr lang="en-US" sz="1425"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TotalTime>
  <Words>2032</Words>
  <Application>Microsoft Office PowerPoint</Application>
  <PresentationFormat>Custom</PresentationFormat>
  <Paragraphs>290</Paragraphs>
  <Slides>16</Slides>
  <Notes>16</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16</vt:i4>
      </vt:variant>
    </vt:vector>
  </HeadingPairs>
  <TitlesOfParts>
    <vt:vector size="20" baseType="lpstr">
      <vt:lpstr>Arial</vt:lpstr>
      <vt:lpstr>Georgia</vt:lpstr>
      <vt:lpstr>Helvetica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Wil Williams</cp:lastModifiedBy>
  <cp:revision>4</cp:revision>
  <dcterms:created xsi:type="dcterms:W3CDTF">2026-09-20T01:17:27Z</dcterms:created>
  <dcterms:modified xsi:type="dcterms:W3CDTF">2026-09-21T10:19:25Z</dcterms:modified>
</cp:coreProperties>
</file>