
<file path=[Content_Types].xml><?xml version="1.0" encoding="utf-8"?>
<Types xmlns="http://schemas.openxmlformats.org/package/2006/content-types">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 id="271" r:id="rId16"/>
    <p:sldId id="272" r:id="rId17"/>
  </p:sldIdLst>
  <p:sldSz cx="18288000" cy="10287000"/>
  <p:notesSz cx="10287000" cy="18288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56" d="100"/>
          <a:sy n="56" d="100"/>
        </p:scale>
        <p:origin x="610"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6533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the class. This is Issue 001 of Perspective — today's topic is Overtourism. B1–B2 level. Aim: read a short article, learn key words, and discuss opinions.</a:t>
            </a:r>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Speaking-focused language. Students complete each sentence so they can say it aloud — first person, useful for the discussion. Change the form if needed. Answers next slide (some are flexible).</a:t>
            </a:r>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answers — accept sensible variations, especially in 3 (residents / local people). The goal is that students can use the words in speech.</a:t>
            </a:r>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heart of the lesson. Put students in pairs or small groups. Move through as many questions as time allows — don't rush. Encourage: ‘On the one hand… on the other…’, ‘It depends on…’, ‘I’d argue that…’</a:t>
            </a:r>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Rank &amp; Defend. Students rank the five effects from best (1) to worst (5) for residents — alone first, then compare in pairs. Disagreement is the point: they must defend their choices.</a:t>
            </a:r>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Group role-play. Small groups act as a town council. Give ~8 minutes to agree on two rules, then each group presents. Encourage persuasive, balanced language.</a:t>
            </a:r>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 reflection. Set as in-class writing or homework. 150–200 words. Remind students to use the vocabulary and ideas from the article. A model answer is in the Teacher Guide (Page 3).</a:t>
            </a:r>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Wrap up. Thank the class. Preview that Issue 002 continues the series. Reminder: the worksheet, audio and teacher guide all live at perspectiveenglish.com.</a:t>
            </a:r>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 expectations. 45–60 minutes. We move top to bottom: warm-up, vocabulary, article + audio, comprehension, then lots of discussion and a short writing task.</a:t>
            </a:r>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Books closed. Pairs discuss both questions for 3–4 minutes, then share with the class. No right answers — the goal is to activate the topic and get them speaking.</a:t>
            </a:r>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the photo and the headline. Before reading, students predict: what problem does this article describe? Elicit a few guesses. Pre-teach nothing — the vocabulary comes next.</a:t>
            </a:r>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match each word (1–5) to its meaning (A–E), alone or in pairs. These five words all appear in the article, so they can check as they read. Answers on the next slide.</a:t>
            </a:r>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Reveal answers. Tip: in PowerPoint you can animate each answer chip to appear on click. Check pronunciation and drill the five words briefly.</a:t>
            </a:r>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read the full article, or follow the audio. Set a purpose: what is overtourism, where is it happening, and what are the possible solutions? End on the pull-quote question — it sets up the discussion. Give 4–5 minutes.</a:t>
            </a:r>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Comprehension check. Students decide True or False for each statement, referring back to the article. Answers on the next slide.</a:t>
            </a:r>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Reveal. Ask students to find the line in the article that proves each answer — good re-reading practice. 3 and 5 are False because the article is balanced and says there is no easy answer.</a:t>
            </a:r>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1A2A5E"/>
        </a:solidFill>
        <a:effectLst/>
      </p:bgPr>
    </p:bg>
    <p:spTree>
      <p:nvGrpSpPr>
        <p:cNvPr id="1" name=""/>
        <p:cNvGrpSpPr/>
        <p:nvPr/>
      </p:nvGrpSpPr>
      <p:grpSpPr>
        <a:xfrm>
          <a:off x="0" y="0"/>
          <a:ext cx="0" cy="0"/>
          <a:chOff x="0" y="0"/>
          <a:chExt cx="0" cy="0"/>
        </a:xfrm>
      </p:grpSpPr>
      <p:sp>
        <p:nvSpPr>
          <p:cNvPr id="2" name="Text 0"/>
          <p:cNvSpPr/>
          <p:nvPr/>
        </p:nvSpPr>
        <p:spPr>
          <a:xfrm>
            <a:off x="1238250" y="1047750"/>
            <a:ext cx="5448300" cy="548640"/>
          </a:xfrm>
          <a:prstGeom prst="rect">
            <a:avLst/>
          </a:prstGeom>
          <a:noFill/>
          <a:ln/>
        </p:spPr>
        <p:txBody>
          <a:bodyPr wrap="none" lIns="25400" tIns="25400" rIns="25400" bIns="25400" rtlCol="0" anchor="t">
            <a:normAutofit/>
          </a:bodyPr>
          <a:lstStyle/>
          <a:p>
            <a:pPr marL="0" indent="0" algn="l">
              <a:buNone/>
            </a:pPr>
            <a:r>
              <a:rPr lang="en-US" sz="3000" b="1" kern="0" spc="75" dirty="0">
                <a:solidFill>
                  <a:srgbClr val="FFFFFF"/>
                </a:solidFill>
                <a:latin typeface="Playfair Display" pitchFamily="34" charset="0"/>
                <a:ea typeface="Playfair Display" pitchFamily="34" charset="-122"/>
                <a:cs typeface="Playfair Display" pitchFamily="34" charset="-120"/>
              </a:rPr>
              <a:t>PERSPECTIVE</a:t>
            </a:r>
            <a:endParaRPr lang="en-US" sz="3000" dirty="0"/>
          </a:p>
        </p:txBody>
      </p:sp>
      <p:sp>
        <p:nvSpPr>
          <p:cNvPr id="3" name="Text 1"/>
          <p:cNvSpPr/>
          <p:nvPr/>
        </p:nvSpPr>
        <p:spPr>
          <a:xfrm>
            <a:off x="15567446" y="1047750"/>
            <a:ext cx="1482304" cy="312420"/>
          </a:xfrm>
          <a:prstGeom prst="rect">
            <a:avLst/>
          </a:prstGeom>
          <a:noFill/>
          <a:ln/>
        </p:spPr>
        <p:txBody>
          <a:bodyPr wrap="square" lIns="25400" tIns="25400" rIns="25400" bIns="25400" rtlCol="0" anchor="t">
            <a:normAutofit/>
          </a:bodyPr>
          <a:lstStyle/>
          <a:p>
            <a:pPr marL="0" indent="0" algn="r">
              <a:buNone/>
            </a:pPr>
            <a:r>
              <a:rPr lang="en-US" sz="1500" b="1" kern="0" spc="225" dirty="0">
                <a:solidFill>
                  <a:srgbClr val="D9B877"/>
                </a:solidFill>
                <a:latin typeface="Helvetica" pitchFamily="34" charset="0"/>
                <a:ea typeface="Helvetica" pitchFamily="34" charset="-122"/>
                <a:cs typeface="Helvetica" pitchFamily="34" charset="-120"/>
              </a:rPr>
              <a:t>ISSUE 001</a:t>
            </a:r>
            <a:endParaRPr lang="en-US" sz="1500" dirty="0"/>
          </a:p>
        </p:txBody>
      </p:sp>
      <p:sp>
        <p:nvSpPr>
          <p:cNvPr id="4" name="Text 2"/>
          <p:cNvSpPr/>
          <p:nvPr/>
        </p:nvSpPr>
        <p:spPr>
          <a:xfrm>
            <a:off x="15567446" y="1379220"/>
            <a:ext cx="1482304" cy="228600"/>
          </a:xfrm>
          <a:prstGeom prst="rect">
            <a:avLst/>
          </a:prstGeom>
          <a:noFill/>
          <a:ln/>
        </p:spPr>
        <p:txBody>
          <a:bodyPr wrap="square" lIns="25400" tIns="25400" rIns="25400" bIns="25400" rtlCol="0" anchor="t">
            <a:normAutofit/>
          </a:bodyPr>
          <a:lstStyle/>
          <a:p>
            <a:pPr marL="0" indent="0" algn="r">
              <a:buNone/>
            </a:pPr>
            <a:r>
              <a:rPr lang="en-US" sz="1275" kern="0" spc="300" dirty="0">
                <a:solidFill>
                  <a:srgbClr val="B9C2DA"/>
                </a:solidFill>
                <a:latin typeface="Helvetica" pitchFamily="34" charset="0"/>
                <a:ea typeface="Helvetica" pitchFamily="34" charset="-122"/>
                <a:cs typeface="Helvetica" pitchFamily="34" charset="-120"/>
              </a:rPr>
              <a:t>B1–B2</a:t>
            </a:r>
            <a:endParaRPr lang="en-US" sz="1275" dirty="0"/>
          </a:p>
        </p:txBody>
      </p:sp>
      <p:sp>
        <p:nvSpPr>
          <p:cNvPr id="5" name="Text 3"/>
          <p:cNvSpPr/>
          <p:nvPr/>
        </p:nvSpPr>
        <p:spPr>
          <a:xfrm>
            <a:off x="1238250" y="4038124"/>
            <a:ext cx="17392650" cy="281940"/>
          </a:xfrm>
          <a:prstGeom prst="rect">
            <a:avLst/>
          </a:prstGeom>
          <a:noFill/>
          <a:ln/>
        </p:spPr>
        <p:txBody>
          <a:bodyPr wrap="square" lIns="25400" tIns="25400" rIns="25400" bIns="25400" rtlCol="0" anchor="t">
            <a:normAutofit/>
          </a:bodyPr>
          <a:lstStyle/>
          <a:p>
            <a:pPr marL="0" indent="0" algn="l">
              <a:buNone/>
            </a:pPr>
            <a:r>
              <a:rPr lang="en-US" sz="1650" b="1" kern="0" spc="450" dirty="0">
                <a:solidFill>
                  <a:srgbClr val="D9B877"/>
                </a:solidFill>
                <a:latin typeface="Helvetica" pitchFamily="34" charset="0"/>
                <a:ea typeface="Helvetica" pitchFamily="34" charset="-122"/>
                <a:cs typeface="Helvetica" pitchFamily="34" charset="-120"/>
              </a:rPr>
              <a:t>LESSONS WORTH TALKING ABOUT</a:t>
            </a:r>
            <a:endParaRPr lang="en-US" sz="1650" dirty="0"/>
          </a:p>
        </p:txBody>
      </p:sp>
      <p:sp>
        <p:nvSpPr>
          <p:cNvPr id="6" name="Text 4"/>
          <p:cNvSpPr/>
          <p:nvPr/>
        </p:nvSpPr>
        <p:spPr>
          <a:xfrm>
            <a:off x="1238250" y="4529614"/>
            <a:ext cx="17392650" cy="1395413"/>
          </a:xfrm>
          <a:prstGeom prst="rect">
            <a:avLst/>
          </a:prstGeom>
          <a:noFill/>
          <a:ln/>
        </p:spPr>
        <p:txBody>
          <a:bodyPr wrap="square" lIns="25400" tIns="25400" rIns="25400" bIns="25400" rtlCol="0" anchor="t">
            <a:normAutofit/>
          </a:bodyPr>
          <a:lstStyle/>
          <a:p>
            <a:pPr marL="0" indent="0" algn="l">
              <a:lnSpc>
                <a:spcPct val="95000"/>
              </a:lnSpc>
              <a:buNone/>
            </a:pPr>
            <a:r>
              <a:rPr lang="en-US" sz="11250" b="1" kern="0" spc="-150" dirty="0">
                <a:solidFill>
                  <a:srgbClr val="FFFFFF"/>
                </a:solidFill>
                <a:latin typeface="Playfair Display" pitchFamily="34" charset="0"/>
                <a:ea typeface="Playfair Display" pitchFamily="34" charset="-122"/>
                <a:cs typeface="Playfair Display" pitchFamily="34" charset="-120"/>
              </a:rPr>
              <a:t>Overtourism</a:t>
            </a:r>
            <a:endParaRPr lang="en-US" sz="11250" dirty="0"/>
          </a:p>
        </p:txBody>
      </p:sp>
      <p:sp>
        <p:nvSpPr>
          <p:cNvPr id="7" name="Text 5"/>
          <p:cNvSpPr/>
          <p:nvPr/>
        </p:nvSpPr>
        <p:spPr>
          <a:xfrm>
            <a:off x="1238250" y="6115526"/>
            <a:ext cx="17392650" cy="480060"/>
          </a:xfrm>
          <a:prstGeom prst="rect">
            <a:avLst/>
          </a:prstGeom>
          <a:noFill/>
          <a:ln/>
        </p:spPr>
        <p:txBody>
          <a:bodyPr wrap="square" lIns="25400" tIns="25400" rIns="25400" bIns="25400" rtlCol="0" anchor="t">
            <a:normAutofit/>
          </a:bodyPr>
          <a:lstStyle/>
          <a:p>
            <a:pPr marL="0" indent="0" algn="l">
              <a:buNone/>
            </a:pPr>
            <a:r>
              <a:rPr lang="en-US" sz="3000" dirty="0">
                <a:solidFill>
                  <a:srgbClr val="DFE4F0"/>
                </a:solidFill>
                <a:latin typeface="Helvetica" pitchFamily="34" charset="0"/>
                <a:ea typeface="Helvetica" pitchFamily="34" charset="-122"/>
                <a:cs typeface="Helvetica" pitchFamily="34" charset="-120"/>
              </a:rPr>
              <a:t>Can tourism become too successful?</a:t>
            </a:r>
            <a:endParaRPr lang="en-US" sz="3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1047750" y="1146810"/>
            <a:ext cx="16192500" cy="22860"/>
          </a:xfrm>
          <a:prstGeom prst="rect">
            <a:avLst/>
          </a:prstGeom>
          <a:solidFill>
            <a:srgbClr val="1A2A5E"/>
          </a:solidFill>
          <a:ln/>
        </p:spPr>
        <p:txBody>
          <a:bodyPr/>
          <a:lstStyle/>
          <a:p>
            <a:endParaRPr lang="en-US"/>
          </a:p>
        </p:txBody>
      </p:sp>
      <p:sp>
        <p:nvSpPr>
          <p:cNvPr id="3" name="Text 1"/>
          <p:cNvSpPr/>
          <p:nvPr/>
        </p:nvSpPr>
        <p:spPr>
          <a:xfrm>
            <a:off x="1047750" y="666750"/>
            <a:ext cx="3771900" cy="365760"/>
          </a:xfrm>
          <a:prstGeom prst="rect">
            <a:avLst/>
          </a:prstGeom>
          <a:noFill/>
          <a:ln/>
        </p:spPr>
        <p:txBody>
          <a:bodyPr wrap="none" lIns="25400" tIns="25400" rIns="25400" bIns="25400" rtlCol="0" anchor="t">
            <a:normAutofit/>
          </a:bodyPr>
          <a:lstStyle/>
          <a:p>
            <a:pPr marL="0" indent="0" algn="l">
              <a:buNone/>
            </a:pPr>
            <a:r>
              <a:rPr lang="en-US" sz="1950" b="1" kern="0" spc="38" dirty="0">
                <a:solidFill>
                  <a:srgbClr val="1A2A5E"/>
                </a:solidFill>
                <a:latin typeface="Playfair Display" pitchFamily="34" charset="0"/>
                <a:ea typeface="Playfair Display" pitchFamily="34" charset="-122"/>
                <a:cs typeface="Playfair Display" pitchFamily="34" charset="-120"/>
              </a:rPr>
              <a:t>PERSPECTIVE</a:t>
            </a:r>
            <a:endParaRPr lang="en-US" sz="1950" dirty="0"/>
          </a:p>
        </p:txBody>
      </p:sp>
      <p:sp>
        <p:nvSpPr>
          <p:cNvPr id="4" name="Text 2"/>
          <p:cNvSpPr/>
          <p:nvPr/>
        </p:nvSpPr>
        <p:spPr>
          <a:xfrm>
            <a:off x="14520624" y="723900"/>
            <a:ext cx="2991588" cy="251460"/>
          </a:xfrm>
          <a:prstGeom prst="rect">
            <a:avLst/>
          </a:prstGeom>
          <a:noFill/>
          <a:ln/>
        </p:spPr>
        <p:txBody>
          <a:bodyPr wrap="square" lIns="25400" tIns="25400" rIns="25400" bIns="25400" rtlCol="0" anchor="t">
            <a:normAutofit/>
          </a:bodyPr>
          <a:lstStyle/>
          <a:p>
            <a:pPr marL="0" indent="0" algn="l">
              <a:buNone/>
            </a:pPr>
            <a:r>
              <a:rPr lang="en-US" sz="1200" b="1" kern="0" spc="150" dirty="0">
                <a:solidFill>
                  <a:srgbClr val="1A2A5E"/>
                </a:solidFill>
                <a:latin typeface="Helvetica" pitchFamily="34" charset="0"/>
                <a:ea typeface="Helvetica" pitchFamily="34" charset="-122"/>
                <a:cs typeface="Helvetica" pitchFamily="34" charset="-120"/>
              </a:rPr>
              <a:t>ISSUE 001 · OVERTOURISM</a:t>
            </a:r>
            <a:endParaRPr lang="en-US" sz="1200" dirty="0"/>
          </a:p>
        </p:txBody>
      </p:sp>
      <p:sp>
        <p:nvSpPr>
          <p:cNvPr id="5" name="Text 3"/>
          <p:cNvSpPr/>
          <p:nvPr/>
        </p:nvSpPr>
        <p:spPr>
          <a:xfrm>
            <a:off x="1047750" y="1550670"/>
            <a:ext cx="17811750" cy="259080"/>
          </a:xfrm>
          <a:prstGeom prst="rect">
            <a:avLst/>
          </a:prstGeom>
          <a:noFill/>
          <a:ln/>
        </p:spPr>
        <p:txBody>
          <a:bodyPr wrap="square" lIns="25400" tIns="25400" rIns="25400" bIns="25400" rtlCol="0" anchor="t">
            <a:normAutofit/>
          </a:bodyPr>
          <a:lstStyle/>
          <a:p>
            <a:pPr marL="0" indent="0" algn="l">
              <a:buNone/>
            </a:pPr>
            <a:r>
              <a:rPr lang="en-US" sz="1500" b="1" kern="0" spc="300" dirty="0">
                <a:solidFill>
                  <a:srgbClr val="BF842C"/>
                </a:solidFill>
                <a:latin typeface="Helvetica" pitchFamily="34" charset="0"/>
                <a:ea typeface="Helvetica" pitchFamily="34" charset="-122"/>
                <a:cs typeface="Helvetica" pitchFamily="34" charset="-120"/>
              </a:rPr>
              <a:t>LANGUAGE IN CONTEXT</a:t>
            </a:r>
            <a:endParaRPr lang="en-US" sz="1500" dirty="0"/>
          </a:p>
        </p:txBody>
      </p:sp>
      <p:sp>
        <p:nvSpPr>
          <p:cNvPr id="6" name="Text 4"/>
          <p:cNvSpPr/>
          <p:nvPr/>
        </p:nvSpPr>
        <p:spPr>
          <a:xfrm>
            <a:off x="1047750" y="1866900"/>
            <a:ext cx="17811750" cy="693420"/>
          </a:xfrm>
          <a:prstGeom prst="rect">
            <a:avLst/>
          </a:prstGeom>
          <a:noFill/>
          <a:ln/>
        </p:spPr>
        <p:txBody>
          <a:bodyPr wrap="square" lIns="25400" tIns="25400" rIns="25400" bIns="25400" rtlCol="0" anchor="t">
            <a:normAutofit/>
          </a:bodyPr>
          <a:lstStyle/>
          <a:p>
            <a:pPr marL="0" indent="0" algn="l">
              <a:buNone/>
            </a:pPr>
            <a:r>
              <a:rPr lang="en-US" sz="3900" b="1" dirty="0">
                <a:solidFill>
                  <a:srgbClr val="1A2A5E"/>
                </a:solidFill>
                <a:latin typeface="Playfair Display" pitchFamily="34" charset="0"/>
                <a:ea typeface="Playfair Display" pitchFamily="34" charset="-122"/>
                <a:cs typeface="Playfair Display" pitchFamily="34" charset="-120"/>
              </a:rPr>
              <a:t>Complete &amp; say each line</a:t>
            </a:r>
            <a:endParaRPr lang="en-US" sz="3900" dirty="0"/>
          </a:p>
        </p:txBody>
      </p:sp>
      <p:sp>
        <p:nvSpPr>
          <p:cNvPr id="7" name="Text 5"/>
          <p:cNvSpPr/>
          <p:nvPr/>
        </p:nvSpPr>
        <p:spPr>
          <a:xfrm>
            <a:off x="1047750" y="2941320"/>
            <a:ext cx="400050" cy="419100"/>
          </a:xfrm>
          <a:prstGeom prst="rect">
            <a:avLst/>
          </a:prstGeom>
          <a:noFill/>
          <a:ln/>
        </p:spPr>
        <p:txBody>
          <a:bodyPr wrap="square" lIns="25400" tIns="25400" rIns="25400" bIns="25400" rtlCol="0" anchor="t">
            <a:normAutofit/>
          </a:bodyPr>
          <a:lstStyle/>
          <a:p>
            <a:pPr marL="0" indent="0" algn="l">
              <a:buNone/>
            </a:pPr>
            <a:r>
              <a:rPr lang="en-US" sz="2250" b="1" dirty="0">
                <a:solidFill>
                  <a:srgbClr val="D9B877"/>
                </a:solidFill>
                <a:latin typeface="Playfair Display" pitchFamily="34" charset="0"/>
                <a:ea typeface="Playfair Display" pitchFamily="34" charset="-122"/>
                <a:cs typeface="Playfair Display" pitchFamily="34" charset="-120"/>
              </a:rPr>
              <a:t>1</a:t>
            </a:r>
            <a:endParaRPr lang="en-US" sz="2250" dirty="0"/>
          </a:p>
        </p:txBody>
      </p:sp>
      <p:sp>
        <p:nvSpPr>
          <p:cNvPr id="8" name="Text 6"/>
          <p:cNvSpPr/>
          <p:nvPr/>
        </p:nvSpPr>
        <p:spPr>
          <a:xfrm>
            <a:off x="1581150" y="2964180"/>
            <a:ext cx="8718066" cy="423863"/>
          </a:xfrm>
          <a:prstGeom prst="rect">
            <a:avLst/>
          </a:prstGeom>
          <a:noFill/>
          <a:ln/>
        </p:spPr>
        <p:txBody>
          <a:bodyPr wrap="square" lIns="25400" tIns="25400" rIns="25400" bIns="25400" rtlCol="0" anchor="t">
            <a:normAutofit/>
          </a:bodyPr>
          <a:lstStyle/>
          <a:p>
            <a:pPr marL="0" indent="0" algn="l">
              <a:lnSpc>
                <a:spcPct val="135000"/>
              </a:lnSpc>
              <a:buNone/>
            </a:pPr>
            <a:r>
              <a:rPr lang="en-US" sz="2250" dirty="0">
                <a:solidFill>
                  <a:srgbClr val="1A1A1A"/>
                </a:solidFill>
                <a:latin typeface="Helvetica" pitchFamily="34" charset="0"/>
                <a:ea typeface="Helvetica" pitchFamily="34" charset="-122"/>
                <a:cs typeface="Helvetica" pitchFamily="34" charset="-120"/>
              </a:rPr>
              <a:t>A sudden in tourists can change a city overnight.</a:t>
            </a:r>
            <a:endParaRPr lang="en-US" sz="2250" dirty="0"/>
          </a:p>
        </p:txBody>
      </p:sp>
      <p:sp>
        <p:nvSpPr>
          <p:cNvPr id="9" name="Text 7"/>
          <p:cNvSpPr/>
          <p:nvPr/>
        </p:nvSpPr>
        <p:spPr>
          <a:xfrm>
            <a:off x="1047750" y="3597593"/>
            <a:ext cx="400050" cy="419100"/>
          </a:xfrm>
          <a:prstGeom prst="rect">
            <a:avLst/>
          </a:prstGeom>
          <a:noFill/>
          <a:ln/>
        </p:spPr>
        <p:txBody>
          <a:bodyPr wrap="square" lIns="25400" tIns="25400" rIns="25400" bIns="25400" rtlCol="0" anchor="t">
            <a:normAutofit/>
          </a:bodyPr>
          <a:lstStyle/>
          <a:p>
            <a:pPr marL="0" indent="0" algn="l">
              <a:buNone/>
            </a:pPr>
            <a:r>
              <a:rPr lang="en-US" sz="2250" b="1" dirty="0">
                <a:solidFill>
                  <a:srgbClr val="D9B877"/>
                </a:solidFill>
                <a:latin typeface="Playfair Display" pitchFamily="34" charset="0"/>
                <a:ea typeface="Playfair Display" pitchFamily="34" charset="-122"/>
                <a:cs typeface="Playfair Display" pitchFamily="34" charset="-120"/>
              </a:rPr>
              <a:t>2</a:t>
            </a:r>
            <a:endParaRPr lang="en-US" sz="2250" dirty="0"/>
          </a:p>
        </p:txBody>
      </p:sp>
      <p:sp>
        <p:nvSpPr>
          <p:cNvPr id="10" name="Text 8"/>
          <p:cNvSpPr/>
          <p:nvPr/>
        </p:nvSpPr>
        <p:spPr>
          <a:xfrm>
            <a:off x="1581150" y="3620453"/>
            <a:ext cx="7546550" cy="423863"/>
          </a:xfrm>
          <a:prstGeom prst="rect">
            <a:avLst/>
          </a:prstGeom>
          <a:noFill/>
          <a:ln/>
        </p:spPr>
        <p:txBody>
          <a:bodyPr wrap="square" lIns="25400" tIns="25400" rIns="25400" bIns="25400" rtlCol="0" anchor="t">
            <a:normAutofit/>
          </a:bodyPr>
          <a:lstStyle/>
          <a:p>
            <a:pPr marL="0" indent="0" algn="l">
              <a:lnSpc>
                <a:spcPct val="135000"/>
              </a:lnSpc>
              <a:buNone/>
            </a:pPr>
            <a:r>
              <a:rPr lang="en-US" sz="2250" dirty="0">
                <a:solidFill>
                  <a:srgbClr val="1A1A1A"/>
                </a:solidFill>
                <a:latin typeface="Helvetica" pitchFamily="34" charset="0"/>
                <a:ea typeface="Helvetica" pitchFamily="34" charset="-122"/>
                <a:cs typeface="Helvetica" pitchFamily="34" charset="-120"/>
              </a:rPr>
              <a:t>Too many visitors put a real on local life.</a:t>
            </a:r>
            <a:endParaRPr lang="en-US" sz="2250" dirty="0"/>
          </a:p>
        </p:txBody>
      </p:sp>
      <p:sp>
        <p:nvSpPr>
          <p:cNvPr id="11" name="Text 9"/>
          <p:cNvSpPr/>
          <p:nvPr/>
        </p:nvSpPr>
        <p:spPr>
          <a:xfrm>
            <a:off x="1047750" y="4253865"/>
            <a:ext cx="400050" cy="419100"/>
          </a:xfrm>
          <a:prstGeom prst="rect">
            <a:avLst/>
          </a:prstGeom>
          <a:noFill/>
          <a:ln/>
        </p:spPr>
        <p:txBody>
          <a:bodyPr wrap="square" lIns="25400" tIns="25400" rIns="25400" bIns="25400" rtlCol="0" anchor="t">
            <a:normAutofit/>
          </a:bodyPr>
          <a:lstStyle/>
          <a:p>
            <a:pPr marL="0" indent="0" algn="l">
              <a:buNone/>
            </a:pPr>
            <a:r>
              <a:rPr lang="en-US" sz="2250" b="1" dirty="0">
                <a:solidFill>
                  <a:srgbClr val="D9B877"/>
                </a:solidFill>
                <a:latin typeface="Playfair Display" pitchFamily="34" charset="0"/>
                <a:ea typeface="Playfair Display" pitchFamily="34" charset="-122"/>
                <a:cs typeface="Playfair Display" pitchFamily="34" charset="-120"/>
              </a:rPr>
              <a:t>3</a:t>
            </a:r>
            <a:endParaRPr lang="en-US" sz="2250" dirty="0"/>
          </a:p>
        </p:txBody>
      </p:sp>
      <p:sp>
        <p:nvSpPr>
          <p:cNvPr id="12" name="Text 10"/>
          <p:cNvSpPr/>
          <p:nvPr/>
        </p:nvSpPr>
        <p:spPr>
          <a:xfrm>
            <a:off x="1581150" y="4276725"/>
            <a:ext cx="7494032" cy="423863"/>
          </a:xfrm>
          <a:prstGeom prst="rect">
            <a:avLst/>
          </a:prstGeom>
          <a:noFill/>
          <a:ln/>
        </p:spPr>
        <p:txBody>
          <a:bodyPr wrap="square" lIns="25400" tIns="25400" rIns="25400" bIns="25400" rtlCol="0" anchor="t">
            <a:normAutofit/>
          </a:bodyPr>
          <a:lstStyle/>
          <a:p>
            <a:pPr marL="0" indent="0" algn="l">
              <a:lnSpc>
                <a:spcPct val="135000"/>
              </a:lnSpc>
              <a:buNone/>
            </a:pPr>
            <a:r>
              <a:rPr lang="en-US" sz="2250" dirty="0">
                <a:solidFill>
                  <a:srgbClr val="1A1A1A"/>
                </a:solidFill>
                <a:latin typeface="Helvetica" pitchFamily="34" charset="0"/>
                <a:ea typeface="Helvetica" pitchFamily="34" charset="-122"/>
                <a:cs typeface="Helvetica" pitchFamily="34" charset="-120"/>
              </a:rPr>
              <a:t>I think should matter more than tourists.</a:t>
            </a:r>
            <a:endParaRPr lang="en-US" sz="2250" dirty="0"/>
          </a:p>
        </p:txBody>
      </p:sp>
      <p:sp>
        <p:nvSpPr>
          <p:cNvPr id="13" name="Text 11"/>
          <p:cNvSpPr/>
          <p:nvPr/>
        </p:nvSpPr>
        <p:spPr>
          <a:xfrm>
            <a:off x="1047750" y="4910138"/>
            <a:ext cx="400050" cy="419100"/>
          </a:xfrm>
          <a:prstGeom prst="rect">
            <a:avLst/>
          </a:prstGeom>
          <a:noFill/>
          <a:ln/>
        </p:spPr>
        <p:txBody>
          <a:bodyPr wrap="square" lIns="25400" tIns="25400" rIns="25400" bIns="25400" rtlCol="0" anchor="t">
            <a:normAutofit/>
          </a:bodyPr>
          <a:lstStyle/>
          <a:p>
            <a:pPr marL="0" indent="0" algn="l">
              <a:buNone/>
            </a:pPr>
            <a:r>
              <a:rPr lang="en-US" sz="2250" b="1" dirty="0">
                <a:solidFill>
                  <a:srgbClr val="D9B877"/>
                </a:solidFill>
                <a:latin typeface="Playfair Display" pitchFamily="34" charset="0"/>
                <a:ea typeface="Playfair Display" pitchFamily="34" charset="-122"/>
                <a:cs typeface="Playfair Display" pitchFamily="34" charset="-120"/>
              </a:rPr>
              <a:t>4</a:t>
            </a:r>
            <a:endParaRPr lang="en-US" sz="2250" dirty="0"/>
          </a:p>
        </p:txBody>
      </p:sp>
      <p:sp>
        <p:nvSpPr>
          <p:cNvPr id="14" name="Text 12"/>
          <p:cNvSpPr/>
          <p:nvPr/>
        </p:nvSpPr>
        <p:spPr>
          <a:xfrm>
            <a:off x="1581150" y="4932998"/>
            <a:ext cx="8787217" cy="423863"/>
          </a:xfrm>
          <a:prstGeom prst="rect">
            <a:avLst/>
          </a:prstGeom>
          <a:noFill/>
          <a:ln/>
        </p:spPr>
        <p:txBody>
          <a:bodyPr wrap="square" lIns="25400" tIns="25400" rIns="25400" bIns="25400" rtlCol="0" anchor="t">
            <a:normAutofit/>
          </a:bodyPr>
          <a:lstStyle/>
          <a:p>
            <a:pPr marL="0" indent="0" algn="l">
              <a:lnSpc>
                <a:spcPct val="135000"/>
              </a:lnSpc>
              <a:buNone/>
            </a:pPr>
            <a:r>
              <a:rPr lang="en-US" sz="2250" dirty="0">
                <a:solidFill>
                  <a:srgbClr val="1A1A1A"/>
                </a:solidFill>
                <a:latin typeface="Helvetica" pitchFamily="34" charset="0"/>
                <a:ea typeface="Helvetica" pitchFamily="34" charset="-122"/>
                <a:cs typeface="Helvetica" pitchFamily="34" charset="-120"/>
              </a:rPr>
              <a:t>Cities should tourism before it gets out of control.</a:t>
            </a:r>
            <a:endParaRPr lang="en-US" sz="2250" dirty="0"/>
          </a:p>
        </p:txBody>
      </p:sp>
      <p:sp>
        <p:nvSpPr>
          <p:cNvPr id="15" name="Text 13"/>
          <p:cNvSpPr/>
          <p:nvPr/>
        </p:nvSpPr>
        <p:spPr>
          <a:xfrm>
            <a:off x="1047750" y="5566410"/>
            <a:ext cx="400050" cy="419100"/>
          </a:xfrm>
          <a:prstGeom prst="rect">
            <a:avLst/>
          </a:prstGeom>
          <a:noFill/>
          <a:ln/>
        </p:spPr>
        <p:txBody>
          <a:bodyPr wrap="square" lIns="25400" tIns="25400" rIns="25400" bIns="25400" rtlCol="0" anchor="t">
            <a:normAutofit/>
          </a:bodyPr>
          <a:lstStyle/>
          <a:p>
            <a:pPr marL="0" indent="0" algn="l">
              <a:buNone/>
            </a:pPr>
            <a:r>
              <a:rPr lang="en-US" sz="2250" b="1" dirty="0">
                <a:solidFill>
                  <a:srgbClr val="D9B877"/>
                </a:solidFill>
                <a:latin typeface="Playfair Display" pitchFamily="34" charset="0"/>
                <a:ea typeface="Playfair Display" pitchFamily="34" charset="-122"/>
                <a:cs typeface="Playfair Display" pitchFamily="34" charset="-120"/>
              </a:rPr>
              <a:t>5</a:t>
            </a:r>
            <a:endParaRPr lang="en-US" sz="2250" dirty="0"/>
          </a:p>
        </p:txBody>
      </p:sp>
      <p:sp>
        <p:nvSpPr>
          <p:cNvPr id="16" name="Text 14"/>
          <p:cNvSpPr/>
          <p:nvPr/>
        </p:nvSpPr>
        <p:spPr>
          <a:xfrm>
            <a:off x="1581150" y="5589270"/>
            <a:ext cx="7878425" cy="423863"/>
          </a:xfrm>
          <a:prstGeom prst="rect">
            <a:avLst/>
          </a:prstGeom>
          <a:noFill/>
          <a:ln/>
        </p:spPr>
        <p:txBody>
          <a:bodyPr wrap="square" lIns="25400" tIns="25400" rIns="25400" bIns="25400" rtlCol="0" anchor="t">
            <a:normAutofit/>
          </a:bodyPr>
          <a:lstStyle/>
          <a:p>
            <a:pPr marL="0" indent="0" algn="l">
              <a:lnSpc>
                <a:spcPct val="135000"/>
              </a:lnSpc>
              <a:buNone/>
            </a:pPr>
            <a:r>
              <a:rPr lang="en-US" sz="2250" dirty="0">
                <a:solidFill>
                  <a:srgbClr val="1A1A1A"/>
                </a:solidFill>
                <a:latin typeface="Helvetica" pitchFamily="34" charset="0"/>
                <a:ea typeface="Helvetica" pitchFamily="34" charset="-122"/>
                <a:cs typeface="Helvetica" pitchFamily="34" charset="-120"/>
              </a:rPr>
              <a:t>For me, travel is the only kind worth doing.</a:t>
            </a:r>
            <a:endParaRPr lang="en-US" sz="2250" dirty="0"/>
          </a:p>
        </p:txBody>
      </p:sp>
      <p:sp>
        <p:nvSpPr>
          <p:cNvPr id="17" name="Text 15"/>
          <p:cNvSpPr/>
          <p:nvPr/>
        </p:nvSpPr>
        <p:spPr>
          <a:xfrm>
            <a:off x="1047750" y="9429750"/>
            <a:ext cx="17811750" cy="228600"/>
          </a:xfrm>
          <a:prstGeom prst="rect">
            <a:avLst/>
          </a:prstGeom>
          <a:noFill/>
          <a:ln/>
        </p:spPr>
        <p:txBody>
          <a:bodyPr wrap="square" lIns="25400" tIns="25400" rIns="25400" bIns="25400" rtlCol="0" anchor="t">
            <a:normAutofit/>
          </a:bodyPr>
          <a:lstStyle/>
          <a:p>
            <a:pPr marL="0" indent="0" algn="l">
              <a:buNone/>
            </a:pPr>
            <a:r>
              <a:rPr lang="en-US" sz="1275" kern="0" spc="38" dirty="0">
                <a:solidFill>
                  <a:srgbClr val="9A9890"/>
                </a:solidFill>
                <a:latin typeface="Helvetica" pitchFamily="34" charset="0"/>
                <a:ea typeface="Helvetica" pitchFamily="34" charset="-122"/>
                <a:cs typeface="Helvetica" pitchFamily="34" charset="-120"/>
              </a:rPr>
              <a:t>perspectiveenglish.com</a:t>
            </a:r>
            <a:endParaRPr lang="en-US" sz="1275"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2">
    <p:bg>
      <p:bgPr>
        <a:solidFill>
          <a:srgbClr val="FAF9F6"/>
        </a:solidFill>
        <a:effectLst/>
      </p:bgPr>
    </p:bg>
    <p:spTree>
      <p:nvGrpSpPr>
        <p:cNvPr id="1" name=""/>
        <p:cNvGrpSpPr/>
        <p:nvPr/>
      </p:nvGrpSpPr>
      <p:grpSpPr>
        <a:xfrm>
          <a:off x="0" y="0"/>
          <a:ext cx="0" cy="0"/>
          <a:chOff x="0" y="0"/>
          <a:chExt cx="0" cy="0"/>
        </a:xfrm>
      </p:grpSpPr>
      <p:sp>
        <p:nvSpPr>
          <p:cNvPr id="2" name="Shape 0"/>
          <p:cNvSpPr/>
          <p:nvPr/>
        </p:nvSpPr>
        <p:spPr>
          <a:xfrm>
            <a:off x="1047750" y="1146810"/>
            <a:ext cx="16192500" cy="22860"/>
          </a:xfrm>
          <a:prstGeom prst="rect">
            <a:avLst/>
          </a:prstGeom>
          <a:solidFill>
            <a:srgbClr val="1A2A5E"/>
          </a:solidFill>
          <a:ln/>
        </p:spPr>
        <p:txBody>
          <a:bodyPr/>
          <a:lstStyle/>
          <a:p>
            <a:endParaRPr lang="en-US"/>
          </a:p>
        </p:txBody>
      </p:sp>
      <p:sp>
        <p:nvSpPr>
          <p:cNvPr id="3" name="Text 1"/>
          <p:cNvSpPr/>
          <p:nvPr/>
        </p:nvSpPr>
        <p:spPr>
          <a:xfrm>
            <a:off x="1047750" y="666750"/>
            <a:ext cx="3771900" cy="365760"/>
          </a:xfrm>
          <a:prstGeom prst="rect">
            <a:avLst/>
          </a:prstGeom>
          <a:noFill/>
          <a:ln/>
        </p:spPr>
        <p:txBody>
          <a:bodyPr wrap="none" lIns="25400" tIns="25400" rIns="25400" bIns="25400" rtlCol="0" anchor="t">
            <a:normAutofit/>
          </a:bodyPr>
          <a:lstStyle/>
          <a:p>
            <a:pPr marL="0" indent="0" algn="l">
              <a:buNone/>
            </a:pPr>
            <a:r>
              <a:rPr lang="en-US" sz="1950" b="1" kern="0" spc="38" dirty="0">
                <a:solidFill>
                  <a:srgbClr val="1A2A5E"/>
                </a:solidFill>
                <a:latin typeface="Playfair Display" pitchFamily="34" charset="0"/>
                <a:ea typeface="Playfair Display" pitchFamily="34" charset="-122"/>
                <a:cs typeface="Playfair Display" pitchFamily="34" charset="-120"/>
              </a:rPr>
              <a:t>PERSPECTIVE</a:t>
            </a:r>
            <a:endParaRPr lang="en-US" sz="1950" dirty="0"/>
          </a:p>
        </p:txBody>
      </p:sp>
      <p:sp>
        <p:nvSpPr>
          <p:cNvPr id="4" name="Text 2"/>
          <p:cNvSpPr/>
          <p:nvPr/>
        </p:nvSpPr>
        <p:spPr>
          <a:xfrm>
            <a:off x="14520624" y="723900"/>
            <a:ext cx="2991588" cy="251460"/>
          </a:xfrm>
          <a:prstGeom prst="rect">
            <a:avLst/>
          </a:prstGeom>
          <a:noFill/>
          <a:ln/>
        </p:spPr>
        <p:txBody>
          <a:bodyPr wrap="square" lIns="25400" tIns="25400" rIns="25400" bIns="25400" rtlCol="0" anchor="t">
            <a:normAutofit/>
          </a:bodyPr>
          <a:lstStyle/>
          <a:p>
            <a:pPr marL="0" indent="0" algn="l">
              <a:buNone/>
            </a:pPr>
            <a:r>
              <a:rPr lang="en-US" sz="1200" b="1" kern="0" spc="150" dirty="0">
                <a:solidFill>
                  <a:srgbClr val="1A2A5E"/>
                </a:solidFill>
                <a:latin typeface="Helvetica" pitchFamily="34" charset="0"/>
                <a:ea typeface="Helvetica" pitchFamily="34" charset="-122"/>
                <a:cs typeface="Helvetica" pitchFamily="34" charset="-120"/>
              </a:rPr>
              <a:t>ISSUE 001 · OVERTOURISM</a:t>
            </a:r>
            <a:endParaRPr lang="en-US" sz="1200" dirty="0"/>
          </a:p>
        </p:txBody>
      </p:sp>
      <p:sp>
        <p:nvSpPr>
          <p:cNvPr id="5" name="Text 3"/>
          <p:cNvSpPr/>
          <p:nvPr/>
        </p:nvSpPr>
        <p:spPr>
          <a:xfrm>
            <a:off x="1047750" y="1684020"/>
            <a:ext cx="3322677" cy="259080"/>
          </a:xfrm>
          <a:prstGeom prst="rect">
            <a:avLst/>
          </a:prstGeom>
          <a:noFill/>
          <a:ln/>
        </p:spPr>
        <p:txBody>
          <a:bodyPr wrap="square" lIns="25400" tIns="25400" rIns="25400" bIns="25400" rtlCol="0" anchor="t">
            <a:normAutofit/>
          </a:bodyPr>
          <a:lstStyle/>
          <a:p>
            <a:pPr marL="0" indent="0" algn="l">
              <a:buNone/>
            </a:pPr>
            <a:r>
              <a:rPr lang="en-US" sz="1500" b="1" kern="0" spc="300" dirty="0">
                <a:solidFill>
                  <a:srgbClr val="BF842C"/>
                </a:solidFill>
                <a:latin typeface="Helvetica" pitchFamily="34" charset="0"/>
                <a:ea typeface="Helvetica" pitchFamily="34" charset="-122"/>
                <a:cs typeface="Helvetica" pitchFamily="34" charset="-120"/>
              </a:rPr>
              <a:t>LANGUAGE IN CONTEXT</a:t>
            </a:r>
            <a:endParaRPr lang="en-US" sz="1500" dirty="0"/>
          </a:p>
        </p:txBody>
      </p:sp>
      <p:sp>
        <p:nvSpPr>
          <p:cNvPr id="6" name="Shape 4"/>
          <p:cNvSpPr/>
          <p:nvPr/>
        </p:nvSpPr>
        <p:spPr>
          <a:xfrm>
            <a:off x="4277916" y="1588770"/>
            <a:ext cx="3262670" cy="388620"/>
          </a:xfrm>
          <a:prstGeom prst="rect">
            <a:avLst/>
          </a:prstGeom>
          <a:solidFill>
            <a:srgbClr val="1A2A5E"/>
          </a:solidFill>
          <a:ln/>
        </p:spPr>
        <p:txBody>
          <a:bodyPr/>
          <a:lstStyle/>
          <a:p>
            <a:endParaRPr lang="en-US"/>
          </a:p>
        </p:txBody>
      </p:sp>
      <p:sp>
        <p:nvSpPr>
          <p:cNvPr id="7" name="Text 5"/>
          <p:cNvSpPr/>
          <p:nvPr/>
        </p:nvSpPr>
        <p:spPr>
          <a:xfrm>
            <a:off x="4449366" y="1645920"/>
            <a:ext cx="3017650" cy="312420"/>
          </a:xfrm>
          <a:prstGeom prst="rect">
            <a:avLst/>
          </a:prstGeom>
          <a:noFill/>
          <a:ln/>
        </p:spPr>
        <p:txBody>
          <a:bodyPr wrap="square" lIns="25400" tIns="25400" rIns="25400" bIns="25400" rtlCol="0" anchor="t">
            <a:normAutofit/>
          </a:bodyPr>
          <a:lstStyle/>
          <a:p>
            <a:pPr marL="0" indent="0" algn="l">
              <a:buNone/>
            </a:pPr>
            <a:r>
              <a:rPr lang="en-US" sz="1500" b="1" kern="0" spc="225" dirty="0">
                <a:solidFill>
                  <a:srgbClr val="FFFFFF"/>
                </a:solidFill>
                <a:latin typeface="Helvetica" pitchFamily="34" charset="0"/>
                <a:ea typeface="Helvetica" pitchFamily="34" charset="-122"/>
                <a:cs typeface="Helvetica" pitchFamily="34" charset="-120"/>
              </a:rPr>
              <a:t>SUGGESTED ANSWERS</a:t>
            </a:r>
            <a:endParaRPr lang="en-US" sz="1500" dirty="0"/>
          </a:p>
        </p:txBody>
      </p:sp>
      <p:sp>
        <p:nvSpPr>
          <p:cNvPr id="8" name="Text 6"/>
          <p:cNvSpPr/>
          <p:nvPr/>
        </p:nvSpPr>
        <p:spPr>
          <a:xfrm>
            <a:off x="1047750" y="2110740"/>
            <a:ext cx="17811750" cy="678180"/>
          </a:xfrm>
          <a:prstGeom prst="rect">
            <a:avLst/>
          </a:prstGeom>
          <a:noFill/>
          <a:ln/>
        </p:spPr>
        <p:txBody>
          <a:bodyPr wrap="square" lIns="25400" tIns="25400" rIns="25400" bIns="25400" rtlCol="0" anchor="t">
            <a:normAutofit/>
          </a:bodyPr>
          <a:lstStyle/>
          <a:p>
            <a:pPr marL="0" indent="0" algn="l">
              <a:buNone/>
            </a:pPr>
            <a:r>
              <a:rPr lang="en-US" sz="3750" b="1" dirty="0">
                <a:solidFill>
                  <a:srgbClr val="1A2A5E"/>
                </a:solidFill>
                <a:latin typeface="Playfair Display" pitchFamily="34" charset="0"/>
                <a:ea typeface="Playfair Display" pitchFamily="34" charset="-122"/>
                <a:cs typeface="Playfair Display" pitchFamily="34" charset="-120"/>
              </a:rPr>
              <a:t>Complete &amp; say each line</a:t>
            </a:r>
            <a:endParaRPr lang="en-US" sz="3750" dirty="0"/>
          </a:p>
        </p:txBody>
      </p:sp>
      <p:sp>
        <p:nvSpPr>
          <p:cNvPr id="9" name="Text 7"/>
          <p:cNvSpPr/>
          <p:nvPr/>
        </p:nvSpPr>
        <p:spPr>
          <a:xfrm>
            <a:off x="1047750" y="3131820"/>
            <a:ext cx="400050" cy="396240"/>
          </a:xfrm>
          <a:prstGeom prst="rect">
            <a:avLst/>
          </a:prstGeom>
          <a:noFill/>
          <a:ln/>
        </p:spPr>
        <p:txBody>
          <a:bodyPr wrap="square" lIns="25400" tIns="25400" rIns="25400" bIns="25400" rtlCol="0" anchor="t">
            <a:normAutofit/>
          </a:bodyPr>
          <a:lstStyle/>
          <a:p>
            <a:pPr marL="0" indent="0" algn="l">
              <a:buNone/>
            </a:pPr>
            <a:r>
              <a:rPr lang="en-US" sz="2100" b="1" dirty="0">
                <a:solidFill>
                  <a:srgbClr val="D9B877"/>
                </a:solidFill>
                <a:latin typeface="Playfair Display" pitchFamily="34" charset="0"/>
                <a:ea typeface="Playfair Display" pitchFamily="34" charset="-122"/>
                <a:cs typeface="Playfair Display" pitchFamily="34" charset="-120"/>
              </a:rPr>
              <a:t>1</a:t>
            </a:r>
            <a:endParaRPr lang="en-US" sz="2100" dirty="0"/>
          </a:p>
        </p:txBody>
      </p:sp>
      <p:sp>
        <p:nvSpPr>
          <p:cNvPr id="10" name="Text 8"/>
          <p:cNvSpPr/>
          <p:nvPr/>
        </p:nvSpPr>
        <p:spPr>
          <a:xfrm>
            <a:off x="1581150" y="3147060"/>
            <a:ext cx="7175647" cy="398145"/>
          </a:xfrm>
          <a:prstGeom prst="rect">
            <a:avLst/>
          </a:prstGeom>
          <a:noFill/>
          <a:ln/>
        </p:spPr>
        <p:txBody>
          <a:bodyPr wrap="square" lIns="25400" tIns="25400" rIns="25400" bIns="25400" rtlCol="0" anchor="t">
            <a:normAutofit/>
          </a:bodyPr>
          <a:lstStyle/>
          <a:p>
            <a:pPr marL="0" indent="0" algn="l">
              <a:lnSpc>
                <a:spcPct val="135000"/>
              </a:lnSpc>
              <a:buNone/>
            </a:pPr>
            <a:r>
              <a:rPr lang="en-US" sz="2100" dirty="0">
                <a:solidFill>
                  <a:srgbClr val="444444"/>
                </a:solidFill>
                <a:latin typeface="Helvetica" pitchFamily="34" charset="0"/>
                <a:ea typeface="Helvetica" pitchFamily="34" charset="-122"/>
                <a:cs typeface="Helvetica" pitchFamily="34" charset="-120"/>
              </a:rPr>
              <a:t>A sudden </a:t>
            </a:r>
            <a:r>
              <a:rPr lang="en-US" sz="2100" b="1" dirty="0">
                <a:solidFill>
                  <a:srgbClr val="1A2A5E"/>
                </a:solidFill>
                <a:latin typeface="Helvetica" pitchFamily="34" charset="0"/>
                <a:ea typeface="Helvetica" pitchFamily="34" charset="-122"/>
                <a:cs typeface="Helvetica" pitchFamily="34" charset="-120"/>
              </a:rPr>
              <a:t>surge </a:t>
            </a:r>
            <a:r>
              <a:rPr lang="en-US" sz="2100" dirty="0">
                <a:solidFill>
                  <a:srgbClr val="444444"/>
                </a:solidFill>
                <a:latin typeface="Helvetica" pitchFamily="34" charset="0"/>
                <a:ea typeface="Helvetica" pitchFamily="34" charset="-122"/>
                <a:cs typeface="Helvetica" pitchFamily="34" charset="-120"/>
              </a:rPr>
              <a:t>in tourists can change a city overnight.</a:t>
            </a:r>
            <a:endParaRPr lang="en-US" sz="2100" dirty="0"/>
          </a:p>
        </p:txBody>
      </p:sp>
      <p:sp>
        <p:nvSpPr>
          <p:cNvPr id="11" name="Text 9"/>
          <p:cNvSpPr/>
          <p:nvPr/>
        </p:nvSpPr>
        <p:spPr>
          <a:xfrm>
            <a:off x="1047750" y="3716655"/>
            <a:ext cx="400050" cy="396240"/>
          </a:xfrm>
          <a:prstGeom prst="rect">
            <a:avLst/>
          </a:prstGeom>
          <a:noFill/>
          <a:ln/>
        </p:spPr>
        <p:txBody>
          <a:bodyPr wrap="square" lIns="25400" tIns="25400" rIns="25400" bIns="25400" rtlCol="0" anchor="t">
            <a:normAutofit/>
          </a:bodyPr>
          <a:lstStyle/>
          <a:p>
            <a:pPr marL="0" indent="0" algn="l">
              <a:buNone/>
            </a:pPr>
            <a:r>
              <a:rPr lang="en-US" sz="2100" b="1" dirty="0">
                <a:solidFill>
                  <a:srgbClr val="D9B877"/>
                </a:solidFill>
                <a:latin typeface="Playfair Display" pitchFamily="34" charset="0"/>
                <a:ea typeface="Playfair Display" pitchFamily="34" charset="-122"/>
                <a:cs typeface="Playfair Display" pitchFamily="34" charset="-120"/>
              </a:rPr>
              <a:t>2</a:t>
            </a:r>
            <a:endParaRPr lang="en-US" sz="2100" dirty="0"/>
          </a:p>
        </p:txBody>
      </p:sp>
      <p:sp>
        <p:nvSpPr>
          <p:cNvPr id="12" name="Text 10"/>
          <p:cNvSpPr/>
          <p:nvPr/>
        </p:nvSpPr>
        <p:spPr>
          <a:xfrm>
            <a:off x="1581150" y="3731895"/>
            <a:ext cx="6082189" cy="398145"/>
          </a:xfrm>
          <a:prstGeom prst="rect">
            <a:avLst/>
          </a:prstGeom>
          <a:noFill/>
          <a:ln/>
        </p:spPr>
        <p:txBody>
          <a:bodyPr wrap="square" lIns="25400" tIns="25400" rIns="25400" bIns="25400" rtlCol="0" anchor="t">
            <a:normAutofit/>
          </a:bodyPr>
          <a:lstStyle/>
          <a:p>
            <a:pPr marL="0" indent="0" algn="l">
              <a:lnSpc>
                <a:spcPct val="135000"/>
              </a:lnSpc>
              <a:buNone/>
            </a:pPr>
            <a:r>
              <a:rPr lang="en-US" sz="2100" dirty="0">
                <a:solidFill>
                  <a:srgbClr val="444444"/>
                </a:solidFill>
                <a:latin typeface="Helvetica" pitchFamily="34" charset="0"/>
                <a:ea typeface="Helvetica" pitchFamily="34" charset="-122"/>
                <a:cs typeface="Helvetica" pitchFamily="34" charset="-120"/>
              </a:rPr>
              <a:t>Too many visitors put a real </a:t>
            </a:r>
            <a:r>
              <a:rPr lang="en-US" sz="2100" b="1" dirty="0">
                <a:solidFill>
                  <a:srgbClr val="1A2A5E"/>
                </a:solidFill>
                <a:latin typeface="Helvetica" pitchFamily="34" charset="0"/>
                <a:ea typeface="Helvetica" pitchFamily="34" charset="-122"/>
                <a:cs typeface="Helvetica" pitchFamily="34" charset="-120"/>
              </a:rPr>
              <a:t>strain </a:t>
            </a:r>
            <a:r>
              <a:rPr lang="en-US" sz="2100" dirty="0">
                <a:solidFill>
                  <a:srgbClr val="444444"/>
                </a:solidFill>
                <a:latin typeface="Helvetica" pitchFamily="34" charset="0"/>
                <a:ea typeface="Helvetica" pitchFamily="34" charset="-122"/>
                <a:cs typeface="Helvetica" pitchFamily="34" charset="-120"/>
              </a:rPr>
              <a:t>on local life.</a:t>
            </a:r>
            <a:endParaRPr lang="en-US" sz="2100" dirty="0"/>
          </a:p>
        </p:txBody>
      </p:sp>
      <p:sp>
        <p:nvSpPr>
          <p:cNvPr id="13" name="Text 11"/>
          <p:cNvSpPr/>
          <p:nvPr/>
        </p:nvSpPr>
        <p:spPr>
          <a:xfrm>
            <a:off x="1047750" y="4301490"/>
            <a:ext cx="400050" cy="396240"/>
          </a:xfrm>
          <a:prstGeom prst="rect">
            <a:avLst/>
          </a:prstGeom>
          <a:noFill/>
          <a:ln/>
        </p:spPr>
        <p:txBody>
          <a:bodyPr wrap="square" lIns="25400" tIns="25400" rIns="25400" bIns="25400" rtlCol="0" anchor="t">
            <a:normAutofit/>
          </a:bodyPr>
          <a:lstStyle/>
          <a:p>
            <a:pPr marL="0" indent="0" algn="l">
              <a:buNone/>
            </a:pPr>
            <a:r>
              <a:rPr lang="en-US" sz="2100" b="1" dirty="0">
                <a:solidFill>
                  <a:srgbClr val="D9B877"/>
                </a:solidFill>
                <a:latin typeface="Playfair Display" pitchFamily="34" charset="0"/>
                <a:ea typeface="Playfair Display" pitchFamily="34" charset="-122"/>
                <a:cs typeface="Playfair Display" pitchFamily="34" charset="-120"/>
              </a:rPr>
              <a:t>3</a:t>
            </a:r>
            <a:endParaRPr lang="en-US" sz="2100" dirty="0"/>
          </a:p>
        </p:txBody>
      </p:sp>
      <p:sp>
        <p:nvSpPr>
          <p:cNvPr id="14" name="Text 12"/>
          <p:cNvSpPr/>
          <p:nvPr/>
        </p:nvSpPr>
        <p:spPr>
          <a:xfrm>
            <a:off x="1581150" y="4316730"/>
            <a:ext cx="6538615" cy="398145"/>
          </a:xfrm>
          <a:prstGeom prst="rect">
            <a:avLst/>
          </a:prstGeom>
          <a:noFill/>
          <a:ln/>
        </p:spPr>
        <p:txBody>
          <a:bodyPr wrap="square" lIns="25400" tIns="25400" rIns="25400" bIns="25400" rtlCol="0" anchor="t">
            <a:normAutofit/>
          </a:bodyPr>
          <a:lstStyle/>
          <a:p>
            <a:pPr marL="0" indent="0" algn="l">
              <a:lnSpc>
                <a:spcPct val="135000"/>
              </a:lnSpc>
              <a:buNone/>
            </a:pPr>
            <a:r>
              <a:rPr lang="en-US" sz="2100" dirty="0">
                <a:solidFill>
                  <a:srgbClr val="444444"/>
                </a:solidFill>
                <a:latin typeface="Helvetica" pitchFamily="34" charset="0"/>
                <a:ea typeface="Helvetica" pitchFamily="34" charset="-122"/>
                <a:cs typeface="Helvetica" pitchFamily="34" charset="-120"/>
              </a:rPr>
              <a:t>I think </a:t>
            </a:r>
            <a:r>
              <a:rPr lang="en-US" sz="2100" b="1" dirty="0">
                <a:solidFill>
                  <a:srgbClr val="1A2A5E"/>
                </a:solidFill>
                <a:latin typeface="Helvetica" pitchFamily="34" charset="0"/>
                <a:ea typeface="Helvetica" pitchFamily="34" charset="-122"/>
                <a:cs typeface="Helvetica" pitchFamily="34" charset="-120"/>
              </a:rPr>
              <a:t>residents </a:t>
            </a:r>
            <a:r>
              <a:rPr lang="en-US" sz="2100" dirty="0">
                <a:solidFill>
                  <a:srgbClr val="444444"/>
                </a:solidFill>
                <a:latin typeface="Helvetica" pitchFamily="34" charset="0"/>
                <a:ea typeface="Helvetica" pitchFamily="34" charset="-122"/>
                <a:cs typeface="Helvetica" pitchFamily="34" charset="-120"/>
              </a:rPr>
              <a:t>should matter more than tourists.</a:t>
            </a:r>
            <a:endParaRPr lang="en-US" sz="2100" dirty="0"/>
          </a:p>
        </p:txBody>
      </p:sp>
      <p:sp>
        <p:nvSpPr>
          <p:cNvPr id="15" name="Text 13"/>
          <p:cNvSpPr/>
          <p:nvPr/>
        </p:nvSpPr>
        <p:spPr>
          <a:xfrm>
            <a:off x="1047750" y="4886325"/>
            <a:ext cx="400050" cy="396240"/>
          </a:xfrm>
          <a:prstGeom prst="rect">
            <a:avLst/>
          </a:prstGeom>
          <a:noFill/>
          <a:ln/>
        </p:spPr>
        <p:txBody>
          <a:bodyPr wrap="square" lIns="25400" tIns="25400" rIns="25400" bIns="25400" rtlCol="0" anchor="t">
            <a:normAutofit/>
          </a:bodyPr>
          <a:lstStyle/>
          <a:p>
            <a:pPr marL="0" indent="0" algn="l">
              <a:buNone/>
            </a:pPr>
            <a:r>
              <a:rPr lang="en-US" sz="2100" b="1" dirty="0">
                <a:solidFill>
                  <a:srgbClr val="D9B877"/>
                </a:solidFill>
                <a:latin typeface="Playfair Display" pitchFamily="34" charset="0"/>
                <a:ea typeface="Playfair Display" pitchFamily="34" charset="-122"/>
                <a:cs typeface="Playfair Display" pitchFamily="34" charset="-120"/>
              </a:rPr>
              <a:t>4</a:t>
            </a:r>
            <a:endParaRPr lang="en-US" sz="2100" dirty="0"/>
          </a:p>
        </p:txBody>
      </p:sp>
      <p:sp>
        <p:nvSpPr>
          <p:cNvPr id="16" name="Text 14"/>
          <p:cNvSpPr/>
          <p:nvPr/>
        </p:nvSpPr>
        <p:spPr>
          <a:xfrm>
            <a:off x="1581150" y="4901565"/>
            <a:ext cx="7582305" cy="398145"/>
          </a:xfrm>
          <a:prstGeom prst="rect">
            <a:avLst/>
          </a:prstGeom>
          <a:noFill/>
          <a:ln/>
        </p:spPr>
        <p:txBody>
          <a:bodyPr wrap="square" lIns="25400" tIns="25400" rIns="25400" bIns="25400" rtlCol="0" anchor="t">
            <a:normAutofit/>
          </a:bodyPr>
          <a:lstStyle/>
          <a:p>
            <a:pPr marL="0" indent="0" algn="l">
              <a:lnSpc>
                <a:spcPct val="135000"/>
              </a:lnSpc>
              <a:buNone/>
            </a:pPr>
            <a:r>
              <a:rPr lang="en-US" sz="2100" dirty="0">
                <a:solidFill>
                  <a:srgbClr val="444444"/>
                </a:solidFill>
                <a:latin typeface="Helvetica" pitchFamily="34" charset="0"/>
                <a:ea typeface="Helvetica" pitchFamily="34" charset="-122"/>
                <a:cs typeface="Helvetica" pitchFamily="34" charset="-120"/>
              </a:rPr>
              <a:t>Cities should </a:t>
            </a:r>
            <a:r>
              <a:rPr lang="en-US" sz="2100" b="1" dirty="0">
                <a:solidFill>
                  <a:srgbClr val="1A2A5E"/>
                </a:solidFill>
                <a:latin typeface="Helvetica" pitchFamily="34" charset="0"/>
                <a:ea typeface="Helvetica" pitchFamily="34" charset="-122"/>
                <a:cs typeface="Helvetica" pitchFamily="34" charset="-120"/>
              </a:rPr>
              <a:t>regulate </a:t>
            </a:r>
            <a:r>
              <a:rPr lang="en-US" sz="2100" dirty="0">
                <a:solidFill>
                  <a:srgbClr val="444444"/>
                </a:solidFill>
                <a:latin typeface="Helvetica" pitchFamily="34" charset="0"/>
                <a:ea typeface="Helvetica" pitchFamily="34" charset="-122"/>
                <a:cs typeface="Helvetica" pitchFamily="34" charset="-120"/>
              </a:rPr>
              <a:t>tourism before it gets out of control.</a:t>
            </a:r>
            <a:endParaRPr lang="en-US" sz="2100" dirty="0"/>
          </a:p>
        </p:txBody>
      </p:sp>
      <p:sp>
        <p:nvSpPr>
          <p:cNvPr id="17" name="Text 15"/>
          <p:cNvSpPr/>
          <p:nvPr/>
        </p:nvSpPr>
        <p:spPr>
          <a:xfrm>
            <a:off x="1047750" y="5471160"/>
            <a:ext cx="400050" cy="396240"/>
          </a:xfrm>
          <a:prstGeom prst="rect">
            <a:avLst/>
          </a:prstGeom>
          <a:noFill/>
          <a:ln/>
        </p:spPr>
        <p:txBody>
          <a:bodyPr wrap="square" lIns="25400" tIns="25400" rIns="25400" bIns="25400" rtlCol="0" anchor="t">
            <a:normAutofit/>
          </a:bodyPr>
          <a:lstStyle/>
          <a:p>
            <a:pPr marL="0" indent="0" algn="l">
              <a:buNone/>
            </a:pPr>
            <a:r>
              <a:rPr lang="en-US" sz="2100" b="1" dirty="0">
                <a:solidFill>
                  <a:srgbClr val="D9B877"/>
                </a:solidFill>
                <a:latin typeface="Playfair Display" pitchFamily="34" charset="0"/>
                <a:ea typeface="Playfair Display" pitchFamily="34" charset="-122"/>
                <a:cs typeface="Playfair Display" pitchFamily="34" charset="-120"/>
              </a:rPr>
              <a:t>5</a:t>
            </a:r>
            <a:endParaRPr lang="en-US" sz="2100" dirty="0"/>
          </a:p>
        </p:txBody>
      </p:sp>
      <p:sp>
        <p:nvSpPr>
          <p:cNvPr id="18" name="Text 16"/>
          <p:cNvSpPr/>
          <p:nvPr/>
        </p:nvSpPr>
        <p:spPr>
          <a:xfrm>
            <a:off x="1581150" y="5486400"/>
            <a:ext cx="7207079" cy="398145"/>
          </a:xfrm>
          <a:prstGeom prst="rect">
            <a:avLst/>
          </a:prstGeom>
          <a:noFill/>
          <a:ln/>
        </p:spPr>
        <p:txBody>
          <a:bodyPr wrap="square" lIns="25400" tIns="25400" rIns="25400" bIns="25400" rtlCol="0" anchor="t">
            <a:normAutofit/>
          </a:bodyPr>
          <a:lstStyle/>
          <a:p>
            <a:pPr marL="0" indent="0" algn="l">
              <a:lnSpc>
                <a:spcPct val="135000"/>
              </a:lnSpc>
              <a:buNone/>
            </a:pPr>
            <a:r>
              <a:rPr lang="en-US" sz="2100" dirty="0">
                <a:solidFill>
                  <a:srgbClr val="444444"/>
                </a:solidFill>
                <a:latin typeface="Helvetica" pitchFamily="34" charset="0"/>
                <a:ea typeface="Helvetica" pitchFamily="34" charset="-122"/>
                <a:cs typeface="Helvetica" pitchFamily="34" charset="-120"/>
              </a:rPr>
              <a:t>For me, </a:t>
            </a:r>
            <a:r>
              <a:rPr lang="en-US" sz="2100" b="1" dirty="0">
                <a:solidFill>
                  <a:srgbClr val="1A2A5E"/>
                </a:solidFill>
                <a:latin typeface="Helvetica" pitchFamily="34" charset="0"/>
                <a:ea typeface="Helvetica" pitchFamily="34" charset="-122"/>
                <a:cs typeface="Helvetica" pitchFamily="34" charset="-120"/>
              </a:rPr>
              <a:t>sustainable </a:t>
            </a:r>
            <a:r>
              <a:rPr lang="en-US" sz="2100" dirty="0">
                <a:solidFill>
                  <a:srgbClr val="444444"/>
                </a:solidFill>
                <a:latin typeface="Helvetica" pitchFamily="34" charset="0"/>
                <a:ea typeface="Helvetica" pitchFamily="34" charset="-122"/>
                <a:cs typeface="Helvetica" pitchFamily="34" charset="-120"/>
              </a:rPr>
              <a:t>travel is the only kind worth doing.</a:t>
            </a:r>
            <a:endParaRPr lang="en-US" sz="2100" dirty="0"/>
          </a:p>
        </p:txBody>
      </p:sp>
      <p:sp>
        <p:nvSpPr>
          <p:cNvPr id="19" name="Text 17"/>
          <p:cNvSpPr/>
          <p:nvPr/>
        </p:nvSpPr>
        <p:spPr>
          <a:xfrm>
            <a:off x="1047750" y="9429750"/>
            <a:ext cx="17811750" cy="228600"/>
          </a:xfrm>
          <a:prstGeom prst="rect">
            <a:avLst/>
          </a:prstGeom>
          <a:noFill/>
          <a:ln/>
        </p:spPr>
        <p:txBody>
          <a:bodyPr wrap="square" lIns="25400" tIns="25400" rIns="25400" bIns="25400" rtlCol="0" anchor="t">
            <a:normAutofit/>
          </a:bodyPr>
          <a:lstStyle/>
          <a:p>
            <a:pPr marL="0" indent="0" algn="l">
              <a:buNone/>
            </a:pPr>
            <a:r>
              <a:rPr lang="en-US" sz="1275" kern="0" spc="38" dirty="0">
                <a:solidFill>
                  <a:srgbClr val="9A9890"/>
                </a:solidFill>
                <a:latin typeface="Helvetica" pitchFamily="34" charset="0"/>
                <a:ea typeface="Helvetica" pitchFamily="34" charset="-122"/>
                <a:cs typeface="Helvetica" pitchFamily="34" charset="-120"/>
              </a:rPr>
              <a:t>perspectiveenglish.com</a:t>
            </a:r>
            <a:endParaRPr lang="en-US" sz="1275"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3">
    <p:bg>
      <p:bgPr>
        <a:solidFill>
          <a:srgbClr val="1A2A5E"/>
        </a:solidFill>
        <a:effectLst/>
      </p:bgPr>
    </p:bg>
    <p:spTree>
      <p:nvGrpSpPr>
        <p:cNvPr id="1" name=""/>
        <p:cNvGrpSpPr/>
        <p:nvPr/>
      </p:nvGrpSpPr>
      <p:grpSpPr>
        <a:xfrm>
          <a:off x="0" y="0"/>
          <a:ext cx="0" cy="0"/>
          <a:chOff x="0" y="0"/>
          <a:chExt cx="0" cy="0"/>
        </a:xfrm>
      </p:grpSpPr>
      <p:sp>
        <p:nvSpPr>
          <p:cNvPr id="2" name="Shape 0"/>
          <p:cNvSpPr/>
          <p:nvPr/>
        </p:nvSpPr>
        <p:spPr>
          <a:xfrm>
            <a:off x="1047750" y="1146810"/>
            <a:ext cx="16192500" cy="22860"/>
          </a:xfrm>
          <a:prstGeom prst="rect">
            <a:avLst/>
          </a:prstGeom>
          <a:solidFill>
            <a:srgbClr val="D9B877"/>
          </a:solidFill>
          <a:ln/>
        </p:spPr>
        <p:txBody>
          <a:bodyPr/>
          <a:lstStyle/>
          <a:p>
            <a:endParaRPr lang="en-US"/>
          </a:p>
        </p:txBody>
      </p:sp>
      <p:sp>
        <p:nvSpPr>
          <p:cNvPr id="3" name="Text 1"/>
          <p:cNvSpPr/>
          <p:nvPr/>
        </p:nvSpPr>
        <p:spPr>
          <a:xfrm>
            <a:off x="1047750" y="666750"/>
            <a:ext cx="3771900" cy="365760"/>
          </a:xfrm>
          <a:prstGeom prst="rect">
            <a:avLst/>
          </a:prstGeom>
          <a:noFill/>
          <a:ln/>
        </p:spPr>
        <p:txBody>
          <a:bodyPr wrap="none" lIns="25400" tIns="25400" rIns="25400" bIns="25400" rtlCol="0" anchor="t">
            <a:normAutofit/>
          </a:bodyPr>
          <a:lstStyle/>
          <a:p>
            <a:pPr marL="0" indent="0" algn="l">
              <a:buNone/>
            </a:pPr>
            <a:r>
              <a:rPr lang="en-US" sz="1950" b="1" kern="0" spc="38" dirty="0">
                <a:solidFill>
                  <a:srgbClr val="FFFFFF"/>
                </a:solidFill>
                <a:latin typeface="Playfair Display" pitchFamily="34" charset="0"/>
                <a:ea typeface="Playfair Display" pitchFamily="34" charset="-122"/>
                <a:cs typeface="Playfair Display" pitchFamily="34" charset="-120"/>
              </a:rPr>
              <a:t>PERSPECTIVE</a:t>
            </a:r>
            <a:endParaRPr lang="en-US" sz="1950" dirty="0"/>
          </a:p>
        </p:txBody>
      </p:sp>
      <p:sp>
        <p:nvSpPr>
          <p:cNvPr id="4" name="Text 2"/>
          <p:cNvSpPr/>
          <p:nvPr/>
        </p:nvSpPr>
        <p:spPr>
          <a:xfrm>
            <a:off x="14520624" y="723900"/>
            <a:ext cx="2991588" cy="251460"/>
          </a:xfrm>
          <a:prstGeom prst="rect">
            <a:avLst/>
          </a:prstGeom>
          <a:noFill/>
          <a:ln/>
        </p:spPr>
        <p:txBody>
          <a:bodyPr wrap="square" lIns="25400" tIns="25400" rIns="25400" bIns="25400" rtlCol="0" anchor="t">
            <a:normAutofit/>
          </a:bodyPr>
          <a:lstStyle/>
          <a:p>
            <a:pPr marL="0" indent="0" algn="l">
              <a:buNone/>
            </a:pPr>
            <a:r>
              <a:rPr lang="en-US" sz="1200" b="1" kern="0" spc="150" dirty="0">
                <a:solidFill>
                  <a:srgbClr val="D9B877"/>
                </a:solidFill>
                <a:latin typeface="Helvetica" pitchFamily="34" charset="0"/>
                <a:ea typeface="Helvetica" pitchFamily="34" charset="-122"/>
                <a:cs typeface="Helvetica" pitchFamily="34" charset="-120"/>
              </a:rPr>
              <a:t>ISSUE 001 · OVERTOURISM</a:t>
            </a:r>
            <a:endParaRPr lang="en-US" sz="1200" dirty="0"/>
          </a:p>
        </p:txBody>
      </p:sp>
      <p:sp>
        <p:nvSpPr>
          <p:cNvPr id="5" name="Text 3"/>
          <p:cNvSpPr/>
          <p:nvPr/>
        </p:nvSpPr>
        <p:spPr>
          <a:xfrm>
            <a:off x="1047750" y="1512570"/>
            <a:ext cx="17811750" cy="259080"/>
          </a:xfrm>
          <a:prstGeom prst="rect">
            <a:avLst/>
          </a:prstGeom>
          <a:noFill/>
          <a:ln/>
        </p:spPr>
        <p:txBody>
          <a:bodyPr wrap="square" lIns="25400" tIns="25400" rIns="25400" bIns="25400" rtlCol="0" anchor="t">
            <a:normAutofit/>
          </a:bodyPr>
          <a:lstStyle/>
          <a:p>
            <a:pPr marL="0" indent="0" algn="l">
              <a:buNone/>
            </a:pPr>
            <a:r>
              <a:rPr lang="en-US" sz="1500" b="1" kern="0" spc="300" dirty="0">
                <a:solidFill>
                  <a:srgbClr val="D9B877"/>
                </a:solidFill>
                <a:latin typeface="Helvetica" pitchFamily="34" charset="0"/>
                <a:ea typeface="Helvetica" pitchFamily="34" charset="-122"/>
                <a:cs typeface="Helvetica" pitchFamily="34" charset="-120"/>
              </a:rPr>
              <a:t>DISCUSSION</a:t>
            </a:r>
            <a:endParaRPr lang="en-US" sz="1500" dirty="0"/>
          </a:p>
        </p:txBody>
      </p:sp>
      <p:sp>
        <p:nvSpPr>
          <p:cNvPr id="6" name="Text 4"/>
          <p:cNvSpPr/>
          <p:nvPr/>
        </p:nvSpPr>
        <p:spPr>
          <a:xfrm>
            <a:off x="1047750" y="1809750"/>
            <a:ext cx="17811750" cy="693420"/>
          </a:xfrm>
          <a:prstGeom prst="rect">
            <a:avLst/>
          </a:prstGeom>
          <a:noFill/>
          <a:ln/>
        </p:spPr>
        <p:txBody>
          <a:bodyPr wrap="square" lIns="25400" tIns="25400" rIns="25400" bIns="25400" rtlCol="0" anchor="t">
            <a:normAutofit/>
          </a:bodyPr>
          <a:lstStyle/>
          <a:p>
            <a:pPr marL="0" indent="0" algn="l">
              <a:buNone/>
            </a:pPr>
            <a:r>
              <a:rPr lang="en-US" sz="3900" b="1" dirty="0">
                <a:solidFill>
                  <a:srgbClr val="FFFFFF"/>
                </a:solidFill>
                <a:latin typeface="Playfair Display" pitchFamily="34" charset="0"/>
                <a:ea typeface="Playfair Display" pitchFamily="34" charset="-122"/>
                <a:cs typeface="Playfair Display" pitchFamily="34" charset="-120"/>
              </a:rPr>
              <a:t>Talk it through</a:t>
            </a:r>
            <a:endParaRPr lang="en-US" sz="3900" dirty="0"/>
          </a:p>
        </p:txBody>
      </p:sp>
      <p:sp>
        <p:nvSpPr>
          <p:cNvPr id="7" name="Shape 5"/>
          <p:cNvSpPr/>
          <p:nvPr/>
        </p:nvSpPr>
        <p:spPr>
          <a:xfrm>
            <a:off x="1047750" y="3394710"/>
            <a:ext cx="15049500" cy="9525"/>
          </a:xfrm>
          <a:prstGeom prst="rect">
            <a:avLst/>
          </a:prstGeom>
          <a:solidFill>
            <a:srgbClr val="34437A"/>
          </a:solidFill>
          <a:ln/>
        </p:spPr>
        <p:txBody>
          <a:bodyPr/>
          <a:lstStyle/>
          <a:p>
            <a:endParaRPr lang="en-US"/>
          </a:p>
        </p:txBody>
      </p:sp>
      <p:sp>
        <p:nvSpPr>
          <p:cNvPr id="8" name="Text 6"/>
          <p:cNvSpPr/>
          <p:nvPr/>
        </p:nvSpPr>
        <p:spPr>
          <a:xfrm>
            <a:off x="1047750" y="2807970"/>
            <a:ext cx="201930" cy="472440"/>
          </a:xfrm>
          <a:prstGeom prst="rect">
            <a:avLst/>
          </a:prstGeom>
          <a:noFill/>
          <a:ln/>
        </p:spPr>
        <p:txBody>
          <a:bodyPr wrap="square" lIns="25400" tIns="25400" rIns="25400" bIns="25400" rtlCol="0" anchor="t">
            <a:normAutofit/>
          </a:bodyPr>
          <a:lstStyle/>
          <a:p>
            <a:pPr marL="0" indent="0" algn="l">
              <a:buNone/>
            </a:pPr>
            <a:r>
              <a:rPr lang="en-US" sz="2550" b="1" dirty="0">
                <a:solidFill>
                  <a:srgbClr val="D9B877"/>
                </a:solidFill>
                <a:latin typeface="Playfair Display" pitchFamily="34" charset="0"/>
                <a:ea typeface="Playfair Display" pitchFamily="34" charset="-122"/>
                <a:cs typeface="Playfair Display" pitchFamily="34" charset="-120"/>
              </a:rPr>
              <a:t>1</a:t>
            </a:r>
            <a:endParaRPr lang="en-US" sz="2550" dirty="0"/>
          </a:p>
        </p:txBody>
      </p:sp>
      <p:sp>
        <p:nvSpPr>
          <p:cNvPr id="9" name="Text 7"/>
          <p:cNvSpPr/>
          <p:nvPr/>
        </p:nvSpPr>
        <p:spPr>
          <a:xfrm>
            <a:off x="1402080" y="2891790"/>
            <a:ext cx="16164688" cy="384810"/>
          </a:xfrm>
          <a:prstGeom prst="rect">
            <a:avLst/>
          </a:prstGeom>
          <a:noFill/>
          <a:ln/>
        </p:spPr>
        <p:txBody>
          <a:bodyPr wrap="square" lIns="25400" tIns="25400" rIns="25400" bIns="25400" rtlCol="0" anchor="t">
            <a:normAutofit/>
          </a:bodyPr>
          <a:lstStyle/>
          <a:p>
            <a:pPr marL="0" indent="0" algn="l">
              <a:lnSpc>
                <a:spcPct val="130000"/>
              </a:lnSpc>
              <a:buNone/>
            </a:pPr>
            <a:r>
              <a:rPr lang="en-US" sz="2100" dirty="0">
                <a:solidFill>
                  <a:srgbClr val="EEF1F8"/>
                </a:solidFill>
                <a:latin typeface="Helvetica" pitchFamily="34" charset="0"/>
                <a:ea typeface="Helvetica" pitchFamily="34" charset="-122"/>
                <a:cs typeface="Helvetica" pitchFamily="34" charset="-120"/>
              </a:rPr>
              <a:t>Have you ever visited a place that felt too crowded? What was it like?</a:t>
            </a:r>
            <a:endParaRPr lang="en-US" sz="2100" dirty="0"/>
          </a:p>
        </p:txBody>
      </p:sp>
      <p:sp>
        <p:nvSpPr>
          <p:cNvPr id="10" name="Shape 8"/>
          <p:cNvSpPr/>
          <p:nvPr/>
        </p:nvSpPr>
        <p:spPr>
          <a:xfrm>
            <a:off x="1047750" y="4160520"/>
            <a:ext cx="15049500" cy="9525"/>
          </a:xfrm>
          <a:prstGeom prst="rect">
            <a:avLst/>
          </a:prstGeom>
          <a:solidFill>
            <a:srgbClr val="34437A"/>
          </a:solidFill>
          <a:ln/>
        </p:spPr>
        <p:txBody>
          <a:bodyPr/>
          <a:lstStyle/>
          <a:p>
            <a:endParaRPr lang="en-US"/>
          </a:p>
        </p:txBody>
      </p:sp>
      <p:sp>
        <p:nvSpPr>
          <p:cNvPr id="11" name="Text 9"/>
          <p:cNvSpPr/>
          <p:nvPr/>
        </p:nvSpPr>
        <p:spPr>
          <a:xfrm>
            <a:off x="1047750" y="3573780"/>
            <a:ext cx="250508" cy="472440"/>
          </a:xfrm>
          <a:prstGeom prst="rect">
            <a:avLst/>
          </a:prstGeom>
          <a:noFill/>
          <a:ln/>
        </p:spPr>
        <p:txBody>
          <a:bodyPr wrap="square" lIns="25400" tIns="25400" rIns="25400" bIns="25400" rtlCol="0" anchor="t">
            <a:normAutofit/>
          </a:bodyPr>
          <a:lstStyle/>
          <a:p>
            <a:pPr marL="0" indent="0" algn="l">
              <a:buNone/>
            </a:pPr>
            <a:r>
              <a:rPr lang="en-US" sz="2550" b="1" dirty="0">
                <a:solidFill>
                  <a:srgbClr val="D9B877"/>
                </a:solidFill>
                <a:latin typeface="Playfair Display" pitchFamily="34" charset="0"/>
                <a:ea typeface="Playfair Display" pitchFamily="34" charset="-122"/>
                <a:cs typeface="Playfair Display" pitchFamily="34" charset="-120"/>
              </a:rPr>
              <a:t>2</a:t>
            </a:r>
            <a:endParaRPr lang="en-US" sz="2550" dirty="0"/>
          </a:p>
        </p:txBody>
      </p:sp>
      <p:sp>
        <p:nvSpPr>
          <p:cNvPr id="12" name="Text 10"/>
          <p:cNvSpPr/>
          <p:nvPr/>
        </p:nvSpPr>
        <p:spPr>
          <a:xfrm>
            <a:off x="1450658" y="3657600"/>
            <a:ext cx="16111253" cy="384810"/>
          </a:xfrm>
          <a:prstGeom prst="rect">
            <a:avLst/>
          </a:prstGeom>
          <a:noFill/>
          <a:ln/>
        </p:spPr>
        <p:txBody>
          <a:bodyPr wrap="square" lIns="25400" tIns="25400" rIns="25400" bIns="25400" rtlCol="0" anchor="t">
            <a:normAutofit/>
          </a:bodyPr>
          <a:lstStyle/>
          <a:p>
            <a:pPr marL="0" indent="0" algn="l">
              <a:lnSpc>
                <a:spcPct val="130000"/>
              </a:lnSpc>
              <a:buNone/>
            </a:pPr>
            <a:r>
              <a:rPr lang="en-US" sz="2100" dirty="0">
                <a:solidFill>
                  <a:srgbClr val="EEF1F8"/>
                </a:solidFill>
                <a:latin typeface="Helvetica" pitchFamily="34" charset="0"/>
                <a:ea typeface="Helvetica" pitchFamily="34" charset="-122"/>
                <a:cs typeface="Helvetica" pitchFamily="34" charset="-120"/>
              </a:rPr>
              <a:t>Has tourism changed a place you know well? How?</a:t>
            </a:r>
            <a:endParaRPr lang="en-US" sz="2100" dirty="0"/>
          </a:p>
        </p:txBody>
      </p:sp>
      <p:sp>
        <p:nvSpPr>
          <p:cNvPr id="13" name="Shape 11"/>
          <p:cNvSpPr/>
          <p:nvPr/>
        </p:nvSpPr>
        <p:spPr>
          <a:xfrm>
            <a:off x="1047750" y="4926330"/>
            <a:ext cx="15049500" cy="9525"/>
          </a:xfrm>
          <a:prstGeom prst="rect">
            <a:avLst/>
          </a:prstGeom>
          <a:solidFill>
            <a:srgbClr val="34437A"/>
          </a:solidFill>
          <a:ln/>
        </p:spPr>
        <p:txBody>
          <a:bodyPr/>
          <a:lstStyle/>
          <a:p>
            <a:endParaRPr lang="en-US"/>
          </a:p>
        </p:txBody>
      </p:sp>
      <p:sp>
        <p:nvSpPr>
          <p:cNvPr id="14" name="Text 12"/>
          <p:cNvSpPr/>
          <p:nvPr/>
        </p:nvSpPr>
        <p:spPr>
          <a:xfrm>
            <a:off x="1047750" y="4339590"/>
            <a:ext cx="238125" cy="472440"/>
          </a:xfrm>
          <a:prstGeom prst="rect">
            <a:avLst/>
          </a:prstGeom>
          <a:noFill/>
          <a:ln/>
        </p:spPr>
        <p:txBody>
          <a:bodyPr wrap="square" lIns="25400" tIns="25400" rIns="25400" bIns="25400" rtlCol="0" anchor="t">
            <a:normAutofit/>
          </a:bodyPr>
          <a:lstStyle/>
          <a:p>
            <a:pPr marL="0" indent="0" algn="l">
              <a:buNone/>
            </a:pPr>
            <a:r>
              <a:rPr lang="en-US" sz="2550" b="1" dirty="0">
                <a:solidFill>
                  <a:srgbClr val="D9B877"/>
                </a:solidFill>
                <a:latin typeface="Playfair Display" pitchFamily="34" charset="0"/>
                <a:ea typeface="Playfair Display" pitchFamily="34" charset="-122"/>
                <a:cs typeface="Playfair Display" pitchFamily="34" charset="-120"/>
              </a:rPr>
              <a:t>3</a:t>
            </a:r>
            <a:endParaRPr lang="en-US" sz="2550" dirty="0"/>
          </a:p>
        </p:txBody>
      </p:sp>
      <p:sp>
        <p:nvSpPr>
          <p:cNvPr id="15" name="Text 13"/>
          <p:cNvSpPr/>
          <p:nvPr/>
        </p:nvSpPr>
        <p:spPr>
          <a:xfrm>
            <a:off x="1438275" y="4423410"/>
            <a:ext cx="16124872" cy="384810"/>
          </a:xfrm>
          <a:prstGeom prst="rect">
            <a:avLst/>
          </a:prstGeom>
          <a:noFill/>
          <a:ln/>
        </p:spPr>
        <p:txBody>
          <a:bodyPr wrap="square" lIns="25400" tIns="25400" rIns="25400" bIns="25400" rtlCol="0" anchor="t">
            <a:normAutofit/>
          </a:bodyPr>
          <a:lstStyle/>
          <a:p>
            <a:pPr marL="0" indent="0" algn="l">
              <a:lnSpc>
                <a:spcPct val="130000"/>
              </a:lnSpc>
              <a:buNone/>
            </a:pPr>
            <a:r>
              <a:rPr lang="en-US" sz="2100" dirty="0">
                <a:solidFill>
                  <a:srgbClr val="EEF1F8"/>
                </a:solidFill>
                <a:latin typeface="Helvetica" pitchFamily="34" charset="0"/>
                <a:ea typeface="Helvetica" pitchFamily="34" charset="-122"/>
                <a:cs typeface="Helvetica" pitchFamily="34" charset="-120"/>
              </a:rPr>
              <a:t>Why might residents and tourists see the same city so differently?</a:t>
            </a:r>
            <a:endParaRPr lang="en-US" sz="2100" dirty="0"/>
          </a:p>
        </p:txBody>
      </p:sp>
      <p:sp>
        <p:nvSpPr>
          <p:cNvPr id="16" name="Shape 14"/>
          <p:cNvSpPr/>
          <p:nvPr/>
        </p:nvSpPr>
        <p:spPr>
          <a:xfrm>
            <a:off x="1047750" y="5692140"/>
            <a:ext cx="15049500" cy="9525"/>
          </a:xfrm>
          <a:prstGeom prst="rect">
            <a:avLst/>
          </a:prstGeom>
          <a:solidFill>
            <a:srgbClr val="34437A"/>
          </a:solidFill>
          <a:ln/>
        </p:spPr>
        <p:txBody>
          <a:bodyPr/>
          <a:lstStyle/>
          <a:p>
            <a:endParaRPr lang="en-US"/>
          </a:p>
        </p:txBody>
      </p:sp>
      <p:sp>
        <p:nvSpPr>
          <p:cNvPr id="17" name="Text 15"/>
          <p:cNvSpPr/>
          <p:nvPr/>
        </p:nvSpPr>
        <p:spPr>
          <a:xfrm>
            <a:off x="1047750" y="5105400"/>
            <a:ext cx="250865" cy="472440"/>
          </a:xfrm>
          <a:prstGeom prst="rect">
            <a:avLst/>
          </a:prstGeom>
          <a:noFill/>
          <a:ln/>
        </p:spPr>
        <p:txBody>
          <a:bodyPr wrap="square" lIns="25400" tIns="25400" rIns="25400" bIns="25400" rtlCol="0" anchor="t">
            <a:normAutofit/>
          </a:bodyPr>
          <a:lstStyle/>
          <a:p>
            <a:pPr marL="0" indent="0" algn="l">
              <a:buNone/>
            </a:pPr>
            <a:r>
              <a:rPr lang="en-US" sz="2550" b="1" dirty="0">
                <a:solidFill>
                  <a:srgbClr val="D9B877"/>
                </a:solidFill>
                <a:latin typeface="Playfair Display" pitchFamily="34" charset="0"/>
                <a:ea typeface="Playfair Display" pitchFamily="34" charset="-122"/>
                <a:cs typeface="Playfair Display" pitchFamily="34" charset="-120"/>
              </a:rPr>
              <a:t>4</a:t>
            </a:r>
            <a:endParaRPr lang="en-US" sz="2550" dirty="0"/>
          </a:p>
        </p:txBody>
      </p:sp>
      <p:sp>
        <p:nvSpPr>
          <p:cNvPr id="18" name="Text 16"/>
          <p:cNvSpPr/>
          <p:nvPr/>
        </p:nvSpPr>
        <p:spPr>
          <a:xfrm>
            <a:off x="1451015" y="5189220"/>
            <a:ext cx="16110859" cy="384810"/>
          </a:xfrm>
          <a:prstGeom prst="rect">
            <a:avLst/>
          </a:prstGeom>
          <a:noFill/>
          <a:ln/>
        </p:spPr>
        <p:txBody>
          <a:bodyPr wrap="square" lIns="25400" tIns="25400" rIns="25400" bIns="25400" rtlCol="0" anchor="t">
            <a:normAutofit/>
          </a:bodyPr>
          <a:lstStyle/>
          <a:p>
            <a:pPr marL="0" indent="0" algn="l">
              <a:lnSpc>
                <a:spcPct val="130000"/>
              </a:lnSpc>
              <a:buNone/>
            </a:pPr>
            <a:r>
              <a:rPr lang="en-US" sz="2100" dirty="0">
                <a:solidFill>
                  <a:srgbClr val="EEF1F8"/>
                </a:solidFill>
                <a:latin typeface="Helvetica" pitchFamily="34" charset="0"/>
                <a:ea typeface="Helvetica" pitchFamily="34" charset="-122"/>
                <a:cs typeface="Helvetica" pitchFamily="34" charset="-120"/>
              </a:rPr>
              <a:t>Do you think entry fees or visitor limits are fair? Why or why not?</a:t>
            </a:r>
            <a:endParaRPr lang="en-US" sz="2100" dirty="0"/>
          </a:p>
        </p:txBody>
      </p:sp>
      <p:sp>
        <p:nvSpPr>
          <p:cNvPr id="19" name="Text 17"/>
          <p:cNvSpPr/>
          <p:nvPr/>
        </p:nvSpPr>
        <p:spPr>
          <a:xfrm>
            <a:off x="1047750" y="5871210"/>
            <a:ext cx="229791" cy="472440"/>
          </a:xfrm>
          <a:prstGeom prst="rect">
            <a:avLst/>
          </a:prstGeom>
          <a:noFill/>
          <a:ln/>
        </p:spPr>
        <p:txBody>
          <a:bodyPr wrap="square" lIns="25400" tIns="25400" rIns="25400" bIns="25400" rtlCol="0" anchor="t">
            <a:normAutofit/>
          </a:bodyPr>
          <a:lstStyle/>
          <a:p>
            <a:pPr marL="0" indent="0" algn="l">
              <a:buNone/>
            </a:pPr>
            <a:r>
              <a:rPr lang="en-US" sz="2550" b="1" dirty="0">
                <a:solidFill>
                  <a:srgbClr val="D9B877"/>
                </a:solidFill>
                <a:latin typeface="Playfair Display" pitchFamily="34" charset="0"/>
                <a:ea typeface="Playfair Display" pitchFamily="34" charset="-122"/>
                <a:cs typeface="Playfair Display" pitchFamily="34" charset="-120"/>
              </a:rPr>
              <a:t>5</a:t>
            </a:r>
            <a:endParaRPr lang="en-US" sz="2550" dirty="0"/>
          </a:p>
        </p:txBody>
      </p:sp>
      <p:sp>
        <p:nvSpPr>
          <p:cNvPr id="20" name="Text 18"/>
          <p:cNvSpPr/>
          <p:nvPr/>
        </p:nvSpPr>
        <p:spPr>
          <a:xfrm>
            <a:off x="1429941" y="5955030"/>
            <a:ext cx="16134040" cy="384810"/>
          </a:xfrm>
          <a:prstGeom prst="rect">
            <a:avLst/>
          </a:prstGeom>
          <a:noFill/>
          <a:ln/>
        </p:spPr>
        <p:txBody>
          <a:bodyPr wrap="square" lIns="25400" tIns="25400" rIns="25400" bIns="25400" rtlCol="0" anchor="t">
            <a:normAutofit/>
          </a:bodyPr>
          <a:lstStyle/>
          <a:p>
            <a:pPr marL="0" indent="0" algn="l">
              <a:lnSpc>
                <a:spcPct val="130000"/>
              </a:lnSpc>
              <a:buNone/>
            </a:pPr>
            <a:r>
              <a:rPr lang="en-US" sz="2100" dirty="0">
                <a:solidFill>
                  <a:srgbClr val="EEF1F8"/>
                </a:solidFill>
                <a:latin typeface="Helvetica" pitchFamily="34" charset="0"/>
                <a:ea typeface="Helvetica" pitchFamily="34" charset="-122"/>
                <a:cs typeface="Helvetica" pitchFamily="34" charset="-120"/>
              </a:rPr>
              <a:t>Who do you think a famous city really belongs to — its residents or its visitors?</a:t>
            </a:r>
            <a:endParaRPr lang="en-US" sz="2100" dirty="0"/>
          </a:p>
        </p:txBody>
      </p:sp>
      <p:sp>
        <p:nvSpPr>
          <p:cNvPr id="21" name="Text 19"/>
          <p:cNvSpPr/>
          <p:nvPr/>
        </p:nvSpPr>
        <p:spPr>
          <a:xfrm>
            <a:off x="1047750" y="9429750"/>
            <a:ext cx="17811750" cy="228600"/>
          </a:xfrm>
          <a:prstGeom prst="rect">
            <a:avLst/>
          </a:prstGeom>
          <a:noFill/>
          <a:ln/>
        </p:spPr>
        <p:txBody>
          <a:bodyPr wrap="square" lIns="25400" tIns="25400" rIns="25400" bIns="25400" rtlCol="0" anchor="t">
            <a:normAutofit/>
          </a:bodyPr>
          <a:lstStyle/>
          <a:p>
            <a:pPr marL="0" indent="0" algn="l">
              <a:buNone/>
            </a:pPr>
            <a:r>
              <a:rPr lang="en-US" sz="1275" kern="0" spc="38" dirty="0">
                <a:solidFill>
                  <a:srgbClr val="9AA6C6"/>
                </a:solidFill>
                <a:latin typeface="Helvetica" pitchFamily="34" charset="0"/>
                <a:ea typeface="Helvetica" pitchFamily="34" charset="-122"/>
                <a:cs typeface="Helvetica" pitchFamily="34" charset="-120"/>
              </a:rPr>
              <a:t>perspectiveenglish.com</a:t>
            </a:r>
            <a:endParaRPr lang="en-US" sz="1275"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1047750" y="1146810"/>
            <a:ext cx="16192500" cy="22860"/>
          </a:xfrm>
          <a:prstGeom prst="rect">
            <a:avLst/>
          </a:prstGeom>
          <a:solidFill>
            <a:srgbClr val="1A2A5E"/>
          </a:solidFill>
          <a:ln/>
        </p:spPr>
        <p:txBody>
          <a:bodyPr/>
          <a:lstStyle/>
          <a:p>
            <a:endParaRPr lang="en-US"/>
          </a:p>
        </p:txBody>
      </p:sp>
      <p:sp>
        <p:nvSpPr>
          <p:cNvPr id="3" name="Text 1"/>
          <p:cNvSpPr/>
          <p:nvPr/>
        </p:nvSpPr>
        <p:spPr>
          <a:xfrm>
            <a:off x="1047750" y="666750"/>
            <a:ext cx="3771900" cy="365760"/>
          </a:xfrm>
          <a:prstGeom prst="rect">
            <a:avLst/>
          </a:prstGeom>
          <a:noFill/>
          <a:ln/>
        </p:spPr>
        <p:txBody>
          <a:bodyPr wrap="none" lIns="25400" tIns="25400" rIns="25400" bIns="25400" rtlCol="0" anchor="t">
            <a:normAutofit/>
          </a:bodyPr>
          <a:lstStyle/>
          <a:p>
            <a:pPr marL="0" indent="0" algn="l">
              <a:buNone/>
            </a:pPr>
            <a:r>
              <a:rPr lang="en-US" sz="1950" b="1" kern="0" spc="38" dirty="0">
                <a:solidFill>
                  <a:srgbClr val="1A2A5E"/>
                </a:solidFill>
                <a:latin typeface="Playfair Display" pitchFamily="34" charset="0"/>
                <a:ea typeface="Playfair Display" pitchFamily="34" charset="-122"/>
                <a:cs typeface="Playfair Display" pitchFamily="34" charset="-120"/>
              </a:rPr>
              <a:t>PERSPECTIVE</a:t>
            </a:r>
            <a:endParaRPr lang="en-US" sz="1950" dirty="0"/>
          </a:p>
        </p:txBody>
      </p:sp>
      <p:sp>
        <p:nvSpPr>
          <p:cNvPr id="4" name="Text 2"/>
          <p:cNvSpPr/>
          <p:nvPr/>
        </p:nvSpPr>
        <p:spPr>
          <a:xfrm>
            <a:off x="14520624" y="723900"/>
            <a:ext cx="2991588" cy="251460"/>
          </a:xfrm>
          <a:prstGeom prst="rect">
            <a:avLst/>
          </a:prstGeom>
          <a:noFill/>
          <a:ln/>
        </p:spPr>
        <p:txBody>
          <a:bodyPr wrap="square" lIns="25400" tIns="25400" rIns="25400" bIns="25400" rtlCol="0" anchor="t">
            <a:normAutofit/>
          </a:bodyPr>
          <a:lstStyle/>
          <a:p>
            <a:pPr marL="0" indent="0" algn="l">
              <a:buNone/>
            </a:pPr>
            <a:r>
              <a:rPr lang="en-US" sz="1200" b="1" kern="0" spc="150" dirty="0">
                <a:solidFill>
                  <a:srgbClr val="1A2A5E"/>
                </a:solidFill>
                <a:latin typeface="Helvetica" pitchFamily="34" charset="0"/>
                <a:ea typeface="Helvetica" pitchFamily="34" charset="-122"/>
                <a:cs typeface="Helvetica" pitchFamily="34" charset="-120"/>
              </a:rPr>
              <a:t>ISSUE 001 · OVERTOURISM</a:t>
            </a:r>
            <a:endParaRPr lang="en-US" sz="1200" dirty="0"/>
          </a:p>
        </p:txBody>
      </p:sp>
      <p:sp>
        <p:nvSpPr>
          <p:cNvPr id="5" name="Text 3"/>
          <p:cNvSpPr/>
          <p:nvPr/>
        </p:nvSpPr>
        <p:spPr>
          <a:xfrm>
            <a:off x="1047750" y="1550670"/>
            <a:ext cx="2757547" cy="259080"/>
          </a:xfrm>
          <a:prstGeom prst="rect">
            <a:avLst/>
          </a:prstGeom>
          <a:noFill/>
          <a:ln/>
        </p:spPr>
        <p:txBody>
          <a:bodyPr wrap="square" lIns="25400" tIns="25400" rIns="25400" bIns="25400" rtlCol="0" anchor="t">
            <a:normAutofit/>
          </a:bodyPr>
          <a:lstStyle/>
          <a:p>
            <a:pPr marL="0" indent="0" algn="l">
              <a:buNone/>
            </a:pPr>
            <a:r>
              <a:rPr lang="en-US" sz="1500" b="1" kern="0" spc="300" dirty="0">
                <a:solidFill>
                  <a:srgbClr val="BF842C"/>
                </a:solidFill>
                <a:latin typeface="Helvetica" pitchFamily="34" charset="0"/>
                <a:ea typeface="Helvetica" pitchFamily="34" charset="-122"/>
                <a:cs typeface="Helvetica" pitchFamily="34" charset="-120"/>
              </a:rPr>
              <a:t>CRITICAL THINKING</a:t>
            </a:r>
            <a:endParaRPr lang="en-US" sz="1500" dirty="0"/>
          </a:p>
        </p:txBody>
      </p:sp>
      <p:sp>
        <p:nvSpPr>
          <p:cNvPr id="6" name="Shape 4"/>
          <p:cNvSpPr/>
          <p:nvPr/>
        </p:nvSpPr>
        <p:spPr>
          <a:xfrm>
            <a:off x="3764161" y="1560195"/>
            <a:ext cx="1798082" cy="240030"/>
          </a:xfrm>
          <a:prstGeom prst="rect">
            <a:avLst/>
          </a:prstGeom>
          <a:ln w="7620">
            <a:solidFill>
              <a:srgbClr val="D9B877"/>
            </a:solidFill>
            <a:prstDash val="solid"/>
          </a:ln>
        </p:spPr>
        <p:txBody>
          <a:bodyPr/>
          <a:lstStyle/>
          <a:p>
            <a:endParaRPr lang="en-US"/>
          </a:p>
        </p:txBody>
      </p:sp>
      <p:sp>
        <p:nvSpPr>
          <p:cNvPr id="7" name="Text 5"/>
          <p:cNvSpPr/>
          <p:nvPr/>
        </p:nvSpPr>
        <p:spPr>
          <a:xfrm>
            <a:off x="3886081" y="1596390"/>
            <a:ext cx="1630442" cy="205740"/>
          </a:xfrm>
          <a:prstGeom prst="rect">
            <a:avLst/>
          </a:prstGeom>
          <a:noFill/>
          <a:ln/>
        </p:spPr>
        <p:txBody>
          <a:bodyPr wrap="square" lIns="25400" tIns="25400" rIns="25400" bIns="25400" rtlCol="0" anchor="t">
            <a:normAutofit/>
          </a:bodyPr>
          <a:lstStyle/>
          <a:p>
            <a:pPr marL="0" indent="0" algn="l">
              <a:buNone/>
            </a:pPr>
            <a:r>
              <a:rPr lang="en-US" sz="1125" b="1" kern="0" spc="225" dirty="0">
                <a:solidFill>
                  <a:srgbClr val="BF842C"/>
                </a:solidFill>
                <a:latin typeface="Helvetica" pitchFamily="34" charset="0"/>
                <a:ea typeface="Helvetica" pitchFamily="34" charset="-122"/>
                <a:cs typeface="Helvetica" pitchFamily="34" charset="-120"/>
              </a:rPr>
              <a:t>RANK &amp; DEFEND</a:t>
            </a:r>
            <a:endParaRPr lang="en-US" sz="1125" dirty="0"/>
          </a:p>
        </p:txBody>
      </p:sp>
      <p:sp>
        <p:nvSpPr>
          <p:cNvPr id="8" name="Text 6"/>
          <p:cNvSpPr/>
          <p:nvPr/>
        </p:nvSpPr>
        <p:spPr>
          <a:xfrm>
            <a:off x="1047750" y="1914525"/>
            <a:ext cx="17811750" cy="678180"/>
          </a:xfrm>
          <a:prstGeom prst="rect">
            <a:avLst/>
          </a:prstGeom>
          <a:noFill/>
          <a:ln/>
        </p:spPr>
        <p:txBody>
          <a:bodyPr wrap="square" lIns="25400" tIns="25400" rIns="25400" bIns="25400" rtlCol="0" anchor="t">
            <a:normAutofit/>
          </a:bodyPr>
          <a:lstStyle/>
          <a:p>
            <a:pPr marL="0" indent="0" algn="l">
              <a:buNone/>
            </a:pPr>
            <a:r>
              <a:rPr lang="en-US" sz="3750" b="1" dirty="0">
                <a:solidFill>
                  <a:srgbClr val="1A2A5E"/>
                </a:solidFill>
                <a:latin typeface="Playfair Display" pitchFamily="34" charset="0"/>
                <a:ea typeface="Playfair Display" pitchFamily="34" charset="-122"/>
                <a:cs typeface="Playfair Display" pitchFamily="34" charset="-120"/>
              </a:rPr>
              <a:t>Rank the effects for residents</a:t>
            </a:r>
            <a:endParaRPr lang="en-US" sz="3750" dirty="0"/>
          </a:p>
        </p:txBody>
      </p:sp>
      <p:sp>
        <p:nvSpPr>
          <p:cNvPr id="9" name="Text 7"/>
          <p:cNvSpPr/>
          <p:nvPr/>
        </p:nvSpPr>
        <p:spPr>
          <a:xfrm>
            <a:off x="1047750" y="2668905"/>
            <a:ext cx="17811750" cy="320040"/>
          </a:xfrm>
          <a:prstGeom prst="rect">
            <a:avLst/>
          </a:prstGeom>
          <a:noFill/>
          <a:ln/>
        </p:spPr>
        <p:txBody>
          <a:bodyPr wrap="square" lIns="25400" tIns="25400" rIns="25400" bIns="25400" rtlCol="0" anchor="t">
            <a:normAutofit/>
          </a:bodyPr>
          <a:lstStyle/>
          <a:p>
            <a:pPr marL="0" indent="0" algn="l">
              <a:buNone/>
            </a:pPr>
            <a:r>
              <a:rPr lang="en-US" sz="1950" dirty="0">
                <a:solidFill>
                  <a:srgbClr val="555555"/>
                </a:solidFill>
                <a:latin typeface="Helvetica" pitchFamily="34" charset="0"/>
                <a:ea typeface="Helvetica" pitchFamily="34" charset="-122"/>
                <a:cs typeface="Helvetica" pitchFamily="34" charset="-120"/>
              </a:rPr>
              <a:t>From </a:t>
            </a:r>
            <a:r>
              <a:rPr lang="en-US" sz="1950" b="1" dirty="0">
                <a:solidFill>
                  <a:srgbClr val="1A2A5E"/>
                </a:solidFill>
                <a:latin typeface="Helvetica" pitchFamily="34" charset="0"/>
                <a:ea typeface="Helvetica" pitchFamily="34" charset="-122"/>
                <a:cs typeface="Helvetica" pitchFamily="34" charset="-120"/>
              </a:rPr>
              <a:t>best (1) </a:t>
            </a:r>
            <a:r>
              <a:rPr lang="en-US" sz="1950" dirty="0">
                <a:solidFill>
                  <a:srgbClr val="555555"/>
                </a:solidFill>
                <a:latin typeface="Helvetica" pitchFamily="34" charset="0"/>
                <a:ea typeface="Helvetica" pitchFamily="34" charset="-122"/>
                <a:cs typeface="Helvetica" pitchFamily="34" charset="-120"/>
              </a:rPr>
              <a:t>to </a:t>
            </a:r>
            <a:r>
              <a:rPr lang="en-US" sz="1950" b="1" dirty="0">
                <a:solidFill>
                  <a:srgbClr val="1A2A5E"/>
                </a:solidFill>
                <a:latin typeface="Helvetica" pitchFamily="34" charset="0"/>
                <a:ea typeface="Helvetica" pitchFamily="34" charset="-122"/>
                <a:cs typeface="Helvetica" pitchFamily="34" charset="-120"/>
              </a:rPr>
              <a:t>worst (5) </a:t>
            </a:r>
            <a:r>
              <a:rPr lang="en-US" sz="1950" dirty="0">
                <a:solidFill>
                  <a:srgbClr val="555555"/>
                </a:solidFill>
                <a:latin typeface="Helvetica" pitchFamily="34" charset="0"/>
                <a:ea typeface="Helvetica" pitchFamily="34" charset="-122"/>
                <a:cs typeface="Helvetica" pitchFamily="34" charset="-120"/>
              </a:rPr>
              <a:t>for the people who live there. Be ready to defend your order.</a:t>
            </a:r>
            <a:endParaRPr lang="en-US" sz="1950" dirty="0"/>
          </a:p>
        </p:txBody>
      </p:sp>
      <p:sp>
        <p:nvSpPr>
          <p:cNvPr id="10" name="Text 8"/>
          <p:cNvSpPr/>
          <p:nvPr/>
        </p:nvSpPr>
        <p:spPr>
          <a:xfrm>
            <a:off x="1047750" y="3388995"/>
            <a:ext cx="361950" cy="419100"/>
          </a:xfrm>
          <a:prstGeom prst="rect">
            <a:avLst/>
          </a:prstGeom>
          <a:noFill/>
          <a:ln/>
        </p:spPr>
        <p:txBody>
          <a:bodyPr wrap="square" lIns="25400" tIns="25400" rIns="25400" bIns="25400" rtlCol="0" anchor="t">
            <a:normAutofit/>
          </a:bodyPr>
          <a:lstStyle/>
          <a:p>
            <a:pPr marL="0" indent="0" algn="l">
              <a:buNone/>
            </a:pPr>
            <a:r>
              <a:rPr lang="en-US" sz="2100" b="1" dirty="0">
                <a:solidFill>
                  <a:srgbClr val="BF842C"/>
                </a:solidFill>
                <a:latin typeface="Helvetica" pitchFamily="34" charset="0"/>
                <a:ea typeface="Helvetica" pitchFamily="34" charset="-122"/>
                <a:cs typeface="Helvetica" pitchFamily="34" charset="-120"/>
              </a:rPr>
              <a:t>A</a:t>
            </a:r>
            <a:endParaRPr lang="en-US" sz="2100" dirty="0"/>
          </a:p>
        </p:txBody>
      </p:sp>
      <p:sp>
        <p:nvSpPr>
          <p:cNvPr id="11" name="Text 9"/>
          <p:cNvSpPr/>
          <p:nvPr/>
        </p:nvSpPr>
        <p:spPr>
          <a:xfrm>
            <a:off x="1581150" y="3427095"/>
            <a:ext cx="14312265" cy="342900"/>
          </a:xfrm>
          <a:prstGeom prst="rect">
            <a:avLst/>
          </a:prstGeom>
          <a:noFill/>
          <a:ln/>
        </p:spPr>
        <p:txBody>
          <a:bodyPr wrap="square" lIns="25400" tIns="25400" rIns="25400" bIns="25400" rtlCol="0" anchor="t">
            <a:normAutofit/>
          </a:bodyPr>
          <a:lstStyle/>
          <a:p>
            <a:pPr marL="0" indent="0" algn="l">
              <a:buNone/>
            </a:pPr>
            <a:r>
              <a:rPr lang="en-US" sz="2100" dirty="0">
                <a:solidFill>
                  <a:srgbClr val="222222"/>
                </a:solidFill>
                <a:latin typeface="Helvetica" pitchFamily="34" charset="0"/>
                <a:ea typeface="Helvetica" pitchFamily="34" charset="-122"/>
                <a:cs typeface="Helvetica" pitchFamily="34" charset="-120"/>
              </a:rPr>
              <a:t>More jobs and income for local people</a:t>
            </a:r>
            <a:endParaRPr lang="en-US" sz="2100" dirty="0"/>
          </a:p>
        </p:txBody>
      </p:sp>
      <p:sp>
        <p:nvSpPr>
          <p:cNvPr id="12" name="Shape 10"/>
          <p:cNvSpPr/>
          <p:nvPr/>
        </p:nvSpPr>
        <p:spPr>
          <a:xfrm>
            <a:off x="14839950" y="3331845"/>
            <a:ext cx="495300" cy="495300"/>
          </a:xfrm>
          <a:prstGeom prst="rect">
            <a:avLst/>
          </a:prstGeom>
          <a:ln w="15240">
            <a:solidFill>
              <a:srgbClr val="1A2A5E"/>
            </a:solidFill>
            <a:prstDash val="solid"/>
          </a:ln>
        </p:spPr>
        <p:txBody>
          <a:bodyPr/>
          <a:lstStyle/>
          <a:p>
            <a:endParaRPr lang="en-US"/>
          </a:p>
        </p:txBody>
      </p:sp>
      <p:sp>
        <p:nvSpPr>
          <p:cNvPr id="13" name="Text 11"/>
          <p:cNvSpPr/>
          <p:nvPr/>
        </p:nvSpPr>
        <p:spPr>
          <a:xfrm>
            <a:off x="1047750" y="4055745"/>
            <a:ext cx="361950" cy="419100"/>
          </a:xfrm>
          <a:prstGeom prst="rect">
            <a:avLst/>
          </a:prstGeom>
          <a:noFill/>
          <a:ln/>
        </p:spPr>
        <p:txBody>
          <a:bodyPr wrap="square" lIns="25400" tIns="25400" rIns="25400" bIns="25400" rtlCol="0" anchor="t">
            <a:normAutofit/>
          </a:bodyPr>
          <a:lstStyle/>
          <a:p>
            <a:pPr marL="0" indent="0" algn="l">
              <a:buNone/>
            </a:pPr>
            <a:r>
              <a:rPr lang="en-US" sz="2100" b="1" dirty="0">
                <a:solidFill>
                  <a:srgbClr val="BF842C"/>
                </a:solidFill>
                <a:latin typeface="Helvetica" pitchFamily="34" charset="0"/>
                <a:ea typeface="Helvetica" pitchFamily="34" charset="-122"/>
                <a:cs typeface="Helvetica" pitchFamily="34" charset="-120"/>
              </a:rPr>
              <a:t>B</a:t>
            </a:r>
            <a:endParaRPr lang="en-US" sz="2100" dirty="0"/>
          </a:p>
        </p:txBody>
      </p:sp>
      <p:sp>
        <p:nvSpPr>
          <p:cNvPr id="14" name="Text 12"/>
          <p:cNvSpPr/>
          <p:nvPr/>
        </p:nvSpPr>
        <p:spPr>
          <a:xfrm>
            <a:off x="1581150" y="4093845"/>
            <a:ext cx="14312265" cy="342900"/>
          </a:xfrm>
          <a:prstGeom prst="rect">
            <a:avLst/>
          </a:prstGeom>
          <a:noFill/>
          <a:ln/>
        </p:spPr>
        <p:txBody>
          <a:bodyPr wrap="square" lIns="25400" tIns="25400" rIns="25400" bIns="25400" rtlCol="0" anchor="t">
            <a:normAutofit/>
          </a:bodyPr>
          <a:lstStyle/>
          <a:p>
            <a:pPr marL="0" indent="0" algn="l">
              <a:buNone/>
            </a:pPr>
            <a:r>
              <a:rPr lang="en-US" sz="2100" dirty="0">
                <a:solidFill>
                  <a:srgbClr val="222222"/>
                </a:solidFill>
                <a:latin typeface="Helvetica" pitchFamily="34" charset="0"/>
                <a:ea typeface="Helvetica" pitchFamily="34" charset="-122"/>
                <a:cs typeface="Helvetica" pitchFamily="34" charset="-120"/>
              </a:rPr>
              <a:t>Higher rents that push residents out</a:t>
            </a:r>
            <a:endParaRPr lang="en-US" sz="2100" dirty="0"/>
          </a:p>
        </p:txBody>
      </p:sp>
      <p:sp>
        <p:nvSpPr>
          <p:cNvPr id="15" name="Shape 13"/>
          <p:cNvSpPr/>
          <p:nvPr/>
        </p:nvSpPr>
        <p:spPr>
          <a:xfrm>
            <a:off x="14839950" y="3998595"/>
            <a:ext cx="495300" cy="495300"/>
          </a:xfrm>
          <a:prstGeom prst="rect">
            <a:avLst/>
          </a:prstGeom>
          <a:ln w="15240">
            <a:solidFill>
              <a:srgbClr val="1A2A5E"/>
            </a:solidFill>
            <a:prstDash val="solid"/>
          </a:ln>
        </p:spPr>
        <p:txBody>
          <a:bodyPr/>
          <a:lstStyle/>
          <a:p>
            <a:endParaRPr lang="en-US"/>
          </a:p>
        </p:txBody>
      </p:sp>
      <p:sp>
        <p:nvSpPr>
          <p:cNvPr id="16" name="Text 14"/>
          <p:cNvSpPr/>
          <p:nvPr/>
        </p:nvSpPr>
        <p:spPr>
          <a:xfrm>
            <a:off x="1047750" y="4722495"/>
            <a:ext cx="361950" cy="419100"/>
          </a:xfrm>
          <a:prstGeom prst="rect">
            <a:avLst/>
          </a:prstGeom>
          <a:noFill/>
          <a:ln/>
        </p:spPr>
        <p:txBody>
          <a:bodyPr wrap="square" lIns="25400" tIns="25400" rIns="25400" bIns="25400" rtlCol="0" anchor="t">
            <a:normAutofit/>
          </a:bodyPr>
          <a:lstStyle/>
          <a:p>
            <a:pPr marL="0" indent="0" algn="l">
              <a:buNone/>
            </a:pPr>
            <a:r>
              <a:rPr lang="en-US" sz="2100" b="1" dirty="0">
                <a:solidFill>
                  <a:srgbClr val="BF842C"/>
                </a:solidFill>
                <a:latin typeface="Helvetica" pitchFamily="34" charset="0"/>
                <a:ea typeface="Helvetica" pitchFamily="34" charset="-122"/>
                <a:cs typeface="Helvetica" pitchFamily="34" charset="-120"/>
              </a:rPr>
              <a:t>C</a:t>
            </a:r>
            <a:endParaRPr lang="en-US" sz="2100" dirty="0"/>
          </a:p>
        </p:txBody>
      </p:sp>
      <p:sp>
        <p:nvSpPr>
          <p:cNvPr id="17" name="Text 15"/>
          <p:cNvSpPr/>
          <p:nvPr/>
        </p:nvSpPr>
        <p:spPr>
          <a:xfrm>
            <a:off x="1581150" y="4760595"/>
            <a:ext cx="14312265" cy="342900"/>
          </a:xfrm>
          <a:prstGeom prst="rect">
            <a:avLst/>
          </a:prstGeom>
          <a:noFill/>
          <a:ln/>
        </p:spPr>
        <p:txBody>
          <a:bodyPr wrap="square" lIns="25400" tIns="25400" rIns="25400" bIns="25400" rtlCol="0" anchor="t">
            <a:normAutofit/>
          </a:bodyPr>
          <a:lstStyle/>
          <a:p>
            <a:pPr marL="0" indent="0" algn="l">
              <a:buNone/>
            </a:pPr>
            <a:r>
              <a:rPr lang="en-US" sz="2100" dirty="0">
                <a:solidFill>
                  <a:srgbClr val="222222"/>
                </a:solidFill>
                <a:latin typeface="Helvetica" pitchFamily="34" charset="0"/>
                <a:ea typeface="Helvetica" pitchFamily="34" charset="-122"/>
                <a:cs typeface="Helvetica" pitchFamily="34" charset="-120"/>
              </a:rPr>
              <a:t>Better transport and public services</a:t>
            </a:r>
            <a:endParaRPr lang="en-US" sz="2100" dirty="0"/>
          </a:p>
        </p:txBody>
      </p:sp>
      <p:sp>
        <p:nvSpPr>
          <p:cNvPr id="18" name="Shape 16"/>
          <p:cNvSpPr/>
          <p:nvPr/>
        </p:nvSpPr>
        <p:spPr>
          <a:xfrm>
            <a:off x="14839950" y="4665345"/>
            <a:ext cx="495300" cy="495300"/>
          </a:xfrm>
          <a:prstGeom prst="rect">
            <a:avLst/>
          </a:prstGeom>
          <a:ln w="15240">
            <a:solidFill>
              <a:srgbClr val="1A2A5E"/>
            </a:solidFill>
            <a:prstDash val="solid"/>
          </a:ln>
        </p:spPr>
        <p:txBody>
          <a:bodyPr/>
          <a:lstStyle/>
          <a:p>
            <a:endParaRPr lang="en-US"/>
          </a:p>
        </p:txBody>
      </p:sp>
      <p:sp>
        <p:nvSpPr>
          <p:cNvPr id="19" name="Text 17"/>
          <p:cNvSpPr/>
          <p:nvPr/>
        </p:nvSpPr>
        <p:spPr>
          <a:xfrm>
            <a:off x="1047750" y="5389245"/>
            <a:ext cx="361950" cy="419100"/>
          </a:xfrm>
          <a:prstGeom prst="rect">
            <a:avLst/>
          </a:prstGeom>
          <a:noFill/>
          <a:ln/>
        </p:spPr>
        <p:txBody>
          <a:bodyPr wrap="square" lIns="25400" tIns="25400" rIns="25400" bIns="25400" rtlCol="0" anchor="t">
            <a:normAutofit/>
          </a:bodyPr>
          <a:lstStyle/>
          <a:p>
            <a:pPr marL="0" indent="0" algn="l">
              <a:buNone/>
            </a:pPr>
            <a:r>
              <a:rPr lang="en-US" sz="2100" b="1" dirty="0">
                <a:solidFill>
                  <a:srgbClr val="BF842C"/>
                </a:solidFill>
                <a:latin typeface="Helvetica" pitchFamily="34" charset="0"/>
                <a:ea typeface="Helvetica" pitchFamily="34" charset="-122"/>
                <a:cs typeface="Helvetica" pitchFamily="34" charset="-120"/>
              </a:rPr>
              <a:t>D</a:t>
            </a:r>
            <a:endParaRPr lang="en-US" sz="2100" dirty="0"/>
          </a:p>
        </p:txBody>
      </p:sp>
      <p:sp>
        <p:nvSpPr>
          <p:cNvPr id="20" name="Text 18"/>
          <p:cNvSpPr/>
          <p:nvPr/>
        </p:nvSpPr>
        <p:spPr>
          <a:xfrm>
            <a:off x="1581150" y="5427345"/>
            <a:ext cx="14312265" cy="342900"/>
          </a:xfrm>
          <a:prstGeom prst="rect">
            <a:avLst/>
          </a:prstGeom>
          <a:noFill/>
          <a:ln/>
        </p:spPr>
        <p:txBody>
          <a:bodyPr wrap="square" lIns="25400" tIns="25400" rIns="25400" bIns="25400" rtlCol="0" anchor="t">
            <a:normAutofit/>
          </a:bodyPr>
          <a:lstStyle/>
          <a:p>
            <a:pPr marL="0" indent="0" algn="l">
              <a:buNone/>
            </a:pPr>
            <a:r>
              <a:rPr lang="en-US" sz="2100" dirty="0">
                <a:solidFill>
                  <a:srgbClr val="222222"/>
                </a:solidFill>
                <a:latin typeface="Helvetica" pitchFamily="34" charset="0"/>
                <a:ea typeface="Helvetica" pitchFamily="34" charset="-122"/>
                <a:cs typeface="Helvetica" pitchFamily="34" charset="-120"/>
              </a:rPr>
              <a:t>Damage to nature and historic sites</a:t>
            </a:r>
            <a:endParaRPr lang="en-US" sz="2100" dirty="0"/>
          </a:p>
        </p:txBody>
      </p:sp>
      <p:sp>
        <p:nvSpPr>
          <p:cNvPr id="21" name="Shape 19"/>
          <p:cNvSpPr/>
          <p:nvPr/>
        </p:nvSpPr>
        <p:spPr>
          <a:xfrm>
            <a:off x="14839950" y="5332095"/>
            <a:ext cx="495300" cy="495300"/>
          </a:xfrm>
          <a:prstGeom prst="rect">
            <a:avLst/>
          </a:prstGeom>
          <a:ln w="15240">
            <a:solidFill>
              <a:srgbClr val="1A2A5E"/>
            </a:solidFill>
            <a:prstDash val="solid"/>
          </a:ln>
        </p:spPr>
        <p:txBody>
          <a:bodyPr/>
          <a:lstStyle/>
          <a:p>
            <a:endParaRPr lang="en-US"/>
          </a:p>
        </p:txBody>
      </p:sp>
      <p:sp>
        <p:nvSpPr>
          <p:cNvPr id="22" name="Text 20"/>
          <p:cNvSpPr/>
          <p:nvPr/>
        </p:nvSpPr>
        <p:spPr>
          <a:xfrm>
            <a:off x="1047750" y="6055995"/>
            <a:ext cx="361950" cy="419100"/>
          </a:xfrm>
          <a:prstGeom prst="rect">
            <a:avLst/>
          </a:prstGeom>
          <a:noFill/>
          <a:ln/>
        </p:spPr>
        <p:txBody>
          <a:bodyPr wrap="square" lIns="25400" tIns="25400" rIns="25400" bIns="25400" rtlCol="0" anchor="t">
            <a:normAutofit/>
          </a:bodyPr>
          <a:lstStyle/>
          <a:p>
            <a:pPr marL="0" indent="0" algn="l">
              <a:buNone/>
            </a:pPr>
            <a:r>
              <a:rPr lang="en-US" sz="2100" b="1" dirty="0">
                <a:solidFill>
                  <a:srgbClr val="BF842C"/>
                </a:solidFill>
                <a:latin typeface="Helvetica" pitchFamily="34" charset="0"/>
                <a:ea typeface="Helvetica" pitchFamily="34" charset="-122"/>
                <a:cs typeface="Helvetica" pitchFamily="34" charset="-120"/>
              </a:rPr>
              <a:t>E</a:t>
            </a:r>
            <a:endParaRPr lang="en-US" sz="2100" dirty="0"/>
          </a:p>
        </p:txBody>
      </p:sp>
      <p:sp>
        <p:nvSpPr>
          <p:cNvPr id="23" name="Text 21"/>
          <p:cNvSpPr/>
          <p:nvPr/>
        </p:nvSpPr>
        <p:spPr>
          <a:xfrm>
            <a:off x="1581150" y="6094095"/>
            <a:ext cx="14312265" cy="342900"/>
          </a:xfrm>
          <a:prstGeom prst="rect">
            <a:avLst/>
          </a:prstGeom>
          <a:noFill/>
          <a:ln/>
        </p:spPr>
        <p:txBody>
          <a:bodyPr wrap="square" lIns="25400" tIns="25400" rIns="25400" bIns="25400" rtlCol="0" anchor="t">
            <a:normAutofit/>
          </a:bodyPr>
          <a:lstStyle/>
          <a:p>
            <a:pPr marL="0" indent="0" algn="l">
              <a:buNone/>
            </a:pPr>
            <a:r>
              <a:rPr lang="en-US" sz="2100" dirty="0">
                <a:solidFill>
                  <a:srgbClr val="222222"/>
                </a:solidFill>
                <a:latin typeface="Helvetica" pitchFamily="34" charset="0"/>
                <a:ea typeface="Helvetica" pitchFamily="34" charset="-122"/>
                <a:cs typeface="Helvetica" pitchFamily="34" charset="-120"/>
              </a:rPr>
              <a:t>Crowded streets and loss of local character</a:t>
            </a:r>
            <a:endParaRPr lang="en-US" sz="2100" dirty="0"/>
          </a:p>
        </p:txBody>
      </p:sp>
      <p:sp>
        <p:nvSpPr>
          <p:cNvPr id="24" name="Shape 22"/>
          <p:cNvSpPr/>
          <p:nvPr/>
        </p:nvSpPr>
        <p:spPr>
          <a:xfrm>
            <a:off x="14839950" y="5998845"/>
            <a:ext cx="495300" cy="495300"/>
          </a:xfrm>
          <a:prstGeom prst="rect">
            <a:avLst/>
          </a:prstGeom>
          <a:ln w="15240">
            <a:solidFill>
              <a:srgbClr val="1A2A5E"/>
            </a:solidFill>
            <a:prstDash val="solid"/>
          </a:ln>
        </p:spPr>
        <p:txBody>
          <a:bodyPr/>
          <a:lstStyle/>
          <a:p>
            <a:endParaRPr lang="en-US"/>
          </a:p>
        </p:txBody>
      </p:sp>
      <p:sp>
        <p:nvSpPr>
          <p:cNvPr id="25" name="Text 23"/>
          <p:cNvSpPr/>
          <p:nvPr/>
        </p:nvSpPr>
        <p:spPr>
          <a:xfrm>
            <a:off x="1047750" y="9429750"/>
            <a:ext cx="17811750" cy="228600"/>
          </a:xfrm>
          <a:prstGeom prst="rect">
            <a:avLst/>
          </a:prstGeom>
          <a:noFill/>
          <a:ln/>
        </p:spPr>
        <p:txBody>
          <a:bodyPr wrap="square" lIns="25400" tIns="25400" rIns="25400" bIns="25400" rtlCol="0" anchor="t">
            <a:normAutofit/>
          </a:bodyPr>
          <a:lstStyle/>
          <a:p>
            <a:pPr marL="0" indent="0" algn="l">
              <a:buNone/>
            </a:pPr>
            <a:r>
              <a:rPr lang="en-US" sz="1275" kern="0" spc="38" dirty="0">
                <a:solidFill>
                  <a:srgbClr val="9A9890"/>
                </a:solidFill>
                <a:latin typeface="Helvetica" pitchFamily="34" charset="0"/>
                <a:ea typeface="Helvetica" pitchFamily="34" charset="-122"/>
                <a:cs typeface="Helvetica" pitchFamily="34" charset="-120"/>
              </a:rPr>
              <a:t>perspectiveenglish.com | No single correct order — the reasons matter most.</a:t>
            </a:r>
            <a:endParaRPr lang="en-US" sz="1275"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5">
    <p:bg>
      <p:bgPr>
        <a:solidFill>
          <a:srgbClr val="FAF9F6"/>
        </a:solidFill>
        <a:effectLst/>
      </p:bgPr>
    </p:bg>
    <p:spTree>
      <p:nvGrpSpPr>
        <p:cNvPr id="1" name=""/>
        <p:cNvGrpSpPr/>
        <p:nvPr/>
      </p:nvGrpSpPr>
      <p:grpSpPr>
        <a:xfrm>
          <a:off x="0" y="0"/>
          <a:ext cx="0" cy="0"/>
          <a:chOff x="0" y="0"/>
          <a:chExt cx="0" cy="0"/>
        </a:xfrm>
      </p:grpSpPr>
      <p:sp>
        <p:nvSpPr>
          <p:cNvPr id="2" name="Shape 0"/>
          <p:cNvSpPr/>
          <p:nvPr/>
        </p:nvSpPr>
        <p:spPr>
          <a:xfrm>
            <a:off x="1047750" y="1146810"/>
            <a:ext cx="16192500" cy="22860"/>
          </a:xfrm>
          <a:prstGeom prst="rect">
            <a:avLst/>
          </a:prstGeom>
          <a:solidFill>
            <a:srgbClr val="1A2A5E"/>
          </a:solidFill>
          <a:ln/>
        </p:spPr>
        <p:txBody>
          <a:bodyPr/>
          <a:lstStyle/>
          <a:p>
            <a:endParaRPr lang="en-US"/>
          </a:p>
        </p:txBody>
      </p:sp>
      <p:sp>
        <p:nvSpPr>
          <p:cNvPr id="3" name="Text 1"/>
          <p:cNvSpPr/>
          <p:nvPr/>
        </p:nvSpPr>
        <p:spPr>
          <a:xfrm>
            <a:off x="1047750" y="666750"/>
            <a:ext cx="3771900" cy="365760"/>
          </a:xfrm>
          <a:prstGeom prst="rect">
            <a:avLst/>
          </a:prstGeom>
          <a:noFill/>
          <a:ln/>
        </p:spPr>
        <p:txBody>
          <a:bodyPr wrap="none" lIns="25400" tIns="25400" rIns="25400" bIns="25400" rtlCol="0" anchor="t">
            <a:normAutofit/>
          </a:bodyPr>
          <a:lstStyle/>
          <a:p>
            <a:pPr marL="0" indent="0" algn="l">
              <a:buNone/>
            </a:pPr>
            <a:r>
              <a:rPr lang="en-US" sz="1950" b="1" kern="0" spc="38" dirty="0">
                <a:solidFill>
                  <a:srgbClr val="1A2A5E"/>
                </a:solidFill>
                <a:latin typeface="Playfair Display" pitchFamily="34" charset="0"/>
                <a:ea typeface="Playfair Display" pitchFamily="34" charset="-122"/>
                <a:cs typeface="Playfair Display" pitchFamily="34" charset="-120"/>
              </a:rPr>
              <a:t>PERSPECTIVE</a:t>
            </a:r>
            <a:endParaRPr lang="en-US" sz="1950" dirty="0"/>
          </a:p>
        </p:txBody>
      </p:sp>
      <p:sp>
        <p:nvSpPr>
          <p:cNvPr id="4" name="Text 2"/>
          <p:cNvSpPr/>
          <p:nvPr/>
        </p:nvSpPr>
        <p:spPr>
          <a:xfrm>
            <a:off x="14520624" y="723900"/>
            <a:ext cx="2991588" cy="251460"/>
          </a:xfrm>
          <a:prstGeom prst="rect">
            <a:avLst/>
          </a:prstGeom>
          <a:noFill/>
          <a:ln/>
        </p:spPr>
        <p:txBody>
          <a:bodyPr wrap="square" lIns="25400" tIns="25400" rIns="25400" bIns="25400" rtlCol="0" anchor="t">
            <a:normAutofit/>
          </a:bodyPr>
          <a:lstStyle/>
          <a:p>
            <a:pPr marL="0" indent="0" algn="l">
              <a:buNone/>
            </a:pPr>
            <a:r>
              <a:rPr lang="en-US" sz="1200" b="1" kern="0" spc="150" dirty="0">
                <a:solidFill>
                  <a:srgbClr val="1A2A5E"/>
                </a:solidFill>
                <a:latin typeface="Helvetica" pitchFamily="34" charset="0"/>
                <a:ea typeface="Helvetica" pitchFamily="34" charset="-122"/>
                <a:cs typeface="Helvetica" pitchFamily="34" charset="-120"/>
              </a:rPr>
              <a:t>ISSUE 001 · OVERTOURISM</a:t>
            </a:r>
            <a:endParaRPr lang="en-US" sz="1200" dirty="0"/>
          </a:p>
        </p:txBody>
      </p:sp>
      <p:sp>
        <p:nvSpPr>
          <p:cNvPr id="5" name="Text 3"/>
          <p:cNvSpPr/>
          <p:nvPr/>
        </p:nvSpPr>
        <p:spPr>
          <a:xfrm>
            <a:off x="1047750" y="1550670"/>
            <a:ext cx="3211092" cy="259080"/>
          </a:xfrm>
          <a:prstGeom prst="rect">
            <a:avLst/>
          </a:prstGeom>
          <a:noFill/>
          <a:ln/>
        </p:spPr>
        <p:txBody>
          <a:bodyPr wrap="square" lIns="25400" tIns="25400" rIns="25400" bIns="25400" rtlCol="0" anchor="t">
            <a:normAutofit/>
          </a:bodyPr>
          <a:lstStyle/>
          <a:p>
            <a:pPr marL="0" indent="0" algn="l">
              <a:buNone/>
            </a:pPr>
            <a:r>
              <a:rPr lang="en-US" sz="1500" b="1" kern="0" spc="300" dirty="0">
                <a:solidFill>
                  <a:srgbClr val="BF842C"/>
                </a:solidFill>
                <a:latin typeface="Helvetica" pitchFamily="34" charset="0"/>
                <a:ea typeface="Helvetica" pitchFamily="34" charset="-122"/>
                <a:cs typeface="Helvetica" pitchFamily="34" charset="-120"/>
              </a:rPr>
              <a:t>SPEAKING CHALLENGE</a:t>
            </a:r>
            <a:endParaRPr lang="en-US" sz="1500" dirty="0"/>
          </a:p>
        </p:txBody>
      </p:sp>
      <p:sp>
        <p:nvSpPr>
          <p:cNvPr id="6" name="Text 4"/>
          <p:cNvSpPr/>
          <p:nvPr/>
        </p:nvSpPr>
        <p:spPr>
          <a:xfrm>
            <a:off x="4176474" y="1596390"/>
            <a:ext cx="2534507" cy="205740"/>
          </a:xfrm>
          <a:prstGeom prst="rect">
            <a:avLst/>
          </a:prstGeom>
          <a:noFill/>
          <a:ln/>
        </p:spPr>
        <p:txBody>
          <a:bodyPr wrap="square" lIns="25400" tIns="25400" rIns="25400" bIns="25400" rtlCol="0" anchor="t">
            <a:normAutofit/>
          </a:bodyPr>
          <a:lstStyle/>
          <a:p>
            <a:pPr marL="0" indent="0" algn="l">
              <a:buNone/>
            </a:pPr>
            <a:r>
              <a:rPr lang="en-US" sz="1125" b="1" kern="0" spc="225" dirty="0">
                <a:solidFill>
                  <a:srgbClr val="8A8A8A"/>
                </a:solidFill>
                <a:latin typeface="Helvetica" pitchFamily="34" charset="0"/>
                <a:ea typeface="Helvetica" pitchFamily="34" charset="-122"/>
                <a:cs typeface="Helvetica" pitchFamily="34" charset="-120"/>
              </a:rPr>
              <a:t>ROLE · TASK · PRESENT</a:t>
            </a:r>
            <a:endParaRPr lang="en-US" sz="1125" dirty="0"/>
          </a:p>
        </p:txBody>
      </p:sp>
      <p:sp>
        <p:nvSpPr>
          <p:cNvPr id="7" name="Text 5"/>
          <p:cNvSpPr/>
          <p:nvPr/>
        </p:nvSpPr>
        <p:spPr>
          <a:xfrm>
            <a:off x="1047750" y="1885950"/>
            <a:ext cx="17811750" cy="678180"/>
          </a:xfrm>
          <a:prstGeom prst="rect">
            <a:avLst/>
          </a:prstGeom>
          <a:noFill/>
          <a:ln/>
        </p:spPr>
        <p:txBody>
          <a:bodyPr wrap="square" lIns="25400" tIns="25400" rIns="25400" bIns="25400" rtlCol="0" anchor="t">
            <a:normAutofit/>
          </a:bodyPr>
          <a:lstStyle/>
          <a:p>
            <a:pPr marL="0" indent="0" algn="l">
              <a:buNone/>
            </a:pPr>
            <a:r>
              <a:rPr lang="en-US" sz="3750" b="1" dirty="0">
                <a:solidFill>
                  <a:srgbClr val="1A2A5E"/>
                </a:solidFill>
                <a:latin typeface="Playfair Display" pitchFamily="34" charset="0"/>
                <a:ea typeface="Playfair Display" pitchFamily="34" charset="-122"/>
                <a:cs typeface="Playfair Display" pitchFamily="34" charset="-120"/>
              </a:rPr>
              <a:t>You are the town council</a:t>
            </a:r>
            <a:endParaRPr lang="en-US" sz="3750" dirty="0"/>
          </a:p>
        </p:txBody>
      </p:sp>
      <p:sp>
        <p:nvSpPr>
          <p:cNvPr id="8" name="Shape 6"/>
          <p:cNvSpPr/>
          <p:nvPr/>
        </p:nvSpPr>
        <p:spPr>
          <a:xfrm>
            <a:off x="1047750" y="2964180"/>
            <a:ext cx="14859000" cy="9525"/>
          </a:xfrm>
          <a:prstGeom prst="rect">
            <a:avLst/>
          </a:prstGeom>
          <a:solidFill>
            <a:srgbClr val="D8D6D0"/>
          </a:solidFill>
          <a:ln/>
        </p:spPr>
        <p:txBody>
          <a:bodyPr/>
          <a:lstStyle/>
          <a:p>
            <a:endParaRPr lang="en-US"/>
          </a:p>
        </p:txBody>
      </p:sp>
      <p:sp>
        <p:nvSpPr>
          <p:cNvPr id="9" name="Text 7"/>
          <p:cNvSpPr/>
          <p:nvPr/>
        </p:nvSpPr>
        <p:spPr>
          <a:xfrm>
            <a:off x="1047750" y="3238500"/>
            <a:ext cx="2095500" cy="358140"/>
          </a:xfrm>
          <a:prstGeom prst="rect">
            <a:avLst/>
          </a:prstGeom>
          <a:noFill/>
          <a:ln/>
        </p:spPr>
        <p:txBody>
          <a:bodyPr wrap="square" lIns="25400" tIns="25400" rIns="25400" bIns="25400" rtlCol="0" anchor="t">
            <a:normAutofit/>
          </a:bodyPr>
          <a:lstStyle/>
          <a:p>
            <a:pPr marL="0" indent="0" algn="l">
              <a:buNone/>
            </a:pPr>
            <a:r>
              <a:rPr lang="en-US" sz="1800" b="1" kern="0" spc="225" dirty="0">
                <a:solidFill>
                  <a:srgbClr val="1A2A5E"/>
                </a:solidFill>
                <a:latin typeface="Helvetica" pitchFamily="34" charset="0"/>
                <a:ea typeface="Helvetica" pitchFamily="34" charset="-122"/>
                <a:cs typeface="Helvetica" pitchFamily="34" charset="-120"/>
              </a:rPr>
              <a:t>ROLE</a:t>
            </a:r>
            <a:endParaRPr lang="en-US" sz="1800" dirty="0"/>
          </a:p>
        </p:txBody>
      </p:sp>
      <p:sp>
        <p:nvSpPr>
          <p:cNvPr id="10" name="Text 8"/>
          <p:cNvSpPr/>
          <p:nvPr/>
        </p:nvSpPr>
        <p:spPr>
          <a:xfrm>
            <a:off x="3238500" y="3200400"/>
            <a:ext cx="13935075" cy="423863"/>
          </a:xfrm>
          <a:prstGeom prst="rect">
            <a:avLst/>
          </a:prstGeom>
          <a:noFill/>
          <a:ln/>
        </p:spPr>
        <p:txBody>
          <a:bodyPr wrap="square" lIns="25400" tIns="25400" rIns="25400" bIns="25400" rtlCol="0" anchor="t">
            <a:normAutofit/>
          </a:bodyPr>
          <a:lstStyle/>
          <a:p>
            <a:pPr marL="0" indent="0" algn="l">
              <a:lnSpc>
                <a:spcPct val="135000"/>
              </a:lnSpc>
              <a:buNone/>
            </a:pPr>
            <a:r>
              <a:rPr lang="en-US" sz="2250" dirty="0">
                <a:solidFill>
                  <a:srgbClr val="222222"/>
                </a:solidFill>
                <a:latin typeface="Helvetica" pitchFamily="34" charset="0"/>
                <a:ea typeface="Helvetica" pitchFamily="34" charset="-122"/>
                <a:cs typeface="Helvetica" pitchFamily="34" charset="-120"/>
              </a:rPr>
              <a:t>You are the local council of a town that has suddenly become a tourist hotspot.</a:t>
            </a:r>
            <a:endParaRPr lang="en-US" sz="2250" dirty="0"/>
          </a:p>
        </p:txBody>
      </p:sp>
      <p:sp>
        <p:nvSpPr>
          <p:cNvPr id="11" name="Shape 9"/>
          <p:cNvSpPr/>
          <p:nvPr/>
        </p:nvSpPr>
        <p:spPr>
          <a:xfrm>
            <a:off x="1047750" y="3833812"/>
            <a:ext cx="14859000" cy="9525"/>
          </a:xfrm>
          <a:prstGeom prst="rect">
            <a:avLst/>
          </a:prstGeom>
          <a:solidFill>
            <a:srgbClr val="D8D6D0"/>
          </a:solidFill>
          <a:ln/>
        </p:spPr>
        <p:txBody>
          <a:bodyPr/>
          <a:lstStyle/>
          <a:p>
            <a:endParaRPr lang="en-US"/>
          </a:p>
        </p:txBody>
      </p:sp>
      <p:sp>
        <p:nvSpPr>
          <p:cNvPr id="12" name="Text 10"/>
          <p:cNvSpPr/>
          <p:nvPr/>
        </p:nvSpPr>
        <p:spPr>
          <a:xfrm>
            <a:off x="1047750" y="4108133"/>
            <a:ext cx="2095500" cy="358140"/>
          </a:xfrm>
          <a:prstGeom prst="rect">
            <a:avLst/>
          </a:prstGeom>
          <a:noFill/>
          <a:ln/>
        </p:spPr>
        <p:txBody>
          <a:bodyPr wrap="square" lIns="25400" tIns="25400" rIns="25400" bIns="25400" rtlCol="0" anchor="t">
            <a:normAutofit/>
          </a:bodyPr>
          <a:lstStyle/>
          <a:p>
            <a:pPr marL="0" indent="0" algn="l">
              <a:buNone/>
            </a:pPr>
            <a:r>
              <a:rPr lang="en-US" sz="1800" b="1" kern="0" spc="225" dirty="0">
                <a:solidFill>
                  <a:srgbClr val="1A2A5E"/>
                </a:solidFill>
                <a:latin typeface="Helvetica" pitchFamily="34" charset="0"/>
                <a:ea typeface="Helvetica" pitchFamily="34" charset="-122"/>
                <a:cs typeface="Helvetica" pitchFamily="34" charset="-120"/>
              </a:rPr>
              <a:t>TASK</a:t>
            </a:r>
            <a:endParaRPr lang="en-US" sz="1800" dirty="0"/>
          </a:p>
        </p:txBody>
      </p:sp>
      <p:sp>
        <p:nvSpPr>
          <p:cNvPr id="13" name="Text 11"/>
          <p:cNvSpPr/>
          <p:nvPr/>
        </p:nvSpPr>
        <p:spPr>
          <a:xfrm>
            <a:off x="3238500" y="4070033"/>
            <a:ext cx="13935075" cy="423863"/>
          </a:xfrm>
          <a:prstGeom prst="rect">
            <a:avLst/>
          </a:prstGeom>
          <a:noFill/>
          <a:ln/>
        </p:spPr>
        <p:txBody>
          <a:bodyPr wrap="square" lIns="25400" tIns="25400" rIns="25400" bIns="25400" rtlCol="0" anchor="t">
            <a:normAutofit/>
          </a:bodyPr>
          <a:lstStyle/>
          <a:p>
            <a:pPr marL="0" indent="0" algn="l">
              <a:lnSpc>
                <a:spcPct val="135000"/>
              </a:lnSpc>
              <a:buNone/>
            </a:pPr>
            <a:r>
              <a:rPr lang="en-US" sz="2250" dirty="0">
                <a:solidFill>
                  <a:srgbClr val="222222"/>
                </a:solidFill>
                <a:latin typeface="Helvetica" pitchFamily="34" charset="0"/>
                <a:ea typeface="Helvetica" pitchFamily="34" charset="-122"/>
                <a:cs typeface="Helvetica" pitchFamily="34" charset="-120"/>
              </a:rPr>
              <a:t>Agree on two rules to manage visitors and protect residents.</a:t>
            </a:r>
            <a:endParaRPr lang="en-US" sz="2250" dirty="0"/>
          </a:p>
        </p:txBody>
      </p:sp>
      <p:sp>
        <p:nvSpPr>
          <p:cNvPr id="14" name="Shape 12"/>
          <p:cNvSpPr/>
          <p:nvPr/>
        </p:nvSpPr>
        <p:spPr>
          <a:xfrm>
            <a:off x="1047750" y="5554028"/>
            <a:ext cx="14859000" cy="9525"/>
          </a:xfrm>
          <a:prstGeom prst="rect">
            <a:avLst/>
          </a:prstGeom>
          <a:solidFill>
            <a:srgbClr val="D8D6D0"/>
          </a:solidFill>
          <a:ln/>
        </p:spPr>
        <p:txBody>
          <a:bodyPr/>
          <a:lstStyle/>
          <a:p>
            <a:endParaRPr lang="en-US"/>
          </a:p>
        </p:txBody>
      </p:sp>
      <p:sp>
        <p:nvSpPr>
          <p:cNvPr id="15" name="Shape 13"/>
          <p:cNvSpPr/>
          <p:nvPr/>
        </p:nvSpPr>
        <p:spPr>
          <a:xfrm>
            <a:off x="1047750" y="4703445"/>
            <a:ext cx="14859000" cy="9525"/>
          </a:xfrm>
          <a:prstGeom prst="rect">
            <a:avLst/>
          </a:prstGeom>
          <a:solidFill>
            <a:srgbClr val="D8D6D0"/>
          </a:solidFill>
          <a:ln/>
        </p:spPr>
        <p:txBody>
          <a:bodyPr/>
          <a:lstStyle/>
          <a:p>
            <a:endParaRPr lang="en-US"/>
          </a:p>
        </p:txBody>
      </p:sp>
      <p:sp>
        <p:nvSpPr>
          <p:cNvPr id="16" name="Text 14"/>
          <p:cNvSpPr/>
          <p:nvPr/>
        </p:nvSpPr>
        <p:spPr>
          <a:xfrm>
            <a:off x="1047750" y="4977765"/>
            <a:ext cx="2095500" cy="358140"/>
          </a:xfrm>
          <a:prstGeom prst="rect">
            <a:avLst/>
          </a:prstGeom>
          <a:noFill/>
          <a:ln/>
        </p:spPr>
        <p:txBody>
          <a:bodyPr wrap="square" lIns="25400" tIns="25400" rIns="25400" bIns="25400" rtlCol="0" anchor="t">
            <a:normAutofit/>
          </a:bodyPr>
          <a:lstStyle/>
          <a:p>
            <a:pPr marL="0" indent="0" algn="l">
              <a:buNone/>
            </a:pPr>
            <a:r>
              <a:rPr lang="en-US" sz="1800" b="1" kern="0" spc="225" dirty="0">
                <a:solidFill>
                  <a:srgbClr val="1A2A5E"/>
                </a:solidFill>
                <a:latin typeface="Helvetica" pitchFamily="34" charset="0"/>
                <a:ea typeface="Helvetica" pitchFamily="34" charset="-122"/>
                <a:cs typeface="Helvetica" pitchFamily="34" charset="-120"/>
              </a:rPr>
              <a:t>PRESENT</a:t>
            </a:r>
            <a:endParaRPr lang="en-US" sz="1800" dirty="0"/>
          </a:p>
        </p:txBody>
      </p:sp>
      <p:sp>
        <p:nvSpPr>
          <p:cNvPr id="17" name="Text 15"/>
          <p:cNvSpPr/>
          <p:nvPr/>
        </p:nvSpPr>
        <p:spPr>
          <a:xfrm>
            <a:off x="3238500" y="4939665"/>
            <a:ext cx="13935075" cy="423863"/>
          </a:xfrm>
          <a:prstGeom prst="rect">
            <a:avLst/>
          </a:prstGeom>
          <a:noFill/>
          <a:ln/>
        </p:spPr>
        <p:txBody>
          <a:bodyPr wrap="square" lIns="25400" tIns="25400" rIns="25400" bIns="25400" rtlCol="0" anchor="t">
            <a:normAutofit/>
          </a:bodyPr>
          <a:lstStyle/>
          <a:p>
            <a:pPr marL="0" indent="0" algn="l">
              <a:lnSpc>
                <a:spcPct val="135000"/>
              </a:lnSpc>
              <a:buNone/>
            </a:pPr>
            <a:r>
              <a:rPr lang="en-US" sz="2250" dirty="0">
                <a:solidFill>
                  <a:srgbClr val="222222"/>
                </a:solidFill>
                <a:latin typeface="Helvetica" pitchFamily="34" charset="0"/>
                <a:ea typeface="Helvetica" pitchFamily="34" charset="-122"/>
                <a:cs typeface="Helvetica" pitchFamily="34" charset="-120"/>
              </a:rPr>
              <a:t>Share your plan with the class and explain why it is fair to everyone.</a:t>
            </a:r>
            <a:endParaRPr lang="en-US" sz="2250" dirty="0"/>
          </a:p>
        </p:txBody>
      </p:sp>
      <p:sp>
        <p:nvSpPr>
          <p:cNvPr id="18" name="Text 16"/>
          <p:cNvSpPr/>
          <p:nvPr/>
        </p:nvSpPr>
        <p:spPr>
          <a:xfrm>
            <a:off x="1047750" y="9429750"/>
            <a:ext cx="17811750" cy="228600"/>
          </a:xfrm>
          <a:prstGeom prst="rect">
            <a:avLst/>
          </a:prstGeom>
          <a:noFill/>
          <a:ln/>
        </p:spPr>
        <p:txBody>
          <a:bodyPr wrap="square" lIns="25400" tIns="25400" rIns="25400" bIns="25400" rtlCol="0" anchor="t">
            <a:normAutofit/>
          </a:bodyPr>
          <a:lstStyle/>
          <a:p>
            <a:pPr marL="0" indent="0" algn="l">
              <a:buNone/>
            </a:pPr>
            <a:r>
              <a:rPr lang="en-US" sz="1275" kern="0" spc="38" dirty="0">
                <a:solidFill>
                  <a:srgbClr val="9A9890"/>
                </a:solidFill>
                <a:latin typeface="Helvetica" pitchFamily="34" charset="0"/>
                <a:ea typeface="Helvetica" pitchFamily="34" charset="-122"/>
                <a:cs typeface="Helvetica" pitchFamily="34" charset="-120"/>
              </a:rPr>
              <a:t>perspectiveenglish.com</a:t>
            </a:r>
            <a:endParaRPr lang="en-US" sz="1275"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1047750" y="1146810"/>
            <a:ext cx="16192500" cy="22860"/>
          </a:xfrm>
          <a:prstGeom prst="rect">
            <a:avLst/>
          </a:prstGeom>
          <a:solidFill>
            <a:srgbClr val="1A2A5E"/>
          </a:solidFill>
          <a:ln/>
        </p:spPr>
        <p:txBody>
          <a:bodyPr/>
          <a:lstStyle/>
          <a:p>
            <a:endParaRPr lang="en-US"/>
          </a:p>
        </p:txBody>
      </p:sp>
      <p:sp>
        <p:nvSpPr>
          <p:cNvPr id="3" name="Text 1"/>
          <p:cNvSpPr/>
          <p:nvPr/>
        </p:nvSpPr>
        <p:spPr>
          <a:xfrm>
            <a:off x="1047750" y="666750"/>
            <a:ext cx="3771900" cy="365760"/>
          </a:xfrm>
          <a:prstGeom prst="rect">
            <a:avLst/>
          </a:prstGeom>
          <a:noFill/>
          <a:ln/>
        </p:spPr>
        <p:txBody>
          <a:bodyPr wrap="none" lIns="25400" tIns="25400" rIns="25400" bIns="25400" rtlCol="0" anchor="t">
            <a:normAutofit/>
          </a:bodyPr>
          <a:lstStyle/>
          <a:p>
            <a:pPr marL="0" indent="0" algn="l">
              <a:buNone/>
            </a:pPr>
            <a:r>
              <a:rPr lang="en-US" sz="1950" b="1" kern="0" spc="38" dirty="0">
                <a:solidFill>
                  <a:srgbClr val="1A2A5E"/>
                </a:solidFill>
                <a:latin typeface="Playfair Display" pitchFamily="34" charset="0"/>
                <a:ea typeface="Playfair Display" pitchFamily="34" charset="-122"/>
                <a:cs typeface="Playfair Display" pitchFamily="34" charset="-120"/>
              </a:rPr>
              <a:t>PERSPECTIVE</a:t>
            </a:r>
            <a:endParaRPr lang="en-US" sz="1950" dirty="0"/>
          </a:p>
        </p:txBody>
      </p:sp>
      <p:sp>
        <p:nvSpPr>
          <p:cNvPr id="4" name="Text 2"/>
          <p:cNvSpPr/>
          <p:nvPr/>
        </p:nvSpPr>
        <p:spPr>
          <a:xfrm>
            <a:off x="14520624" y="723900"/>
            <a:ext cx="2991588" cy="251460"/>
          </a:xfrm>
          <a:prstGeom prst="rect">
            <a:avLst/>
          </a:prstGeom>
          <a:noFill/>
          <a:ln/>
        </p:spPr>
        <p:txBody>
          <a:bodyPr wrap="square" lIns="25400" tIns="25400" rIns="25400" bIns="25400" rtlCol="0" anchor="t">
            <a:normAutofit/>
          </a:bodyPr>
          <a:lstStyle/>
          <a:p>
            <a:pPr marL="0" indent="0" algn="l">
              <a:buNone/>
            </a:pPr>
            <a:r>
              <a:rPr lang="en-US" sz="1200" b="1" kern="0" spc="150" dirty="0">
                <a:solidFill>
                  <a:srgbClr val="1A2A5E"/>
                </a:solidFill>
                <a:latin typeface="Helvetica" pitchFamily="34" charset="0"/>
                <a:ea typeface="Helvetica" pitchFamily="34" charset="-122"/>
                <a:cs typeface="Helvetica" pitchFamily="34" charset="-120"/>
              </a:rPr>
              <a:t>ISSUE 001 · OVERTOURISM</a:t>
            </a:r>
            <a:endParaRPr lang="en-US" sz="1200" dirty="0"/>
          </a:p>
        </p:txBody>
      </p:sp>
      <p:sp>
        <p:nvSpPr>
          <p:cNvPr id="5" name="Text 3"/>
          <p:cNvSpPr/>
          <p:nvPr/>
        </p:nvSpPr>
        <p:spPr>
          <a:xfrm>
            <a:off x="1047750" y="1741170"/>
            <a:ext cx="17811750" cy="259080"/>
          </a:xfrm>
          <a:prstGeom prst="rect">
            <a:avLst/>
          </a:prstGeom>
          <a:noFill/>
          <a:ln/>
        </p:spPr>
        <p:txBody>
          <a:bodyPr wrap="square" lIns="25400" tIns="25400" rIns="25400" bIns="25400" rtlCol="0" anchor="t">
            <a:normAutofit/>
          </a:bodyPr>
          <a:lstStyle/>
          <a:p>
            <a:pPr marL="0" indent="0" algn="l">
              <a:buNone/>
            </a:pPr>
            <a:r>
              <a:rPr lang="en-US" sz="1500" b="1" kern="0" spc="300" dirty="0">
                <a:solidFill>
                  <a:srgbClr val="BF842C"/>
                </a:solidFill>
                <a:latin typeface="Helvetica" pitchFamily="34" charset="0"/>
                <a:ea typeface="Helvetica" pitchFamily="34" charset="-122"/>
                <a:cs typeface="Helvetica" pitchFamily="34" charset="-120"/>
              </a:rPr>
              <a:t>WRITING · YOUR OPINION</a:t>
            </a:r>
            <a:endParaRPr lang="en-US" sz="1500" dirty="0"/>
          </a:p>
        </p:txBody>
      </p:sp>
      <p:sp>
        <p:nvSpPr>
          <p:cNvPr id="6" name="Text 4"/>
          <p:cNvSpPr/>
          <p:nvPr/>
        </p:nvSpPr>
        <p:spPr>
          <a:xfrm>
            <a:off x="1047750" y="2190750"/>
            <a:ext cx="15206662" cy="1588770"/>
          </a:xfrm>
          <a:prstGeom prst="rect">
            <a:avLst/>
          </a:prstGeom>
          <a:noFill/>
          <a:ln/>
        </p:spPr>
        <p:txBody>
          <a:bodyPr wrap="square" lIns="25400" tIns="25400" rIns="25400" bIns="25400" rtlCol="0" anchor="t">
            <a:normAutofit/>
          </a:bodyPr>
          <a:lstStyle/>
          <a:p>
            <a:pPr marL="0" indent="0" algn="l">
              <a:lnSpc>
                <a:spcPct val="110000"/>
              </a:lnSpc>
              <a:buNone/>
            </a:pPr>
            <a:r>
              <a:rPr lang="en-US" sz="5550" b="1" dirty="0">
                <a:solidFill>
                  <a:srgbClr val="1A2A5E"/>
                </a:solidFill>
                <a:latin typeface="Playfair Display" pitchFamily="34" charset="0"/>
                <a:ea typeface="Playfair Display" pitchFamily="34" charset="-122"/>
                <a:cs typeface="Playfair Display" pitchFamily="34" charset="-120"/>
              </a:rPr>
              <a:t>Should popular cities limit the number of tourists they allow?</a:t>
            </a:r>
            <a:endParaRPr lang="en-US" sz="5550" dirty="0"/>
          </a:p>
        </p:txBody>
      </p:sp>
      <p:sp>
        <p:nvSpPr>
          <p:cNvPr id="7" name="Text 5"/>
          <p:cNvSpPr/>
          <p:nvPr/>
        </p:nvSpPr>
        <p:spPr>
          <a:xfrm>
            <a:off x="1047750" y="4122420"/>
            <a:ext cx="13620750" cy="464820"/>
          </a:xfrm>
          <a:prstGeom prst="rect">
            <a:avLst/>
          </a:prstGeom>
          <a:noFill/>
          <a:ln/>
        </p:spPr>
        <p:txBody>
          <a:bodyPr wrap="square" lIns="25400" tIns="25400" rIns="25400" bIns="25400" rtlCol="0" anchor="t">
            <a:normAutofit/>
          </a:bodyPr>
          <a:lstStyle/>
          <a:p>
            <a:pPr marL="0" indent="0" algn="l">
              <a:lnSpc>
                <a:spcPct val="140000"/>
              </a:lnSpc>
              <a:buNone/>
            </a:pPr>
            <a:r>
              <a:rPr lang="en-US" sz="2400" dirty="0">
                <a:solidFill>
                  <a:srgbClr val="444444"/>
                </a:solidFill>
                <a:latin typeface="Helvetica" pitchFamily="34" charset="0"/>
                <a:ea typeface="Helvetica" pitchFamily="34" charset="-122"/>
                <a:cs typeface="Helvetica" pitchFamily="34" charset="-120"/>
              </a:rPr>
              <a:t>Write </a:t>
            </a:r>
            <a:r>
              <a:rPr lang="en-US" sz="2400" b="1" dirty="0">
                <a:solidFill>
                  <a:srgbClr val="1A2A5E"/>
                </a:solidFill>
                <a:latin typeface="Helvetica" pitchFamily="34" charset="0"/>
                <a:ea typeface="Helvetica" pitchFamily="34" charset="-122"/>
                <a:cs typeface="Helvetica" pitchFamily="34" charset="-120"/>
              </a:rPr>
              <a:t>150–200 words</a:t>
            </a:r>
            <a:r>
              <a:rPr lang="en-US" sz="2400" dirty="0">
                <a:solidFill>
                  <a:srgbClr val="444444"/>
                </a:solidFill>
                <a:latin typeface="Helvetica" pitchFamily="34" charset="0"/>
                <a:ea typeface="Helvetica" pitchFamily="34" charset="-122"/>
                <a:cs typeface="Helvetica" pitchFamily="34" charset="-120"/>
              </a:rPr>
              <a:t>, using ideas and vocabulary from the article.</a:t>
            </a:r>
            <a:endParaRPr lang="en-US" sz="2400" dirty="0"/>
          </a:p>
        </p:txBody>
      </p:sp>
      <p:sp>
        <p:nvSpPr>
          <p:cNvPr id="8" name="Shape 6"/>
          <p:cNvSpPr/>
          <p:nvPr/>
        </p:nvSpPr>
        <p:spPr>
          <a:xfrm>
            <a:off x="1047750" y="5025390"/>
            <a:ext cx="2476500" cy="22860"/>
          </a:xfrm>
          <a:prstGeom prst="rect">
            <a:avLst/>
          </a:prstGeom>
          <a:solidFill>
            <a:srgbClr val="D9B877"/>
          </a:solidFill>
          <a:ln/>
        </p:spPr>
        <p:txBody>
          <a:bodyPr/>
          <a:lstStyle/>
          <a:p>
            <a:endParaRPr lang="en-US"/>
          </a:p>
        </p:txBody>
      </p:sp>
      <p:sp>
        <p:nvSpPr>
          <p:cNvPr id="9" name="Text 7"/>
          <p:cNvSpPr/>
          <p:nvPr/>
        </p:nvSpPr>
        <p:spPr>
          <a:xfrm>
            <a:off x="1047750" y="5181600"/>
            <a:ext cx="2552700" cy="556260"/>
          </a:xfrm>
          <a:prstGeom prst="rect">
            <a:avLst/>
          </a:prstGeom>
          <a:noFill/>
          <a:ln/>
        </p:spPr>
        <p:txBody>
          <a:bodyPr wrap="square" lIns="25400" tIns="25400" rIns="25400" bIns="25400" rtlCol="0" anchor="t">
            <a:normAutofit/>
          </a:bodyPr>
          <a:lstStyle/>
          <a:p>
            <a:pPr marL="0" indent="0" algn="l">
              <a:buNone/>
            </a:pPr>
            <a:r>
              <a:rPr lang="en-US" sz="1800" dirty="0">
                <a:solidFill>
                  <a:srgbClr val="777777"/>
                </a:solidFill>
                <a:latin typeface="Helvetica" pitchFamily="34" charset="0"/>
                <a:ea typeface="Helvetica" pitchFamily="34" charset="-122"/>
                <a:cs typeface="Helvetica" pitchFamily="34" charset="-120"/>
              </a:rPr>
              <a:t>Give your opinion clearly</a:t>
            </a:r>
            <a:endParaRPr lang="en-US" sz="1800" dirty="0"/>
          </a:p>
        </p:txBody>
      </p:sp>
      <p:sp>
        <p:nvSpPr>
          <p:cNvPr id="10" name="Shape 8"/>
          <p:cNvSpPr/>
          <p:nvPr/>
        </p:nvSpPr>
        <p:spPr>
          <a:xfrm>
            <a:off x="3905250" y="5025390"/>
            <a:ext cx="2476500" cy="22860"/>
          </a:xfrm>
          <a:prstGeom prst="rect">
            <a:avLst/>
          </a:prstGeom>
          <a:solidFill>
            <a:srgbClr val="D9B877"/>
          </a:solidFill>
          <a:ln/>
        </p:spPr>
        <p:txBody>
          <a:bodyPr/>
          <a:lstStyle/>
          <a:p>
            <a:endParaRPr lang="en-US"/>
          </a:p>
        </p:txBody>
      </p:sp>
      <p:sp>
        <p:nvSpPr>
          <p:cNvPr id="11" name="Text 9"/>
          <p:cNvSpPr/>
          <p:nvPr/>
        </p:nvSpPr>
        <p:spPr>
          <a:xfrm>
            <a:off x="3905250" y="5181600"/>
            <a:ext cx="2552700" cy="556260"/>
          </a:xfrm>
          <a:prstGeom prst="rect">
            <a:avLst/>
          </a:prstGeom>
          <a:noFill/>
          <a:ln/>
        </p:spPr>
        <p:txBody>
          <a:bodyPr wrap="square" lIns="25400" tIns="25400" rIns="25400" bIns="25400" rtlCol="0" anchor="t">
            <a:normAutofit/>
          </a:bodyPr>
          <a:lstStyle/>
          <a:p>
            <a:pPr marL="0" indent="0" algn="l">
              <a:buNone/>
            </a:pPr>
            <a:r>
              <a:rPr lang="en-US" sz="1800" dirty="0">
                <a:solidFill>
                  <a:srgbClr val="777777"/>
                </a:solidFill>
                <a:latin typeface="Helvetica" pitchFamily="34" charset="0"/>
                <a:ea typeface="Helvetica" pitchFamily="34" charset="-122"/>
                <a:cs typeface="Helvetica" pitchFamily="34" charset="-120"/>
              </a:rPr>
              <a:t>Support it with reasons</a:t>
            </a:r>
            <a:endParaRPr lang="en-US" sz="1800" dirty="0"/>
          </a:p>
        </p:txBody>
      </p:sp>
      <p:sp>
        <p:nvSpPr>
          <p:cNvPr id="12" name="Shape 10"/>
          <p:cNvSpPr/>
          <p:nvPr/>
        </p:nvSpPr>
        <p:spPr>
          <a:xfrm>
            <a:off x="6762750" y="5025390"/>
            <a:ext cx="2476500" cy="22860"/>
          </a:xfrm>
          <a:prstGeom prst="rect">
            <a:avLst/>
          </a:prstGeom>
          <a:solidFill>
            <a:srgbClr val="D9B877"/>
          </a:solidFill>
          <a:ln/>
        </p:spPr>
        <p:txBody>
          <a:bodyPr/>
          <a:lstStyle/>
          <a:p>
            <a:endParaRPr lang="en-US"/>
          </a:p>
        </p:txBody>
      </p:sp>
      <p:sp>
        <p:nvSpPr>
          <p:cNvPr id="13" name="Text 11"/>
          <p:cNvSpPr/>
          <p:nvPr/>
        </p:nvSpPr>
        <p:spPr>
          <a:xfrm>
            <a:off x="6762750" y="5181600"/>
            <a:ext cx="2552700" cy="556260"/>
          </a:xfrm>
          <a:prstGeom prst="rect">
            <a:avLst/>
          </a:prstGeom>
          <a:noFill/>
          <a:ln/>
        </p:spPr>
        <p:txBody>
          <a:bodyPr wrap="square" lIns="25400" tIns="25400" rIns="25400" bIns="25400" rtlCol="0" anchor="t">
            <a:normAutofit/>
          </a:bodyPr>
          <a:lstStyle/>
          <a:p>
            <a:pPr marL="0" indent="0" algn="l">
              <a:buNone/>
            </a:pPr>
            <a:r>
              <a:rPr lang="en-US" sz="1800" dirty="0">
                <a:solidFill>
                  <a:srgbClr val="777777"/>
                </a:solidFill>
                <a:latin typeface="Helvetica" pitchFamily="34" charset="0"/>
                <a:ea typeface="Helvetica" pitchFamily="34" charset="-122"/>
                <a:cs typeface="Helvetica" pitchFamily="34" charset="-120"/>
              </a:rPr>
              <a:t>Use the key vocabulary</a:t>
            </a:r>
            <a:endParaRPr lang="en-US" sz="1800" dirty="0"/>
          </a:p>
        </p:txBody>
      </p:sp>
      <p:sp>
        <p:nvSpPr>
          <p:cNvPr id="14" name="Text 12"/>
          <p:cNvSpPr/>
          <p:nvPr/>
        </p:nvSpPr>
        <p:spPr>
          <a:xfrm>
            <a:off x="1047750" y="9429750"/>
            <a:ext cx="17811750" cy="228600"/>
          </a:xfrm>
          <a:prstGeom prst="rect">
            <a:avLst/>
          </a:prstGeom>
          <a:noFill/>
          <a:ln/>
        </p:spPr>
        <p:txBody>
          <a:bodyPr wrap="square" lIns="25400" tIns="25400" rIns="25400" bIns="25400" rtlCol="0" anchor="t">
            <a:normAutofit/>
          </a:bodyPr>
          <a:lstStyle/>
          <a:p>
            <a:pPr marL="0" indent="0" algn="l">
              <a:buNone/>
            </a:pPr>
            <a:r>
              <a:rPr lang="en-US" sz="1275" kern="0" spc="38" dirty="0">
                <a:solidFill>
                  <a:srgbClr val="9A9890"/>
                </a:solidFill>
                <a:latin typeface="Helvetica" pitchFamily="34" charset="0"/>
                <a:ea typeface="Helvetica" pitchFamily="34" charset="-122"/>
                <a:cs typeface="Helvetica" pitchFamily="34" charset="-120"/>
              </a:rPr>
              <a:t>perspectiveenglish.com | Model answer in the Teacher Guide</a:t>
            </a:r>
            <a:endParaRPr lang="en-US" sz="1275"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7">
    <p:bg>
      <p:bgPr>
        <a:solidFill>
          <a:srgbClr val="1A2A5E"/>
        </a:solidFill>
        <a:effectLst/>
      </p:bgPr>
    </p:bg>
    <p:spTree>
      <p:nvGrpSpPr>
        <p:cNvPr id="1" name=""/>
        <p:cNvGrpSpPr/>
        <p:nvPr/>
      </p:nvGrpSpPr>
      <p:grpSpPr>
        <a:xfrm>
          <a:off x="0" y="0"/>
          <a:ext cx="0" cy="0"/>
          <a:chOff x="0" y="0"/>
          <a:chExt cx="0" cy="0"/>
        </a:xfrm>
      </p:grpSpPr>
      <p:sp>
        <p:nvSpPr>
          <p:cNvPr id="2" name="Text 0"/>
          <p:cNvSpPr/>
          <p:nvPr/>
        </p:nvSpPr>
        <p:spPr>
          <a:xfrm>
            <a:off x="1238250" y="1047750"/>
            <a:ext cx="5448300" cy="548640"/>
          </a:xfrm>
          <a:prstGeom prst="rect">
            <a:avLst/>
          </a:prstGeom>
          <a:noFill/>
          <a:ln/>
        </p:spPr>
        <p:txBody>
          <a:bodyPr wrap="none" lIns="25400" tIns="25400" rIns="25400" bIns="25400" rtlCol="0" anchor="t">
            <a:normAutofit/>
          </a:bodyPr>
          <a:lstStyle/>
          <a:p>
            <a:pPr marL="0" indent="0" algn="l">
              <a:buNone/>
            </a:pPr>
            <a:r>
              <a:rPr lang="en-US" sz="3000" b="1" kern="0" spc="75" dirty="0">
                <a:solidFill>
                  <a:srgbClr val="FFFFFF"/>
                </a:solidFill>
                <a:latin typeface="Playfair Display" pitchFamily="34" charset="0"/>
                <a:ea typeface="Playfair Display" pitchFamily="34" charset="-122"/>
                <a:cs typeface="Playfair Display" pitchFamily="34" charset="-120"/>
              </a:rPr>
              <a:t>PERSPECTIVE</a:t>
            </a:r>
            <a:endParaRPr lang="en-US" sz="3000" dirty="0"/>
          </a:p>
        </p:txBody>
      </p:sp>
      <p:sp>
        <p:nvSpPr>
          <p:cNvPr id="3" name="Text 1"/>
          <p:cNvSpPr/>
          <p:nvPr/>
        </p:nvSpPr>
        <p:spPr>
          <a:xfrm>
            <a:off x="1238250" y="3808095"/>
            <a:ext cx="17392650" cy="281940"/>
          </a:xfrm>
          <a:prstGeom prst="rect">
            <a:avLst/>
          </a:prstGeom>
          <a:noFill/>
          <a:ln/>
        </p:spPr>
        <p:txBody>
          <a:bodyPr wrap="square" lIns="25400" tIns="25400" rIns="25400" bIns="25400" rtlCol="0" anchor="t">
            <a:normAutofit/>
          </a:bodyPr>
          <a:lstStyle/>
          <a:p>
            <a:pPr marL="0" indent="0" algn="l">
              <a:buNone/>
            </a:pPr>
            <a:r>
              <a:rPr lang="en-US" sz="1650" b="1" kern="0" spc="450" dirty="0">
                <a:solidFill>
                  <a:srgbClr val="D9B877"/>
                </a:solidFill>
                <a:latin typeface="Helvetica" pitchFamily="34" charset="0"/>
                <a:ea typeface="Helvetica" pitchFamily="34" charset="-122"/>
                <a:cs typeface="Helvetica" pitchFamily="34" charset="-120"/>
              </a:rPr>
              <a:t>THAT’S A WRAP</a:t>
            </a:r>
            <a:endParaRPr lang="en-US" sz="1650" dirty="0"/>
          </a:p>
        </p:txBody>
      </p:sp>
      <p:sp>
        <p:nvSpPr>
          <p:cNvPr id="4" name="Text 2"/>
          <p:cNvSpPr/>
          <p:nvPr/>
        </p:nvSpPr>
        <p:spPr>
          <a:xfrm>
            <a:off x="1238250" y="4242435"/>
            <a:ext cx="16285845" cy="1958340"/>
          </a:xfrm>
          <a:prstGeom prst="rect">
            <a:avLst/>
          </a:prstGeom>
          <a:noFill/>
          <a:ln/>
        </p:spPr>
        <p:txBody>
          <a:bodyPr wrap="square" lIns="25400" tIns="25400" rIns="25400" bIns="25400" rtlCol="0" anchor="t">
            <a:normAutofit/>
          </a:bodyPr>
          <a:lstStyle/>
          <a:p>
            <a:pPr marL="0" indent="0" algn="l">
              <a:lnSpc>
                <a:spcPct val="105000"/>
              </a:lnSpc>
              <a:buNone/>
            </a:pPr>
            <a:r>
              <a:rPr lang="en-US" sz="7200" b="1" dirty="0">
                <a:solidFill>
                  <a:srgbClr val="FFFFFF"/>
                </a:solidFill>
                <a:latin typeface="Playfair Display" pitchFamily="34" charset="0"/>
                <a:ea typeface="Playfair Display" pitchFamily="34" charset="-122"/>
                <a:cs typeface="Playfair Display" pitchFamily="34" charset="-120"/>
              </a:rPr>
              <a:t>One fact. One perspective. Endless discussion.</a:t>
            </a:r>
            <a:endParaRPr lang="en-US" sz="7200" dirty="0"/>
          </a:p>
        </p:txBody>
      </p:sp>
      <p:sp>
        <p:nvSpPr>
          <p:cNvPr id="5" name="Text 3"/>
          <p:cNvSpPr/>
          <p:nvPr/>
        </p:nvSpPr>
        <p:spPr>
          <a:xfrm>
            <a:off x="1238250" y="6448425"/>
            <a:ext cx="17392650" cy="365760"/>
          </a:xfrm>
          <a:prstGeom prst="rect">
            <a:avLst/>
          </a:prstGeom>
          <a:noFill/>
          <a:ln/>
        </p:spPr>
        <p:txBody>
          <a:bodyPr wrap="square" lIns="25400" tIns="25400" rIns="25400" bIns="25400" rtlCol="0" anchor="t">
            <a:normAutofit/>
          </a:bodyPr>
          <a:lstStyle/>
          <a:p>
            <a:pPr marL="0" indent="0" algn="l">
              <a:buNone/>
            </a:pPr>
            <a:r>
              <a:rPr lang="en-US" sz="2250" dirty="0">
                <a:solidFill>
                  <a:srgbClr val="DFE4F0"/>
                </a:solidFill>
                <a:latin typeface="Helvetica" pitchFamily="34" charset="0"/>
                <a:ea typeface="Helvetica" pitchFamily="34" charset="-122"/>
                <a:cs typeface="Helvetica" pitchFamily="34" charset="-120"/>
              </a:rPr>
              <a:t>Thanks for a great lesson. See you in Issue 002.</a:t>
            </a:r>
            <a:endParaRPr lang="en-US" sz="2250" dirty="0"/>
          </a:p>
        </p:txBody>
      </p:sp>
      <p:sp>
        <p:nvSpPr>
          <p:cNvPr id="6" name="Text 4"/>
          <p:cNvSpPr/>
          <p:nvPr/>
        </p:nvSpPr>
        <p:spPr>
          <a:xfrm>
            <a:off x="1238250" y="9025890"/>
            <a:ext cx="2310813" cy="251460"/>
          </a:xfrm>
          <a:prstGeom prst="rect">
            <a:avLst/>
          </a:prstGeom>
          <a:noFill/>
          <a:ln/>
        </p:spPr>
        <p:txBody>
          <a:bodyPr wrap="square" lIns="25400" tIns="25400" rIns="25400" bIns="25400" rtlCol="0" anchor="t">
            <a:normAutofit/>
          </a:bodyPr>
          <a:lstStyle/>
          <a:p>
            <a:pPr marL="0" indent="0" algn="l">
              <a:buNone/>
            </a:pPr>
            <a:r>
              <a:rPr lang="en-US" sz="1425" kern="0" spc="75" dirty="0">
                <a:solidFill>
                  <a:srgbClr val="9AA6C6"/>
                </a:solidFill>
                <a:latin typeface="Helvetica" pitchFamily="34" charset="0"/>
                <a:ea typeface="Helvetica" pitchFamily="34" charset="-122"/>
                <a:cs typeface="Helvetica" pitchFamily="34" charset="-120"/>
              </a:rPr>
              <a:t>perspectiveenglish.com</a:t>
            </a:r>
            <a:endParaRPr lang="en-US" sz="1425" dirty="0"/>
          </a:p>
        </p:txBody>
      </p:sp>
      <p:sp>
        <p:nvSpPr>
          <p:cNvPr id="7" name="Text 5"/>
          <p:cNvSpPr/>
          <p:nvPr/>
        </p:nvSpPr>
        <p:spPr>
          <a:xfrm>
            <a:off x="12777431" y="9025890"/>
            <a:ext cx="4699552" cy="251460"/>
          </a:xfrm>
          <a:prstGeom prst="rect">
            <a:avLst/>
          </a:prstGeom>
          <a:noFill/>
          <a:ln/>
        </p:spPr>
        <p:txBody>
          <a:bodyPr wrap="square" lIns="25400" tIns="25400" rIns="25400" bIns="25400" rtlCol="0" anchor="t">
            <a:normAutofit/>
          </a:bodyPr>
          <a:lstStyle/>
          <a:p>
            <a:pPr marL="0" indent="0" algn="l">
              <a:buNone/>
            </a:pPr>
            <a:r>
              <a:rPr lang="en-US" sz="1425" kern="0" spc="75" dirty="0">
                <a:solidFill>
                  <a:srgbClr val="9AA6C6"/>
                </a:solidFill>
                <a:latin typeface="Helvetica" pitchFamily="34" charset="0"/>
                <a:ea typeface="Helvetica" pitchFamily="34" charset="-122"/>
                <a:cs typeface="Helvetica" pitchFamily="34" charset="-120"/>
              </a:rPr>
              <a:t>© 2026 Perspective English. All rights reserved.</a:t>
            </a:r>
            <a:endParaRPr lang="en-US" sz="1425"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1047750" y="1146810"/>
            <a:ext cx="16192500" cy="22860"/>
          </a:xfrm>
          <a:prstGeom prst="rect">
            <a:avLst/>
          </a:prstGeom>
          <a:solidFill>
            <a:srgbClr val="1A2A5E"/>
          </a:solidFill>
          <a:ln/>
        </p:spPr>
        <p:txBody>
          <a:bodyPr/>
          <a:lstStyle/>
          <a:p>
            <a:endParaRPr lang="en-US"/>
          </a:p>
        </p:txBody>
      </p:sp>
      <p:sp>
        <p:nvSpPr>
          <p:cNvPr id="3" name="Text 1"/>
          <p:cNvSpPr/>
          <p:nvPr/>
        </p:nvSpPr>
        <p:spPr>
          <a:xfrm>
            <a:off x="1047750" y="666750"/>
            <a:ext cx="3771900" cy="365760"/>
          </a:xfrm>
          <a:prstGeom prst="rect">
            <a:avLst/>
          </a:prstGeom>
          <a:noFill/>
          <a:ln/>
        </p:spPr>
        <p:txBody>
          <a:bodyPr wrap="none" lIns="25400" tIns="25400" rIns="25400" bIns="25400" rtlCol="0" anchor="t">
            <a:normAutofit/>
          </a:bodyPr>
          <a:lstStyle/>
          <a:p>
            <a:pPr marL="0" indent="0" algn="l">
              <a:buNone/>
            </a:pPr>
            <a:r>
              <a:rPr lang="en-US" sz="1950" b="1" kern="0" spc="38" dirty="0">
                <a:solidFill>
                  <a:srgbClr val="1A2A5E"/>
                </a:solidFill>
                <a:latin typeface="Playfair Display" pitchFamily="34" charset="0"/>
                <a:ea typeface="Playfair Display" pitchFamily="34" charset="-122"/>
                <a:cs typeface="Playfair Display" pitchFamily="34" charset="-120"/>
              </a:rPr>
              <a:t>PERSPECTIVE</a:t>
            </a:r>
            <a:endParaRPr lang="en-US" sz="1950" dirty="0"/>
          </a:p>
        </p:txBody>
      </p:sp>
      <p:sp>
        <p:nvSpPr>
          <p:cNvPr id="4" name="Text 2"/>
          <p:cNvSpPr/>
          <p:nvPr/>
        </p:nvSpPr>
        <p:spPr>
          <a:xfrm>
            <a:off x="14520624" y="723900"/>
            <a:ext cx="2991588" cy="251460"/>
          </a:xfrm>
          <a:prstGeom prst="rect">
            <a:avLst/>
          </a:prstGeom>
          <a:noFill/>
          <a:ln/>
        </p:spPr>
        <p:txBody>
          <a:bodyPr wrap="square" lIns="25400" tIns="25400" rIns="25400" bIns="25400" rtlCol="0" anchor="t">
            <a:normAutofit/>
          </a:bodyPr>
          <a:lstStyle/>
          <a:p>
            <a:pPr marL="0" indent="0" algn="l">
              <a:buNone/>
            </a:pPr>
            <a:r>
              <a:rPr lang="en-US" sz="1200" b="1" kern="0" spc="150" dirty="0">
                <a:solidFill>
                  <a:srgbClr val="1A2A5E"/>
                </a:solidFill>
                <a:latin typeface="Helvetica" pitchFamily="34" charset="0"/>
                <a:ea typeface="Helvetica" pitchFamily="34" charset="-122"/>
                <a:cs typeface="Helvetica" pitchFamily="34" charset="-120"/>
              </a:rPr>
              <a:t>ISSUE 001 · OVERTOURISM</a:t>
            </a:r>
            <a:endParaRPr lang="en-US" sz="1200" dirty="0"/>
          </a:p>
        </p:txBody>
      </p:sp>
      <p:sp>
        <p:nvSpPr>
          <p:cNvPr id="5" name="Text 3"/>
          <p:cNvSpPr/>
          <p:nvPr/>
        </p:nvSpPr>
        <p:spPr>
          <a:xfrm>
            <a:off x="1047750" y="1626870"/>
            <a:ext cx="17811750" cy="259080"/>
          </a:xfrm>
          <a:prstGeom prst="rect">
            <a:avLst/>
          </a:prstGeom>
          <a:noFill/>
          <a:ln/>
        </p:spPr>
        <p:txBody>
          <a:bodyPr wrap="square" lIns="25400" tIns="25400" rIns="25400" bIns="25400" rtlCol="0" anchor="t">
            <a:normAutofit/>
          </a:bodyPr>
          <a:lstStyle/>
          <a:p>
            <a:pPr marL="0" indent="0" algn="l">
              <a:buNone/>
            </a:pPr>
            <a:r>
              <a:rPr lang="en-US" sz="1500" b="1" kern="0" spc="300" dirty="0">
                <a:solidFill>
                  <a:srgbClr val="BF842C"/>
                </a:solidFill>
                <a:latin typeface="Helvetica" pitchFamily="34" charset="0"/>
                <a:ea typeface="Helvetica" pitchFamily="34" charset="-122"/>
                <a:cs typeface="Helvetica" pitchFamily="34" charset="-120"/>
              </a:rPr>
              <a:t>LESSON OVERVIEW</a:t>
            </a:r>
            <a:endParaRPr lang="en-US" sz="1500" dirty="0"/>
          </a:p>
        </p:txBody>
      </p:sp>
      <p:sp>
        <p:nvSpPr>
          <p:cNvPr id="6" name="Text 4"/>
          <p:cNvSpPr/>
          <p:nvPr/>
        </p:nvSpPr>
        <p:spPr>
          <a:xfrm>
            <a:off x="1047750" y="1962150"/>
            <a:ext cx="17811750" cy="800100"/>
          </a:xfrm>
          <a:prstGeom prst="rect">
            <a:avLst/>
          </a:prstGeom>
          <a:noFill/>
          <a:ln/>
        </p:spPr>
        <p:txBody>
          <a:bodyPr wrap="square" lIns="25400" tIns="25400" rIns="25400" bIns="25400" rtlCol="0" anchor="t">
            <a:normAutofit/>
          </a:bodyPr>
          <a:lstStyle/>
          <a:p>
            <a:pPr marL="0" indent="0" algn="l">
              <a:buNone/>
            </a:pPr>
            <a:r>
              <a:rPr lang="en-US" sz="4500" b="1" dirty="0">
                <a:solidFill>
                  <a:srgbClr val="1A2A5E"/>
                </a:solidFill>
                <a:latin typeface="Playfair Display" pitchFamily="34" charset="0"/>
                <a:ea typeface="Playfair Display" pitchFamily="34" charset="-122"/>
                <a:cs typeface="Playfair Display" pitchFamily="34" charset="-120"/>
              </a:rPr>
              <a:t>What we’ll do today</a:t>
            </a:r>
            <a:endParaRPr lang="en-US" sz="4500" dirty="0"/>
          </a:p>
        </p:txBody>
      </p:sp>
      <p:sp>
        <p:nvSpPr>
          <p:cNvPr id="7" name="Text 5"/>
          <p:cNvSpPr/>
          <p:nvPr/>
        </p:nvSpPr>
        <p:spPr>
          <a:xfrm>
            <a:off x="1047750" y="3257550"/>
            <a:ext cx="515422" cy="457200"/>
          </a:xfrm>
          <a:prstGeom prst="rect">
            <a:avLst/>
          </a:prstGeom>
          <a:noFill/>
          <a:ln/>
        </p:spPr>
        <p:txBody>
          <a:bodyPr wrap="square" lIns="25400" tIns="25400" rIns="25400" bIns="25400" rtlCol="0" anchor="t">
            <a:normAutofit/>
          </a:bodyPr>
          <a:lstStyle/>
          <a:p>
            <a:pPr marL="0" indent="0" algn="l">
              <a:lnSpc>
                <a:spcPct val="100000"/>
              </a:lnSpc>
              <a:buNone/>
            </a:pPr>
            <a:r>
              <a:rPr lang="en-US" sz="3300" b="1" dirty="0">
                <a:solidFill>
                  <a:srgbClr val="D9B877"/>
                </a:solidFill>
                <a:latin typeface="Playfair Display" pitchFamily="34" charset="0"/>
                <a:ea typeface="Playfair Display" pitchFamily="34" charset="-122"/>
                <a:cs typeface="Playfair Display" pitchFamily="34" charset="-120"/>
              </a:rPr>
              <a:t>01</a:t>
            </a:r>
            <a:endParaRPr lang="en-US" sz="3300" dirty="0"/>
          </a:p>
        </p:txBody>
      </p:sp>
      <p:sp>
        <p:nvSpPr>
          <p:cNvPr id="8" name="Text 6"/>
          <p:cNvSpPr/>
          <p:nvPr/>
        </p:nvSpPr>
        <p:spPr>
          <a:xfrm>
            <a:off x="1715572" y="3257550"/>
            <a:ext cx="3715583" cy="365760"/>
          </a:xfrm>
          <a:prstGeom prst="rect">
            <a:avLst/>
          </a:prstGeom>
          <a:noFill/>
          <a:ln/>
        </p:spPr>
        <p:txBody>
          <a:bodyPr wrap="square" lIns="25400" tIns="25400" rIns="25400" bIns="25400" rtlCol="0" anchor="t">
            <a:normAutofit/>
          </a:bodyPr>
          <a:lstStyle/>
          <a:p>
            <a:pPr marL="0" indent="0" algn="l">
              <a:buNone/>
            </a:pPr>
            <a:r>
              <a:rPr lang="en-US" sz="2250" b="1" dirty="0">
                <a:solidFill>
                  <a:srgbClr val="1A2A5E"/>
                </a:solidFill>
                <a:latin typeface="Helvetica" pitchFamily="34" charset="0"/>
                <a:ea typeface="Helvetica" pitchFamily="34" charset="-122"/>
                <a:cs typeface="Helvetica" pitchFamily="34" charset="-120"/>
              </a:rPr>
              <a:t>Warm-up &amp; vocabulary</a:t>
            </a:r>
            <a:endParaRPr lang="en-US" sz="2250" dirty="0"/>
          </a:p>
        </p:txBody>
      </p:sp>
      <p:sp>
        <p:nvSpPr>
          <p:cNvPr id="9" name="Text 7"/>
          <p:cNvSpPr/>
          <p:nvPr/>
        </p:nvSpPr>
        <p:spPr>
          <a:xfrm>
            <a:off x="1715572" y="3623310"/>
            <a:ext cx="3715583" cy="281940"/>
          </a:xfrm>
          <a:prstGeom prst="rect">
            <a:avLst/>
          </a:prstGeom>
          <a:noFill/>
          <a:ln/>
        </p:spPr>
        <p:txBody>
          <a:bodyPr wrap="square" lIns="25400" tIns="25400" rIns="25400" bIns="25400" rtlCol="0" anchor="t">
            <a:normAutofit/>
          </a:bodyPr>
          <a:lstStyle/>
          <a:p>
            <a:pPr marL="0" indent="0" algn="l">
              <a:buNone/>
            </a:pPr>
            <a:r>
              <a:rPr lang="en-US" sz="1650" dirty="0">
                <a:solidFill>
                  <a:srgbClr val="555555"/>
                </a:solidFill>
                <a:latin typeface="Helvetica" pitchFamily="34" charset="0"/>
                <a:ea typeface="Helvetica" pitchFamily="34" charset="-122"/>
                <a:cs typeface="Helvetica" pitchFamily="34" charset="-120"/>
              </a:rPr>
              <a:t>Get talking and learn five key words.</a:t>
            </a:r>
            <a:endParaRPr lang="en-US" sz="1650" dirty="0"/>
          </a:p>
        </p:txBody>
      </p:sp>
      <p:sp>
        <p:nvSpPr>
          <p:cNvPr id="10" name="Text 8"/>
          <p:cNvSpPr/>
          <p:nvPr/>
        </p:nvSpPr>
        <p:spPr>
          <a:xfrm>
            <a:off x="9477375" y="3257550"/>
            <a:ext cx="578287" cy="457200"/>
          </a:xfrm>
          <a:prstGeom prst="rect">
            <a:avLst/>
          </a:prstGeom>
          <a:noFill/>
          <a:ln/>
        </p:spPr>
        <p:txBody>
          <a:bodyPr wrap="square" lIns="25400" tIns="25400" rIns="25400" bIns="25400" rtlCol="0" anchor="t">
            <a:normAutofit/>
          </a:bodyPr>
          <a:lstStyle/>
          <a:p>
            <a:pPr marL="0" indent="0" algn="l">
              <a:lnSpc>
                <a:spcPct val="100000"/>
              </a:lnSpc>
              <a:buNone/>
            </a:pPr>
            <a:r>
              <a:rPr lang="en-US" sz="3300" b="1" dirty="0">
                <a:solidFill>
                  <a:srgbClr val="D9B877"/>
                </a:solidFill>
                <a:latin typeface="Playfair Display" pitchFamily="34" charset="0"/>
                <a:ea typeface="Playfair Display" pitchFamily="34" charset="-122"/>
                <a:cs typeface="Playfair Display" pitchFamily="34" charset="-120"/>
              </a:rPr>
              <a:t>02</a:t>
            </a:r>
            <a:endParaRPr lang="en-US" sz="3300" dirty="0"/>
          </a:p>
        </p:txBody>
      </p:sp>
      <p:sp>
        <p:nvSpPr>
          <p:cNvPr id="11" name="Text 9"/>
          <p:cNvSpPr/>
          <p:nvPr/>
        </p:nvSpPr>
        <p:spPr>
          <a:xfrm>
            <a:off x="10208062" y="3257550"/>
            <a:ext cx="3177695" cy="365760"/>
          </a:xfrm>
          <a:prstGeom prst="rect">
            <a:avLst/>
          </a:prstGeom>
          <a:noFill/>
          <a:ln/>
        </p:spPr>
        <p:txBody>
          <a:bodyPr wrap="square" lIns="25400" tIns="25400" rIns="25400" bIns="25400" rtlCol="0" anchor="t">
            <a:normAutofit/>
          </a:bodyPr>
          <a:lstStyle/>
          <a:p>
            <a:pPr marL="0" indent="0" algn="l">
              <a:buNone/>
            </a:pPr>
            <a:r>
              <a:rPr lang="en-US" sz="2250" b="1" dirty="0">
                <a:solidFill>
                  <a:srgbClr val="1A2A5E"/>
                </a:solidFill>
                <a:latin typeface="Helvetica" pitchFamily="34" charset="0"/>
                <a:ea typeface="Helvetica" pitchFamily="34" charset="-122"/>
                <a:cs typeface="Helvetica" pitchFamily="34" charset="-120"/>
              </a:rPr>
              <a:t>Read &amp; listen</a:t>
            </a:r>
            <a:endParaRPr lang="en-US" sz="2250" dirty="0"/>
          </a:p>
        </p:txBody>
      </p:sp>
      <p:sp>
        <p:nvSpPr>
          <p:cNvPr id="12" name="Text 10"/>
          <p:cNvSpPr/>
          <p:nvPr/>
        </p:nvSpPr>
        <p:spPr>
          <a:xfrm>
            <a:off x="10208062" y="3623310"/>
            <a:ext cx="3177695" cy="281940"/>
          </a:xfrm>
          <a:prstGeom prst="rect">
            <a:avLst/>
          </a:prstGeom>
          <a:noFill/>
          <a:ln/>
        </p:spPr>
        <p:txBody>
          <a:bodyPr wrap="square" lIns="25400" tIns="25400" rIns="25400" bIns="25400" rtlCol="0" anchor="t">
            <a:normAutofit/>
          </a:bodyPr>
          <a:lstStyle/>
          <a:p>
            <a:pPr marL="0" indent="0" algn="l">
              <a:buNone/>
            </a:pPr>
            <a:r>
              <a:rPr lang="en-US" sz="1650" dirty="0">
                <a:solidFill>
                  <a:srgbClr val="555555"/>
                </a:solidFill>
                <a:latin typeface="Helvetica" pitchFamily="34" charset="0"/>
                <a:ea typeface="Helvetica" pitchFamily="34" charset="-122"/>
                <a:cs typeface="Helvetica" pitchFamily="34" charset="-120"/>
              </a:rPr>
              <a:t>The article, with optional audio.</a:t>
            </a:r>
            <a:endParaRPr lang="en-US" sz="1650" dirty="0"/>
          </a:p>
        </p:txBody>
      </p:sp>
      <p:sp>
        <p:nvSpPr>
          <p:cNvPr id="13" name="Text 11"/>
          <p:cNvSpPr/>
          <p:nvPr/>
        </p:nvSpPr>
        <p:spPr>
          <a:xfrm>
            <a:off x="1047750" y="4152900"/>
            <a:ext cx="562451" cy="457200"/>
          </a:xfrm>
          <a:prstGeom prst="rect">
            <a:avLst/>
          </a:prstGeom>
          <a:noFill/>
          <a:ln/>
        </p:spPr>
        <p:txBody>
          <a:bodyPr wrap="square" lIns="25400" tIns="25400" rIns="25400" bIns="25400" rtlCol="0" anchor="t">
            <a:normAutofit/>
          </a:bodyPr>
          <a:lstStyle/>
          <a:p>
            <a:pPr marL="0" indent="0" algn="l">
              <a:lnSpc>
                <a:spcPct val="100000"/>
              </a:lnSpc>
              <a:buNone/>
            </a:pPr>
            <a:r>
              <a:rPr lang="en-US" sz="3300" b="1" dirty="0">
                <a:solidFill>
                  <a:srgbClr val="D9B877"/>
                </a:solidFill>
                <a:latin typeface="Playfair Display" pitchFamily="34" charset="0"/>
                <a:ea typeface="Playfair Display" pitchFamily="34" charset="-122"/>
                <a:cs typeface="Playfair Display" pitchFamily="34" charset="-120"/>
              </a:rPr>
              <a:t>03</a:t>
            </a:r>
            <a:endParaRPr lang="en-US" sz="3300" dirty="0"/>
          </a:p>
        </p:txBody>
      </p:sp>
      <p:sp>
        <p:nvSpPr>
          <p:cNvPr id="14" name="Text 12"/>
          <p:cNvSpPr/>
          <p:nvPr/>
        </p:nvSpPr>
        <p:spPr>
          <a:xfrm>
            <a:off x="1762601" y="4152900"/>
            <a:ext cx="3985117" cy="365760"/>
          </a:xfrm>
          <a:prstGeom prst="rect">
            <a:avLst/>
          </a:prstGeom>
          <a:noFill/>
          <a:ln/>
        </p:spPr>
        <p:txBody>
          <a:bodyPr wrap="square" lIns="25400" tIns="25400" rIns="25400" bIns="25400" rtlCol="0" anchor="t">
            <a:normAutofit/>
          </a:bodyPr>
          <a:lstStyle/>
          <a:p>
            <a:pPr marL="0" indent="0" algn="l">
              <a:buNone/>
            </a:pPr>
            <a:r>
              <a:rPr lang="en-US" sz="2250" b="1" dirty="0">
                <a:solidFill>
                  <a:srgbClr val="1A2A5E"/>
                </a:solidFill>
                <a:latin typeface="Helvetica" pitchFamily="34" charset="0"/>
                <a:ea typeface="Helvetica" pitchFamily="34" charset="-122"/>
                <a:cs typeface="Helvetica" pitchFamily="34" charset="-120"/>
              </a:rPr>
              <a:t>Check &amp; discuss</a:t>
            </a:r>
            <a:endParaRPr lang="en-US" sz="2250" dirty="0"/>
          </a:p>
        </p:txBody>
      </p:sp>
      <p:sp>
        <p:nvSpPr>
          <p:cNvPr id="15" name="Text 13"/>
          <p:cNvSpPr/>
          <p:nvPr/>
        </p:nvSpPr>
        <p:spPr>
          <a:xfrm>
            <a:off x="1762601" y="4518660"/>
            <a:ext cx="3985117" cy="281940"/>
          </a:xfrm>
          <a:prstGeom prst="rect">
            <a:avLst/>
          </a:prstGeom>
          <a:noFill/>
          <a:ln/>
        </p:spPr>
        <p:txBody>
          <a:bodyPr wrap="square" lIns="25400" tIns="25400" rIns="25400" bIns="25400" rtlCol="0" anchor="t">
            <a:normAutofit/>
          </a:bodyPr>
          <a:lstStyle/>
          <a:p>
            <a:pPr marL="0" indent="0" algn="l">
              <a:buNone/>
            </a:pPr>
            <a:r>
              <a:rPr lang="en-US" sz="1650" dirty="0">
                <a:solidFill>
                  <a:srgbClr val="555555"/>
                </a:solidFill>
                <a:latin typeface="Helvetica" pitchFamily="34" charset="0"/>
                <a:ea typeface="Helvetica" pitchFamily="34" charset="-122"/>
                <a:cs typeface="Helvetica" pitchFamily="34" charset="-120"/>
              </a:rPr>
              <a:t>Comprehension, then open discussion.</a:t>
            </a:r>
            <a:endParaRPr lang="en-US" sz="1650" dirty="0"/>
          </a:p>
        </p:txBody>
      </p:sp>
      <p:sp>
        <p:nvSpPr>
          <p:cNvPr id="16" name="Text 14"/>
          <p:cNvSpPr/>
          <p:nvPr/>
        </p:nvSpPr>
        <p:spPr>
          <a:xfrm>
            <a:off x="9477375" y="4152900"/>
            <a:ext cx="574119" cy="457200"/>
          </a:xfrm>
          <a:prstGeom prst="rect">
            <a:avLst/>
          </a:prstGeom>
          <a:noFill/>
          <a:ln/>
        </p:spPr>
        <p:txBody>
          <a:bodyPr wrap="square" lIns="25400" tIns="25400" rIns="25400" bIns="25400" rtlCol="0" anchor="t">
            <a:normAutofit/>
          </a:bodyPr>
          <a:lstStyle/>
          <a:p>
            <a:pPr marL="0" indent="0" algn="l">
              <a:lnSpc>
                <a:spcPct val="100000"/>
              </a:lnSpc>
              <a:buNone/>
            </a:pPr>
            <a:r>
              <a:rPr lang="en-US" sz="3300" b="1" dirty="0">
                <a:solidFill>
                  <a:srgbClr val="D9B877"/>
                </a:solidFill>
                <a:latin typeface="Playfair Display" pitchFamily="34" charset="0"/>
                <a:ea typeface="Playfair Display" pitchFamily="34" charset="-122"/>
                <a:cs typeface="Playfair Display" pitchFamily="34" charset="-120"/>
              </a:rPr>
              <a:t>04</a:t>
            </a:r>
            <a:endParaRPr lang="en-US" sz="3300" dirty="0"/>
          </a:p>
        </p:txBody>
      </p:sp>
      <p:sp>
        <p:nvSpPr>
          <p:cNvPr id="17" name="Text 15"/>
          <p:cNvSpPr/>
          <p:nvPr/>
        </p:nvSpPr>
        <p:spPr>
          <a:xfrm>
            <a:off x="10203895" y="4152900"/>
            <a:ext cx="3626525" cy="365760"/>
          </a:xfrm>
          <a:prstGeom prst="rect">
            <a:avLst/>
          </a:prstGeom>
          <a:noFill/>
          <a:ln/>
        </p:spPr>
        <p:txBody>
          <a:bodyPr wrap="square" lIns="25400" tIns="25400" rIns="25400" bIns="25400" rtlCol="0" anchor="t">
            <a:normAutofit/>
          </a:bodyPr>
          <a:lstStyle/>
          <a:p>
            <a:pPr marL="0" indent="0" algn="l">
              <a:buNone/>
            </a:pPr>
            <a:r>
              <a:rPr lang="en-US" sz="2250" b="1" dirty="0">
                <a:solidFill>
                  <a:srgbClr val="1A2A5E"/>
                </a:solidFill>
                <a:latin typeface="Helvetica" pitchFamily="34" charset="0"/>
                <a:ea typeface="Helvetica" pitchFamily="34" charset="-122"/>
                <a:cs typeface="Helvetica" pitchFamily="34" charset="-120"/>
              </a:rPr>
              <a:t>Think &amp; write</a:t>
            </a:r>
            <a:endParaRPr lang="en-US" sz="2250" dirty="0"/>
          </a:p>
        </p:txBody>
      </p:sp>
      <p:sp>
        <p:nvSpPr>
          <p:cNvPr id="18" name="Text 16"/>
          <p:cNvSpPr/>
          <p:nvPr/>
        </p:nvSpPr>
        <p:spPr>
          <a:xfrm>
            <a:off x="10203895" y="4518660"/>
            <a:ext cx="3626525" cy="281940"/>
          </a:xfrm>
          <a:prstGeom prst="rect">
            <a:avLst/>
          </a:prstGeom>
          <a:noFill/>
          <a:ln/>
        </p:spPr>
        <p:txBody>
          <a:bodyPr wrap="square" lIns="25400" tIns="25400" rIns="25400" bIns="25400" rtlCol="0" anchor="t">
            <a:normAutofit/>
          </a:bodyPr>
          <a:lstStyle/>
          <a:p>
            <a:pPr marL="0" indent="0" algn="l">
              <a:buNone/>
            </a:pPr>
            <a:r>
              <a:rPr lang="en-US" sz="1650" dirty="0">
                <a:solidFill>
                  <a:srgbClr val="555555"/>
                </a:solidFill>
                <a:latin typeface="Helvetica" pitchFamily="34" charset="0"/>
                <a:ea typeface="Helvetica" pitchFamily="34" charset="-122"/>
                <a:cs typeface="Helvetica" pitchFamily="34" charset="-120"/>
              </a:rPr>
              <a:t>Rank ideas and share your opinion.</a:t>
            </a:r>
            <a:endParaRPr lang="en-US" sz="1650" dirty="0"/>
          </a:p>
        </p:txBody>
      </p:sp>
      <p:sp>
        <p:nvSpPr>
          <p:cNvPr id="19" name="Text 17"/>
          <p:cNvSpPr/>
          <p:nvPr/>
        </p:nvSpPr>
        <p:spPr>
          <a:xfrm>
            <a:off x="1047750" y="9429750"/>
            <a:ext cx="1976580" cy="228600"/>
          </a:xfrm>
          <a:prstGeom prst="rect">
            <a:avLst/>
          </a:prstGeom>
          <a:noFill/>
          <a:ln/>
        </p:spPr>
        <p:txBody>
          <a:bodyPr wrap="square" lIns="25400" tIns="25400" rIns="25400" bIns="25400" rtlCol="0" anchor="t">
            <a:normAutofit/>
          </a:bodyPr>
          <a:lstStyle/>
          <a:p>
            <a:pPr marL="0" indent="0" algn="l">
              <a:buNone/>
            </a:pPr>
            <a:r>
              <a:rPr lang="en-US" sz="1275" kern="0" spc="38" dirty="0">
                <a:solidFill>
                  <a:srgbClr val="9A9890"/>
                </a:solidFill>
                <a:latin typeface="Helvetica" pitchFamily="34" charset="0"/>
                <a:ea typeface="Helvetica" pitchFamily="34" charset="-122"/>
                <a:cs typeface="Helvetica" pitchFamily="34" charset="-120"/>
              </a:rPr>
              <a:t>perspectiveenglish.com</a:t>
            </a:r>
            <a:endParaRPr lang="en-US" sz="1275" dirty="0"/>
          </a:p>
        </p:txBody>
      </p:sp>
      <p:sp>
        <p:nvSpPr>
          <p:cNvPr id="20" name="Text 18"/>
          <p:cNvSpPr/>
          <p:nvPr/>
        </p:nvSpPr>
        <p:spPr>
          <a:xfrm>
            <a:off x="15447884" y="9429750"/>
            <a:ext cx="1971604" cy="228600"/>
          </a:xfrm>
          <a:prstGeom prst="rect">
            <a:avLst/>
          </a:prstGeom>
          <a:noFill/>
          <a:ln/>
        </p:spPr>
        <p:txBody>
          <a:bodyPr wrap="square" lIns="25400" tIns="25400" rIns="25400" bIns="25400" rtlCol="0" anchor="t">
            <a:normAutofit/>
          </a:bodyPr>
          <a:lstStyle/>
          <a:p>
            <a:pPr marL="0" indent="0" algn="l">
              <a:buNone/>
            </a:pPr>
            <a:r>
              <a:rPr lang="en-US" sz="1275" kern="0" spc="38" dirty="0">
                <a:solidFill>
                  <a:srgbClr val="9A9890"/>
                </a:solidFill>
                <a:latin typeface="Helvetica" pitchFamily="34" charset="0"/>
                <a:ea typeface="Helvetica" pitchFamily="34" charset="-122"/>
                <a:cs typeface="Helvetica" pitchFamily="34" charset="-120"/>
              </a:rPr>
              <a:t>45–60 minutes · B1–B2</a:t>
            </a:r>
            <a:endParaRPr lang="en-US" sz="1275"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AF9F6"/>
        </a:solidFill>
        <a:effectLst/>
      </p:bgPr>
    </p:bg>
    <p:spTree>
      <p:nvGrpSpPr>
        <p:cNvPr id="1" name=""/>
        <p:cNvGrpSpPr/>
        <p:nvPr/>
      </p:nvGrpSpPr>
      <p:grpSpPr>
        <a:xfrm>
          <a:off x="0" y="0"/>
          <a:ext cx="0" cy="0"/>
          <a:chOff x="0" y="0"/>
          <a:chExt cx="0" cy="0"/>
        </a:xfrm>
      </p:grpSpPr>
      <p:sp>
        <p:nvSpPr>
          <p:cNvPr id="2" name="Shape 0"/>
          <p:cNvSpPr/>
          <p:nvPr/>
        </p:nvSpPr>
        <p:spPr>
          <a:xfrm>
            <a:off x="1047750" y="1146810"/>
            <a:ext cx="16192500" cy="22860"/>
          </a:xfrm>
          <a:prstGeom prst="rect">
            <a:avLst/>
          </a:prstGeom>
          <a:solidFill>
            <a:srgbClr val="1A2A5E"/>
          </a:solidFill>
          <a:ln/>
        </p:spPr>
        <p:txBody>
          <a:bodyPr/>
          <a:lstStyle/>
          <a:p>
            <a:endParaRPr lang="en-US"/>
          </a:p>
        </p:txBody>
      </p:sp>
      <p:sp>
        <p:nvSpPr>
          <p:cNvPr id="3" name="Text 1"/>
          <p:cNvSpPr/>
          <p:nvPr/>
        </p:nvSpPr>
        <p:spPr>
          <a:xfrm>
            <a:off x="1047750" y="666750"/>
            <a:ext cx="3771900" cy="365760"/>
          </a:xfrm>
          <a:prstGeom prst="rect">
            <a:avLst/>
          </a:prstGeom>
          <a:noFill/>
          <a:ln/>
        </p:spPr>
        <p:txBody>
          <a:bodyPr wrap="none" lIns="25400" tIns="25400" rIns="25400" bIns="25400" rtlCol="0" anchor="t">
            <a:normAutofit/>
          </a:bodyPr>
          <a:lstStyle/>
          <a:p>
            <a:pPr marL="0" indent="0" algn="l">
              <a:buNone/>
            </a:pPr>
            <a:r>
              <a:rPr lang="en-US" sz="1950" b="1" kern="0" spc="38" dirty="0">
                <a:solidFill>
                  <a:srgbClr val="1A2A5E"/>
                </a:solidFill>
                <a:latin typeface="Playfair Display" pitchFamily="34" charset="0"/>
                <a:ea typeface="Playfair Display" pitchFamily="34" charset="-122"/>
                <a:cs typeface="Playfair Display" pitchFamily="34" charset="-120"/>
              </a:rPr>
              <a:t>PERSPECTIVE</a:t>
            </a:r>
            <a:endParaRPr lang="en-US" sz="1950" dirty="0"/>
          </a:p>
        </p:txBody>
      </p:sp>
      <p:sp>
        <p:nvSpPr>
          <p:cNvPr id="4" name="Text 2"/>
          <p:cNvSpPr/>
          <p:nvPr/>
        </p:nvSpPr>
        <p:spPr>
          <a:xfrm>
            <a:off x="14520624" y="723900"/>
            <a:ext cx="2991588" cy="251460"/>
          </a:xfrm>
          <a:prstGeom prst="rect">
            <a:avLst/>
          </a:prstGeom>
          <a:noFill/>
          <a:ln/>
        </p:spPr>
        <p:txBody>
          <a:bodyPr wrap="square" lIns="25400" tIns="25400" rIns="25400" bIns="25400" rtlCol="0" anchor="t">
            <a:normAutofit/>
          </a:bodyPr>
          <a:lstStyle/>
          <a:p>
            <a:pPr marL="0" indent="0" algn="l">
              <a:buNone/>
            </a:pPr>
            <a:r>
              <a:rPr lang="en-US" sz="1200" b="1" kern="0" spc="150" dirty="0">
                <a:solidFill>
                  <a:srgbClr val="1A2A5E"/>
                </a:solidFill>
                <a:latin typeface="Helvetica" pitchFamily="34" charset="0"/>
                <a:ea typeface="Helvetica" pitchFamily="34" charset="-122"/>
                <a:cs typeface="Helvetica" pitchFamily="34" charset="-120"/>
              </a:rPr>
              <a:t>ISSUE 001 · OVERTOURISM</a:t>
            </a:r>
            <a:endParaRPr lang="en-US" sz="1200" dirty="0"/>
          </a:p>
        </p:txBody>
      </p:sp>
      <p:sp>
        <p:nvSpPr>
          <p:cNvPr id="5" name="Text 3"/>
          <p:cNvSpPr/>
          <p:nvPr/>
        </p:nvSpPr>
        <p:spPr>
          <a:xfrm>
            <a:off x="1047750" y="1626870"/>
            <a:ext cx="17811750" cy="259080"/>
          </a:xfrm>
          <a:prstGeom prst="rect">
            <a:avLst/>
          </a:prstGeom>
          <a:noFill/>
          <a:ln/>
        </p:spPr>
        <p:txBody>
          <a:bodyPr wrap="square" lIns="25400" tIns="25400" rIns="25400" bIns="25400" rtlCol="0" anchor="t">
            <a:normAutofit/>
          </a:bodyPr>
          <a:lstStyle/>
          <a:p>
            <a:pPr marL="0" indent="0" algn="l">
              <a:buNone/>
            </a:pPr>
            <a:r>
              <a:rPr lang="en-US" sz="1500" b="1" kern="0" spc="300" dirty="0">
                <a:solidFill>
                  <a:srgbClr val="BF842C"/>
                </a:solidFill>
                <a:latin typeface="Helvetica" pitchFamily="34" charset="0"/>
                <a:ea typeface="Helvetica" pitchFamily="34" charset="-122"/>
                <a:cs typeface="Helvetica" pitchFamily="34" charset="-120"/>
              </a:rPr>
              <a:t>WARM-UP</a:t>
            </a:r>
            <a:endParaRPr lang="en-US" sz="1500" dirty="0"/>
          </a:p>
        </p:txBody>
      </p:sp>
      <p:sp>
        <p:nvSpPr>
          <p:cNvPr id="6" name="Text 4"/>
          <p:cNvSpPr/>
          <p:nvPr/>
        </p:nvSpPr>
        <p:spPr>
          <a:xfrm>
            <a:off x="1047750" y="1962150"/>
            <a:ext cx="17811750" cy="800100"/>
          </a:xfrm>
          <a:prstGeom prst="rect">
            <a:avLst/>
          </a:prstGeom>
          <a:noFill/>
          <a:ln/>
        </p:spPr>
        <p:txBody>
          <a:bodyPr wrap="square" lIns="25400" tIns="25400" rIns="25400" bIns="25400" rtlCol="0" anchor="t">
            <a:normAutofit/>
          </a:bodyPr>
          <a:lstStyle/>
          <a:p>
            <a:pPr marL="0" indent="0" algn="l">
              <a:buNone/>
            </a:pPr>
            <a:r>
              <a:rPr lang="en-US" sz="4500" b="1" dirty="0">
                <a:solidFill>
                  <a:srgbClr val="1A2A5E"/>
                </a:solidFill>
                <a:latin typeface="Playfair Display" pitchFamily="34" charset="0"/>
                <a:ea typeface="Playfair Display" pitchFamily="34" charset="-122"/>
                <a:cs typeface="Playfair Display" pitchFamily="34" charset="-120"/>
              </a:rPr>
              <a:t>Talk with a partner</a:t>
            </a:r>
            <a:endParaRPr lang="en-US" sz="4500" dirty="0"/>
          </a:p>
        </p:txBody>
      </p:sp>
      <p:sp>
        <p:nvSpPr>
          <p:cNvPr id="7" name="Text 5"/>
          <p:cNvSpPr/>
          <p:nvPr/>
        </p:nvSpPr>
        <p:spPr>
          <a:xfrm>
            <a:off x="1047750" y="3390900"/>
            <a:ext cx="342305" cy="655320"/>
          </a:xfrm>
          <a:prstGeom prst="rect">
            <a:avLst/>
          </a:prstGeom>
          <a:noFill/>
          <a:ln/>
        </p:spPr>
        <p:txBody>
          <a:bodyPr wrap="square" lIns="25400" tIns="25400" rIns="25400" bIns="25400" rtlCol="0" anchor="t">
            <a:normAutofit/>
          </a:bodyPr>
          <a:lstStyle/>
          <a:p>
            <a:pPr marL="0" indent="0" algn="l">
              <a:lnSpc>
                <a:spcPct val="90000"/>
              </a:lnSpc>
              <a:buNone/>
            </a:pPr>
            <a:r>
              <a:rPr lang="en-US" sz="5400" b="1" dirty="0">
                <a:solidFill>
                  <a:srgbClr val="D9B877"/>
                </a:solidFill>
                <a:latin typeface="Playfair Display" pitchFamily="34" charset="0"/>
                <a:ea typeface="Playfair Display" pitchFamily="34" charset="-122"/>
                <a:cs typeface="Playfair Display" pitchFamily="34" charset="-120"/>
              </a:rPr>
              <a:t>1</a:t>
            </a:r>
            <a:endParaRPr lang="en-US" sz="5400" dirty="0"/>
          </a:p>
        </p:txBody>
      </p:sp>
      <p:sp>
        <p:nvSpPr>
          <p:cNvPr id="8" name="Text 6"/>
          <p:cNvSpPr/>
          <p:nvPr/>
        </p:nvSpPr>
        <p:spPr>
          <a:xfrm>
            <a:off x="1637705" y="3448050"/>
            <a:ext cx="12636859" cy="1066800"/>
          </a:xfrm>
          <a:prstGeom prst="rect">
            <a:avLst/>
          </a:prstGeom>
          <a:noFill/>
          <a:ln/>
        </p:spPr>
        <p:txBody>
          <a:bodyPr wrap="square" lIns="25400" tIns="25400" rIns="25400" bIns="25400" rtlCol="0" anchor="t">
            <a:normAutofit/>
          </a:bodyPr>
          <a:lstStyle/>
          <a:p>
            <a:pPr marL="0" indent="0" algn="l">
              <a:lnSpc>
                <a:spcPct val="135000"/>
              </a:lnSpc>
              <a:buNone/>
            </a:pPr>
            <a:r>
              <a:rPr lang="en-US" sz="3000" dirty="0">
                <a:solidFill>
                  <a:srgbClr val="1A1A1A"/>
                </a:solidFill>
                <a:latin typeface="Helvetica" pitchFamily="34" charset="0"/>
                <a:ea typeface="Helvetica" pitchFamily="34" charset="-122"/>
                <a:cs typeface="Helvetica" pitchFamily="34" charset="-120"/>
              </a:rPr>
              <a:t>Have you ever visited a place that felt too crowded or too busy? How did it feel?</a:t>
            </a:r>
            <a:endParaRPr lang="en-US" sz="3000" dirty="0"/>
          </a:p>
        </p:txBody>
      </p:sp>
      <p:sp>
        <p:nvSpPr>
          <p:cNvPr id="9" name="Text 7"/>
          <p:cNvSpPr/>
          <p:nvPr/>
        </p:nvSpPr>
        <p:spPr>
          <a:xfrm>
            <a:off x="1047750" y="4895850"/>
            <a:ext cx="445175" cy="655320"/>
          </a:xfrm>
          <a:prstGeom prst="rect">
            <a:avLst/>
          </a:prstGeom>
          <a:noFill/>
          <a:ln/>
        </p:spPr>
        <p:txBody>
          <a:bodyPr wrap="square" lIns="25400" tIns="25400" rIns="25400" bIns="25400" rtlCol="0" anchor="t">
            <a:normAutofit/>
          </a:bodyPr>
          <a:lstStyle/>
          <a:p>
            <a:pPr marL="0" indent="0" algn="l">
              <a:lnSpc>
                <a:spcPct val="90000"/>
              </a:lnSpc>
              <a:buNone/>
            </a:pPr>
            <a:r>
              <a:rPr lang="en-US" sz="5400" b="1" dirty="0">
                <a:solidFill>
                  <a:srgbClr val="D9B877"/>
                </a:solidFill>
                <a:latin typeface="Playfair Display" pitchFamily="34" charset="0"/>
                <a:ea typeface="Playfair Display" pitchFamily="34" charset="-122"/>
                <a:cs typeface="Playfair Display" pitchFamily="34" charset="-120"/>
              </a:rPr>
              <a:t>2</a:t>
            </a:r>
            <a:endParaRPr lang="en-US" sz="5400" dirty="0"/>
          </a:p>
        </p:txBody>
      </p:sp>
      <p:sp>
        <p:nvSpPr>
          <p:cNvPr id="10" name="Text 8"/>
          <p:cNvSpPr/>
          <p:nvPr/>
        </p:nvSpPr>
        <p:spPr>
          <a:xfrm>
            <a:off x="1740575" y="4953000"/>
            <a:ext cx="10249614" cy="552450"/>
          </a:xfrm>
          <a:prstGeom prst="rect">
            <a:avLst/>
          </a:prstGeom>
          <a:noFill/>
          <a:ln/>
        </p:spPr>
        <p:txBody>
          <a:bodyPr wrap="square" lIns="25400" tIns="25400" rIns="25400" bIns="25400" rtlCol="0" anchor="t">
            <a:normAutofit/>
          </a:bodyPr>
          <a:lstStyle/>
          <a:p>
            <a:pPr marL="0" indent="0" algn="l">
              <a:lnSpc>
                <a:spcPct val="135000"/>
              </a:lnSpc>
              <a:buNone/>
            </a:pPr>
            <a:r>
              <a:rPr lang="en-US" sz="3000" dirty="0">
                <a:solidFill>
                  <a:srgbClr val="1A1A1A"/>
                </a:solidFill>
                <a:latin typeface="Helvetica" pitchFamily="34" charset="0"/>
                <a:ea typeface="Helvetica" pitchFamily="34" charset="-122"/>
                <a:cs typeface="Helvetica" pitchFamily="34" charset="-120"/>
              </a:rPr>
              <a:t>What benefits does tourism bring to a city or a country?</a:t>
            </a:r>
            <a:endParaRPr lang="en-US" sz="3000" dirty="0"/>
          </a:p>
        </p:txBody>
      </p:sp>
      <p:sp>
        <p:nvSpPr>
          <p:cNvPr id="11" name="Text 9"/>
          <p:cNvSpPr/>
          <p:nvPr/>
        </p:nvSpPr>
        <p:spPr>
          <a:xfrm>
            <a:off x="1047750" y="9429750"/>
            <a:ext cx="17811750" cy="228600"/>
          </a:xfrm>
          <a:prstGeom prst="rect">
            <a:avLst/>
          </a:prstGeom>
          <a:noFill/>
          <a:ln/>
        </p:spPr>
        <p:txBody>
          <a:bodyPr wrap="square" lIns="25400" tIns="25400" rIns="25400" bIns="25400" rtlCol="0" anchor="t">
            <a:normAutofit/>
          </a:bodyPr>
          <a:lstStyle/>
          <a:p>
            <a:pPr marL="0" indent="0" algn="l">
              <a:buNone/>
            </a:pPr>
            <a:r>
              <a:rPr lang="en-US" sz="1275" kern="0" spc="38" dirty="0">
                <a:solidFill>
                  <a:srgbClr val="9A9890"/>
                </a:solidFill>
                <a:latin typeface="Helvetica" pitchFamily="34" charset="0"/>
                <a:ea typeface="Helvetica" pitchFamily="34" charset="-122"/>
                <a:cs typeface="Helvetica" pitchFamily="34" charset="-120"/>
              </a:rPr>
              <a:t>perspectiveenglish.com</a:t>
            </a:r>
            <a:endParaRPr lang="en-US" sz="1275"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1047750" y="1146810"/>
            <a:ext cx="16192500" cy="22860"/>
          </a:xfrm>
          <a:prstGeom prst="rect">
            <a:avLst/>
          </a:prstGeom>
          <a:solidFill>
            <a:srgbClr val="1A2A5E"/>
          </a:solidFill>
          <a:ln/>
        </p:spPr>
        <p:txBody>
          <a:bodyPr/>
          <a:lstStyle/>
          <a:p>
            <a:endParaRPr lang="en-US"/>
          </a:p>
        </p:txBody>
      </p:sp>
      <p:sp>
        <p:nvSpPr>
          <p:cNvPr id="3" name="Text 1"/>
          <p:cNvSpPr/>
          <p:nvPr/>
        </p:nvSpPr>
        <p:spPr>
          <a:xfrm>
            <a:off x="1047750" y="666750"/>
            <a:ext cx="3771900" cy="365760"/>
          </a:xfrm>
          <a:prstGeom prst="rect">
            <a:avLst/>
          </a:prstGeom>
          <a:noFill/>
          <a:ln/>
        </p:spPr>
        <p:txBody>
          <a:bodyPr wrap="none" lIns="25400" tIns="25400" rIns="25400" bIns="25400" rtlCol="0" anchor="t">
            <a:normAutofit/>
          </a:bodyPr>
          <a:lstStyle/>
          <a:p>
            <a:pPr marL="0" indent="0" algn="l">
              <a:buNone/>
            </a:pPr>
            <a:r>
              <a:rPr lang="en-US" sz="1950" b="1" kern="0" spc="38" dirty="0">
                <a:solidFill>
                  <a:srgbClr val="1A2A5E"/>
                </a:solidFill>
                <a:latin typeface="Playfair Display" pitchFamily="34" charset="0"/>
                <a:ea typeface="Playfair Display" pitchFamily="34" charset="-122"/>
                <a:cs typeface="Playfair Display" pitchFamily="34" charset="-120"/>
              </a:rPr>
              <a:t>PERSPECTIVE</a:t>
            </a:r>
            <a:endParaRPr lang="en-US" sz="1950" dirty="0"/>
          </a:p>
        </p:txBody>
      </p:sp>
      <p:sp>
        <p:nvSpPr>
          <p:cNvPr id="4" name="Text 2"/>
          <p:cNvSpPr/>
          <p:nvPr/>
        </p:nvSpPr>
        <p:spPr>
          <a:xfrm>
            <a:off x="14520624" y="723900"/>
            <a:ext cx="2991588" cy="251460"/>
          </a:xfrm>
          <a:prstGeom prst="rect">
            <a:avLst/>
          </a:prstGeom>
          <a:noFill/>
          <a:ln/>
        </p:spPr>
        <p:txBody>
          <a:bodyPr wrap="square" lIns="25400" tIns="25400" rIns="25400" bIns="25400" rtlCol="0" anchor="t">
            <a:normAutofit/>
          </a:bodyPr>
          <a:lstStyle/>
          <a:p>
            <a:pPr marL="0" indent="0" algn="l">
              <a:buNone/>
            </a:pPr>
            <a:r>
              <a:rPr lang="en-US" sz="1200" b="1" kern="0" spc="150" dirty="0">
                <a:solidFill>
                  <a:srgbClr val="1A2A5E"/>
                </a:solidFill>
                <a:latin typeface="Helvetica" pitchFamily="34" charset="0"/>
                <a:ea typeface="Helvetica" pitchFamily="34" charset="-122"/>
                <a:cs typeface="Helvetica" pitchFamily="34" charset="-120"/>
              </a:rPr>
              <a:t>ISSUE 001 · OVERTOURISM</a:t>
            </a:r>
            <a:endParaRPr lang="en-US" sz="1200" dirty="0"/>
          </a:p>
        </p:txBody>
      </p:sp>
      <p:sp>
        <p:nvSpPr>
          <p:cNvPr id="5" name="Text 3"/>
          <p:cNvSpPr/>
          <p:nvPr/>
        </p:nvSpPr>
        <p:spPr>
          <a:xfrm>
            <a:off x="1047750" y="4068604"/>
            <a:ext cx="8539163" cy="259080"/>
          </a:xfrm>
          <a:prstGeom prst="rect">
            <a:avLst/>
          </a:prstGeom>
          <a:noFill/>
          <a:ln/>
        </p:spPr>
        <p:txBody>
          <a:bodyPr wrap="square" lIns="25400" tIns="25400" rIns="25400" bIns="25400" rtlCol="0" anchor="t">
            <a:normAutofit/>
          </a:bodyPr>
          <a:lstStyle/>
          <a:p>
            <a:pPr marL="0" indent="0" algn="l">
              <a:buNone/>
            </a:pPr>
            <a:r>
              <a:rPr lang="en-US" sz="1500" b="1" kern="0" spc="300" dirty="0">
                <a:solidFill>
                  <a:srgbClr val="BF842C"/>
                </a:solidFill>
                <a:latin typeface="Helvetica" pitchFamily="34" charset="0"/>
                <a:ea typeface="Helvetica" pitchFamily="34" charset="-122"/>
                <a:cs typeface="Helvetica" pitchFamily="34" charset="-120"/>
              </a:rPr>
              <a:t>BEFORE YOU READ</a:t>
            </a:r>
            <a:endParaRPr lang="en-US" sz="1500" dirty="0"/>
          </a:p>
        </p:txBody>
      </p:sp>
      <p:sp>
        <p:nvSpPr>
          <p:cNvPr id="6" name="Text 4"/>
          <p:cNvSpPr/>
          <p:nvPr/>
        </p:nvSpPr>
        <p:spPr>
          <a:xfrm>
            <a:off x="1047750" y="4403884"/>
            <a:ext cx="8539163" cy="598170"/>
          </a:xfrm>
          <a:prstGeom prst="rect">
            <a:avLst/>
          </a:prstGeom>
          <a:noFill/>
          <a:ln/>
        </p:spPr>
        <p:txBody>
          <a:bodyPr wrap="square" lIns="25400" tIns="25400" rIns="25400" bIns="25400" rtlCol="0" anchor="t">
            <a:normAutofit/>
          </a:bodyPr>
          <a:lstStyle/>
          <a:p>
            <a:pPr marL="0" indent="0" algn="l">
              <a:lnSpc>
                <a:spcPct val="105000"/>
              </a:lnSpc>
              <a:buNone/>
            </a:pPr>
            <a:r>
              <a:rPr lang="en-US" sz="4200" b="1" dirty="0">
                <a:solidFill>
                  <a:srgbClr val="1A2A5E"/>
                </a:solidFill>
                <a:latin typeface="Playfair Display" pitchFamily="34" charset="0"/>
                <a:ea typeface="Playfair Display" pitchFamily="34" charset="-122"/>
                <a:cs typeface="Playfair Display" pitchFamily="34" charset="-120"/>
              </a:rPr>
              <a:t>Look and predict</a:t>
            </a:r>
            <a:endParaRPr lang="en-US" sz="4200" dirty="0"/>
          </a:p>
        </p:txBody>
      </p:sp>
      <p:sp>
        <p:nvSpPr>
          <p:cNvPr id="7" name="Text 5"/>
          <p:cNvSpPr/>
          <p:nvPr/>
        </p:nvSpPr>
        <p:spPr>
          <a:xfrm>
            <a:off x="1047750" y="5287804"/>
            <a:ext cx="8539163" cy="452438"/>
          </a:xfrm>
          <a:prstGeom prst="rect">
            <a:avLst/>
          </a:prstGeom>
          <a:noFill/>
          <a:ln/>
        </p:spPr>
        <p:txBody>
          <a:bodyPr wrap="square" lIns="25400" tIns="25400" rIns="25400" bIns="25400" rtlCol="0" anchor="t">
            <a:normAutofit/>
          </a:bodyPr>
          <a:lstStyle/>
          <a:p>
            <a:pPr marL="0" indent="0" algn="l">
              <a:lnSpc>
                <a:spcPct val="145000"/>
              </a:lnSpc>
              <a:buNone/>
            </a:pPr>
            <a:r>
              <a:rPr lang="en-US" sz="2250" dirty="0">
                <a:solidFill>
                  <a:srgbClr val="333333"/>
                </a:solidFill>
                <a:latin typeface="Helvetica" pitchFamily="34" charset="0"/>
                <a:ea typeface="Helvetica" pitchFamily="34" charset="-122"/>
                <a:cs typeface="Helvetica" pitchFamily="34" charset="-120"/>
              </a:rPr>
              <a:t>The article is called </a:t>
            </a:r>
            <a:r>
              <a:rPr lang="en-US" sz="2250" b="1" dirty="0">
                <a:solidFill>
                  <a:srgbClr val="1A2A5E"/>
                </a:solidFill>
                <a:latin typeface="Helvetica" pitchFamily="34" charset="0"/>
                <a:ea typeface="Helvetica" pitchFamily="34" charset="-122"/>
                <a:cs typeface="Helvetica" pitchFamily="34" charset="-120"/>
              </a:rPr>
              <a:t>“Overtourism.”</a:t>
            </a:r>
            <a:endParaRPr lang="en-US" sz="2250" dirty="0"/>
          </a:p>
        </p:txBody>
      </p:sp>
      <p:sp>
        <p:nvSpPr>
          <p:cNvPr id="8" name="Text 6"/>
          <p:cNvSpPr/>
          <p:nvPr/>
        </p:nvSpPr>
        <p:spPr>
          <a:xfrm>
            <a:off x="1047750" y="5892641"/>
            <a:ext cx="7995761" cy="866775"/>
          </a:xfrm>
          <a:prstGeom prst="rect">
            <a:avLst/>
          </a:prstGeom>
          <a:noFill/>
          <a:ln/>
        </p:spPr>
        <p:txBody>
          <a:bodyPr wrap="square" lIns="25400" tIns="25400" rIns="25400" bIns="25400" rtlCol="0" anchor="t">
            <a:normAutofit/>
          </a:bodyPr>
          <a:lstStyle/>
          <a:p>
            <a:pPr marL="0" indent="0" algn="l">
              <a:lnSpc>
                <a:spcPct val="145000"/>
              </a:lnSpc>
              <a:buNone/>
            </a:pPr>
            <a:r>
              <a:rPr lang="en-US" sz="2250" dirty="0">
                <a:solidFill>
                  <a:srgbClr val="333333"/>
                </a:solidFill>
                <a:latin typeface="Helvetica" pitchFamily="34" charset="0"/>
                <a:ea typeface="Helvetica" pitchFamily="34" charset="-122"/>
                <a:cs typeface="Helvetica" pitchFamily="34" charset="-120"/>
              </a:rPr>
              <a:t>Looking at the photo and title, what problem do you think it describes? What might be the causes?</a:t>
            </a:r>
            <a:endParaRPr lang="en-US" sz="2250" dirty="0"/>
          </a:p>
        </p:txBody>
      </p:sp>
      <p:sp>
        <p:nvSpPr>
          <p:cNvPr id="9" name="Shape 7"/>
          <p:cNvSpPr/>
          <p:nvPr/>
        </p:nvSpPr>
        <p:spPr>
          <a:xfrm>
            <a:off x="9477375" y="2571750"/>
            <a:ext cx="7762875" cy="5334000"/>
          </a:xfrm>
          <a:prstGeom prst="rect">
            <a:avLst/>
          </a:prstGeom>
          <a:ln w="7620">
            <a:solidFill>
              <a:srgbClr val="D8D6D0"/>
            </a:solidFill>
            <a:prstDash val="solid"/>
          </a:ln>
        </p:spPr>
        <p:txBody>
          <a:bodyPr/>
          <a:lstStyle/>
          <a:p>
            <a:endParaRPr lang="en-US"/>
          </a:p>
        </p:txBody>
      </p:sp>
      <p:pic>
        <p:nvPicPr>
          <p:cNvPr id="10" name="Image 0" descr="preencoded.png"/>
          <p:cNvPicPr>
            <a:picLocks noChangeAspect="1"/>
          </p:cNvPicPr>
          <p:nvPr/>
        </p:nvPicPr>
        <p:blipFill>
          <a:blip r:embed="rId3"/>
          <a:srcRect l="1445" r="1445"/>
          <a:stretch/>
        </p:blipFill>
        <p:spPr>
          <a:xfrm>
            <a:off x="9484995" y="2579370"/>
            <a:ext cx="7747635" cy="5318760"/>
          </a:xfrm>
          <a:prstGeom prst="rect">
            <a:avLst/>
          </a:prstGeom>
        </p:spPr>
      </p:pic>
      <p:sp>
        <p:nvSpPr>
          <p:cNvPr id="11" name="Text 8"/>
          <p:cNvSpPr/>
          <p:nvPr/>
        </p:nvSpPr>
        <p:spPr>
          <a:xfrm>
            <a:off x="9477375" y="8020050"/>
            <a:ext cx="8539163" cy="236220"/>
          </a:xfrm>
          <a:prstGeom prst="rect">
            <a:avLst/>
          </a:prstGeom>
          <a:noFill/>
          <a:ln/>
        </p:spPr>
        <p:txBody>
          <a:bodyPr wrap="square" lIns="25400" tIns="25400" rIns="25400" bIns="25400" rtlCol="0" anchor="t">
            <a:normAutofit/>
          </a:bodyPr>
          <a:lstStyle/>
          <a:p>
            <a:pPr marL="0" indent="0" algn="l">
              <a:buNone/>
            </a:pPr>
            <a:r>
              <a:rPr lang="en-US" sz="1350" i="1" dirty="0">
                <a:solidFill>
                  <a:srgbClr val="666666"/>
                </a:solidFill>
                <a:latin typeface="Helvetica" pitchFamily="34" charset="0"/>
                <a:ea typeface="Helvetica" pitchFamily="34" charset="-122"/>
                <a:cs typeface="Helvetica" pitchFamily="34" charset="-120"/>
              </a:rPr>
              <a:t>Thousands of tourists crowd the streets and beach in Positano, Italy.</a:t>
            </a:r>
            <a:endParaRPr lang="en-US" sz="1350" dirty="0"/>
          </a:p>
        </p:txBody>
      </p:sp>
      <p:sp>
        <p:nvSpPr>
          <p:cNvPr id="12" name="Text 9"/>
          <p:cNvSpPr/>
          <p:nvPr/>
        </p:nvSpPr>
        <p:spPr>
          <a:xfrm>
            <a:off x="1047750" y="9429750"/>
            <a:ext cx="17811750" cy="228600"/>
          </a:xfrm>
          <a:prstGeom prst="rect">
            <a:avLst/>
          </a:prstGeom>
          <a:noFill/>
          <a:ln/>
        </p:spPr>
        <p:txBody>
          <a:bodyPr wrap="square" lIns="25400" tIns="25400" rIns="25400" bIns="25400" rtlCol="0" anchor="t">
            <a:normAutofit/>
          </a:bodyPr>
          <a:lstStyle/>
          <a:p>
            <a:pPr marL="0" indent="0" algn="l">
              <a:buNone/>
            </a:pPr>
            <a:r>
              <a:rPr lang="en-US" sz="1275" kern="0" spc="38" dirty="0">
                <a:solidFill>
                  <a:srgbClr val="9A9890"/>
                </a:solidFill>
                <a:latin typeface="Helvetica" pitchFamily="34" charset="0"/>
                <a:ea typeface="Helvetica" pitchFamily="34" charset="-122"/>
                <a:cs typeface="Helvetica" pitchFamily="34" charset="-120"/>
              </a:rPr>
              <a:t>perspectiveenglish.com</a:t>
            </a:r>
            <a:endParaRPr lang="en-US" sz="1275"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1047750" y="1146810"/>
            <a:ext cx="16192500" cy="22860"/>
          </a:xfrm>
          <a:prstGeom prst="rect">
            <a:avLst/>
          </a:prstGeom>
          <a:solidFill>
            <a:srgbClr val="1A2A5E"/>
          </a:solidFill>
          <a:ln/>
        </p:spPr>
        <p:txBody>
          <a:bodyPr/>
          <a:lstStyle/>
          <a:p>
            <a:endParaRPr lang="en-US"/>
          </a:p>
        </p:txBody>
      </p:sp>
      <p:sp>
        <p:nvSpPr>
          <p:cNvPr id="3" name="Text 1"/>
          <p:cNvSpPr/>
          <p:nvPr/>
        </p:nvSpPr>
        <p:spPr>
          <a:xfrm>
            <a:off x="1047750" y="666750"/>
            <a:ext cx="3771900" cy="365760"/>
          </a:xfrm>
          <a:prstGeom prst="rect">
            <a:avLst/>
          </a:prstGeom>
          <a:noFill/>
          <a:ln/>
        </p:spPr>
        <p:txBody>
          <a:bodyPr wrap="none" lIns="25400" tIns="25400" rIns="25400" bIns="25400" rtlCol="0" anchor="t">
            <a:normAutofit/>
          </a:bodyPr>
          <a:lstStyle/>
          <a:p>
            <a:pPr marL="0" indent="0" algn="l">
              <a:buNone/>
            </a:pPr>
            <a:r>
              <a:rPr lang="en-US" sz="1950" b="1" kern="0" spc="38" dirty="0">
                <a:solidFill>
                  <a:srgbClr val="1A2A5E"/>
                </a:solidFill>
                <a:latin typeface="Playfair Display" pitchFamily="34" charset="0"/>
                <a:ea typeface="Playfair Display" pitchFamily="34" charset="-122"/>
                <a:cs typeface="Playfair Display" pitchFamily="34" charset="-120"/>
              </a:rPr>
              <a:t>PERSPECTIVE</a:t>
            </a:r>
            <a:endParaRPr lang="en-US" sz="1950" dirty="0"/>
          </a:p>
        </p:txBody>
      </p:sp>
      <p:sp>
        <p:nvSpPr>
          <p:cNvPr id="4" name="Text 2"/>
          <p:cNvSpPr/>
          <p:nvPr/>
        </p:nvSpPr>
        <p:spPr>
          <a:xfrm>
            <a:off x="14520624" y="723900"/>
            <a:ext cx="2991588" cy="251460"/>
          </a:xfrm>
          <a:prstGeom prst="rect">
            <a:avLst/>
          </a:prstGeom>
          <a:noFill/>
          <a:ln/>
        </p:spPr>
        <p:txBody>
          <a:bodyPr wrap="square" lIns="25400" tIns="25400" rIns="25400" bIns="25400" rtlCol="0" anchor="t">
            <a:normAutofit/>
          </a:bodyPr>
          <a:lstStyle/>
          <a:p>
            <a:pPr marL="0" indent="0" algn="l">
              <a:buNone/>
            </a:pPr>
            <a:r>
              <a:rPr lang="en-US" sz="1200" b="1" kern="0" spc="150" dirty="0">
                <a:solidFill>
                  <a:srgbClr val="1A2A5E"/>
                </a:solidFill>
                <a:latin typeface="Helvetica" pitchFamily="34" charset="0"/>
                <a:ea typeface="Helvetica" pitchFamily="34" charset="-122"/>
                <a:cs typeface="Helvetica" pitchFamily="34" charset="-120"/>
              </a:rPr>
              <a:t>ISSUE 001 · OVERTOURISM</a:t>
            </a:r>
            <a:endParaRPr lang="en-US" sz="1200" dirty="0"/>
          </a:p>
        </p:txBody>
      </p:sp>
      <p:sp>
        <p:nvSpPr>
          <p:cNvPr id="5" name="Text 3"/>
          <p:cNvSpPr/>
          <p:nvPr/>
        </p:nvSpPr>
        <p:spPr>
          <a:xfrm>
            <a:off x="1047750" y="1550670"/>
            <a:ext cx="17811750" cy="259080"/>
          </a:xfrm>
          <a:prstGeom prst="rect">
            <a:avLst/>
          </a:prstGeom>
          <a:noFill/>
          <a:ln/>
        </p:spPr>
        <p:txBody>
          <a:bodyPr wrap="square" lIns="25400" tIns="25400" rIns="25400" bIns="25400" rtlCol="0" anchor="t">
            <a:normAutofit/>
          </a:bodyPr>
          <a:lstStyle/>
          <a:p>
            <a:pPr marL="0" indent="0" algn="l">
              <a:buNone/>
            </a:pPr>
            <a:r>
              <a:rPr lang="en-US" sz="1500" b="1" kern="0" spc="300" dirty="0">
                <a:solidFill>
                  <a:srgbClr val="BF842C"/>
                </a:solidFill>
                <a:latin typeface="Helvetica" pitchFamily="34" charset="0"/>
                <a:ea typeface="Helvetica" pitchFamily="34" charset="-122"/>
                <a:cs typeface="Helvetica" pitchFamily="34" charset="-120"/>
              </a:rPr>
              <a:t>VOCABULARY</a:t>
            </a:r>
            <a:endParaRPr lang="en-US" sz="1500" dirty="0"/>
          </a:p>
        </p:txBody>
      </p:sp>
      <p:sp>
        <p:nvSpPr>
          <p:cNvPr id="6" name="Text 4"/>
          <p:cNvSpPr/>
          <p:nvPr/>
        </p:nvSpPr>
        <p:spPr>
          <a:xfrm>
            <a:off x="1047750" y="1866900"/>
            <a:ext cx="17811750" cy="723900"/>
          </a:xfrm>
          <a:prstGeom prst="rect">
            <a:avLst/>
          </a:prstGeom>
          <a:noFill/>
          <a:ln/>
        </p:spPr>
        <p:txBody>
          <a:bodyPr wrap="square" lIns="25400" tIns="25400" rIns="25400" bIns="25400" rtlCol="0" anchor="t">
            <a:normAutofit/>
          </a:bodyPr>
          <a:lstStyle/>
          <a:p>
            <a:pPr marL="0" indent="0" algn="l">
              <a:buNone/>
            </a:pPr>
            <a:r>
              <a:rPr lang="en-US" sz="4050" b="1" dirty="0">
                <a:solidFill>
                  <a:srgbClr val="1A2A5E"/>
                </a:solidFill>
                <a:latin typeface="Playfair Display" pitchFamily="34" charset="0"/>
                <a:ea typeface="Playfair Display" pitchFamily="34" charset="-122"/>
                <a:cs typeface="Playfair Display" pitchFamily="34" charset="-120"/>
              </a:rPr>
              <a:t>Match the words to their meanings</a:t>
            </a:r>
            <a:endParaRPr lang="en-US" sz="4050" dirty="0"/>
          </a:p>
        </p:txBody>
      </p:sp>
      <p:sp>
        <p:nvSpPr>
          <p:cNvPr id="7" name="Text 5"/>
          <p:cNvSpPr/>
          <p:nvPr/>
        </p:nvSpPr>
        <p:spPr>
          <a:xfrm>
            <a:off x="1047750" y="2971800"/>
            <a:ext cx="400050" cy="441960"/>
          </a:xfrm>
          <a:prstGeom prst="rect">
            <a:avLst/>
          </a:prstGeom>
          <a:noFill/>
          <a:ln/>
        </p:spPr>
        <p:txBody>
          <a:bodyPr wrap="square" lIns="25400" tIns="25400" rIns="25400" bIns="25400" rtlCol="0" anchor="t">
            <a:normAutofit/>
          </a:bodyPr>
          <a:lstStyle/>
          <a:p>
            <a:pPr marL="0" indent="0" algn="l">
              <a:buNone/>
            </a:pPr>
            <a:r>
              <a:rPr lang="en-US" sz="2400" b="1" dirty="0">
                <a:solidFill>
                  <a:srgbClr val="D9B877"/>
                </a:solidFill>
                <a:latin typeface="Playfair Display" pitchFamily="34" charset="0"/>
                <a:ea typeface="Playfair Display" pitchFamily="34" charset="-122"/>
                <a:cs typeface="Playfair Display" pitchFamily="34" charset="-120"/>
              </a:rPr>
              <a:t>1</a:t>
            </a:r>
            <a:endParaRPr lang="en-US" sz="2400" dirty="0"/>
          </a:p>
        </p:txBody>
      </p:sp>
      <p:sp>
        <p:nvSpPr>
          <p:cNvPr id="8" name="Text 6"/>
          <p:cNvSpPr/>
          <p:nvPr/>
        </p:nvSpPr>
        <p:spPr>
          <a:xfrm>
            <a:off x="1524000" y="3025140"/>
            <a:ext cx="906304" cy="381000"/>
          </a:xfrm>
          <a:prstGeom prst="rect">
            <a:avLst/>
          </a:prstGeom>
          <a:noFill/>
          <a:ln/>
        </p:spPr>
        <p:txBody>
          <a:bodyPr wrap="square" lIns="25400" tIns="25400" rIns="25400" bIns="25400" rtlCol="0" anchor="t">
            <a:normAutofit/>
          </a:bodyPr>
          <a:lstStyle/>
          <a:p>
            <a:pPr marL="0" indent="0" algn="l">
              <a:buNone/>
            </a:pPr>
            <a:r>
              <a:rPr lang="en-US" sz="2400" b="1" dirty="0">
                <a:solidFill>
                  <a:srgbClr val="1A2A5E"/>
                </a:solidFill>
                <a:latin typeface="Helvetica" pitchFamily="34" charset="0"/>
                <a:ea typeface="Helvetica" pitchFamily="34" charset="-122"/>
                <a:cs typeface="Helvetica" pitchFamily="34" charset="-120"/>
              </a:rPr>
              <a:t>surge</a:t>
            </a:r>
            <a:endParaRPr lang="en-US" sz="2400" dirty="0"/>
          </a:p>
        </p:txBody>
      </p:sp>
      <p:sp>
        <p:nvSpPr>
          <p:cNvPr id="9" name="Text 7"/>
          <p:cNvSpPr/>
          <p:nvPr/>
        </p:nvSpPr>
        <p:spPr>
          <a:xfrm>
            <a:off x="1047750" y="3566160"/>
            <a:ext cx="400050" cy="441960"/>
          </a:xfrm>
          <a:prstGeom prst="rect">
            <a:avLst/>
          </a:prstGeom>
          <a:noFill/>
          <a:ln/>
        </p:spPr>
        <p:txBody>
          <a:bodyPr wrap="square" lIns="25400" tIns="25400" rIns="25400" bIns="25400" rtlCol="0" anchor="t">
            <a:normAutofit/>
          </a:bodyPr>
          <a:lstStyle/>
          <a:p>
            <a:pPr marL="0" indent="0" algn="l">
              <a:buNone/>
            </a:pPr>
            <a:r>
              <a:rPr lang="en-US" sz="2400" b="1" dirty="0">
                <a:solidFill>
                  <a:srgbClr val="D9B877"/>
                </a:solidFill>
                <a:latin typeface="Playfair Display" pitchFamily="34" charset="0"/>
                <a:ea typeface="Playfair Display" pitchFamily="34" charset="-122"/>
                <a:cs typeface="Playfair Display" pitchFamily="34" charset="-120"/>
              </a:rPr>
              <a:t>2</a:t>
            </a:r>
            <a:endParaRPr lang="en-US" sz="2400" dirty="0"/>
          </a:p>
        </p:txBody>
      </p:sp>
      <p:sp>
        <p:nvSpPr>
          <p:cNvPr id="10" name="Text 8"/>
          <p:cNvSpPr/>
          <p:nvPr/>
        </p:nvSpPr>
        <p:spPr>
          <a:xfrm>
            <a:off x="1524000" y="3619500"/>
            <a:ext cx="906304" cy="381000"/>
          </a:xfrm>
          <a:prstGeom prst="rect">
            <a:avLst/>
          </a:prstGeom>
          <a:noFill/>
          <a:ln/>
        </p:spPr>
        <p:txBody>
          <a:bodyPr wrap="square" lIns="25400" tIns="25400" rIns="25400" bIns="25400" rtlCol="0" anchor="t">
            <a:normAutofit/>
          </a:bodyPr>
          <a:lstStyle/>
          <a:p>
            <a:pPr marL="0" indent="0" algn="l">
              <a:buNone/>
            </a:pPr>
            <a:r>
              <a:rPr lang="en-US" sz="2400" b="1" dirty="0">
                <a:solidFill>
                  <a:srgbClr val="1A2A5E"/>
                </a:solidFill>
                <a:latin typeface="Helvetica" pitchFamily="34" charset="0"/>
                <a:ea typeface="Helvetica" pitchFamily="34" charset="-122"/>
                <a:cs typeface="Helvetica" pitchFamily="34" charset="-120"/>
              </a:rPr>
              <a:t>strain</a:t>
            </a:r>
            <a:endParaRPr lang="en-US" sz="2400" dirty="0"/>
          </a:p>
        </p:txBody>
      </p:sp>
      <p:sp>
        <p:nvSpPr>
          <p:cNvPr id="11" name="Text 9"/>
          <p:cNvSpPr/>
          <p:nvPr/>
        </p:nvSpPr>
        <p:spPr>
          <a:xfrm>
            <a:off x="1047750" y="4160520"/>
            <a:ext cx="400050" cy="441960"/>
          </a:xfrm>
          <a:prstGeom prst="rect">
            <a:avLst/>
          </a:prstGeom>
          <a:noFill/>
          <a:ln/>
        </p:spPr>
        <p:txBody>
          <a:bodyPr wrap="square" lIns="25400" tIns="25400" rIns="25400" bIns="25400" rtlCol="0" anchor="t">
            <a:normAutofit/>
          </a:bodyPr>
          <a:lstStyle/>
          <a:p>
            <a:pPr marL="0" indent="0" algn="l">
              <a:buNone/>
            </a:pPr>
            <a:r>
              <a:rPr lang="en-US" sz="2400" b="1" dirty="0">
                <a:solidFill>
                  <a:srgbClr val="D9B877"/>
                </a:solidFill>
                <a:latin typeface="Playfair Display" pitchFamily="34" charset="0"/>
                <a:ea typeface="Playfair Display" pitchFamily="34" charset="-122"/>
                <a:cs typeface="Playfair Display" pitchFamily="34" charset="-120"/>
              </a:rPr>
              <a:t>3</a:t>
            </a:r>
            <a:endParaRPr lang="en-US" sz="2400" dirty="0"/>
          </a:p>
        </p:txBody>
      </p:sp>
      <p:sp>
        <p:nvSpPr>
          <p:cNvPr id="12" name="Text 10"/>
          <p:cNvSpPr/>
          <p:nvPr/>
        </p:nvSpPr>
        <p:spPr>
          <a:xfrm>
            <a:off x="1524000" y="4213860"/>
            <a:ext cx="1261943" cy="381000"/>
          </a:xfrm>
          <a:prstGeom prst="rect">
            <a:avLst/>
          </a:prstGeom>
          <a:noFill/>
          <a:ln/>
        </p:spPr>
        <p:txBody>
          <a:bodyPr wrap="square" lIns="25400" tIns="25400" rIns="25400" bIns="25400" rtlCol="0" anchor="t">
            <a:normAutofit/>
          </a:bodyPr>
          <a:lstStyle/>
          <a:p>
            <a:pPr marL="0" indent="0" algn="l">
              <a:buNone/>
            </a:pPr>
            <a:r>
              <a:rPr lang="en-US" sz="2400" b="1" dirty="0">
                <a:solidFill>
                  <a:srgbClr val="1A2A5E"/>
                </a:solidFill>
                <a:latin typeface="Helvetica" pitchFamily="34" charset="0"/>
                <a:ea typeface="Helvetica" pitchFamily="34" charset="-122"/>
                <a:cs typeface="Helvetica" pitchFamily="34" charset="-120"/>
              </a:rPr>
              <a:t>resident</a:t>
            </a:r>
            <a:endParaRPr lang="en-US" sz="2400" dirty="0"/>
          </a:p>
        </p:txBody>
      </p:sp>
      <p:sp>
        <p:nvSpPr>
          <p:cNvPr id="13" name="Text 11"/>
          <p:cNvSpPr/>
          <p:nvPr/>
        </p:nvSpPr>
        <p:spPr>
          <a:xfrm>
            <a:off x="1047750" y="4754880"/>
            <a:ext cx="400050" cy="441960"/>
          </a:xfrm>
          <a:prstGeom prst="rect">
            <a:avLst/>
          </a:prstGeom>
          <a:noFill/>
          <a:ln/>
        </p:spPr>
        <p:txBody>
          <a:bodyPr wrap="square" lIns="25400" tIns="25400" rIns="25400" bIns="25400" rtlCol="0" anchor="t">
            <a:normAutofit/>
          </a:bodyPr>
          <a:lstStyle/>
          <a:p>
            <a:pPr marL="0" indent="0" algn="l">
              <a:buNone/>
            </a:pPr>
            <a:r>
              <a:rPr lang="en-US" sz="2400" b="1" dirty="0">
                <a:solidFill>
                  <a:srgbClr val="D9B877"/>
                </a:solidFill>
                <a:latin typeface="Playfair Display" pitchFamily="34" charset="0"/>
                <a:ea typeface="Playfair Display" pitchFamily="34" charset="-122"/>
                <a:cs typeface="Playfair Display" pitchFamily="34" charset="-120"/>
              </a:rPr>
              <a:t>4</a:t>
            </a:r>
            <a:endParaRPr lang="en-US" sz="2400" dirty="0"/>
          </a:p>
        </p:txBody>
      </p:sp>
      <p:sp>
        <p:nvSpPr>
          <p:cNvPr id="14" name="Text 12"/>
          <p:cNvSpPr/>
          <p:nvPr/>
        </p:nvSpPr>
        <p:spPr>
          <a:xfrm>
            <a:off x="1524000" y="4808220"/>
            <a:ext cx="1261943" cy="381000"/>
          </a:xfrm>
          <a:prstGeom prst="rect">
            <a:avLst/>
          </a:prstGeom>
          <a:noFill/>
          <a:ln/>
        </p:spPr>
        <p:txBody>
          <a:bodyPr wrap="square" lIns="25400" tIns="25400" rIns="25400" bIns="25400" rtlCol="0" anchor="t">
            <a:normAutofit/>
          </a:bodyPr>
          <a:lstStyle/>
          <a:p>
            <a:pPr marL="0" indent="0" algn="l">
              <a:buNone/>
            </a:pPr>
            <a:r>
              <a:rPr lang="en-US" sz="2400" b="1" dirty="0">
                <a:solidFill>
                  <a:srgbClr val="1A2A5E"/>
                </a:solidFill>
                <a:latin typeface="Helvetica" pitchFamily="34" charset="0"/>
                <a:ea typeface="Helvetica" pitchFamily="34" charset="-122"/>
                <a:cs typeface="Helvetica" pitchFamily="34" charset="-120"/>
              </a:rPr>
              <a:t>regulate</a:t>
            </a:r>
            <a:endParaRPr lang="en-US" sz="2400" dirty="0"/>
          </a:p>
        </p:txBody>
      </p:sp>
      <p:sp>
        <p:nvSpPr>
          <p:cNvPr id="15" name="Text 13"/>
          <p:cNvSpPr/>
          <p:nvPr/>
        </p:nvSpPr>
        <p:spPr>
          <a:xfrm>
            <a:off x="1047750" y="5349240"/>
            <a:ext cx="400050" cy="441960"/>
          </a:xfrm>
          <a:prstGeom prst="rect">
            <a:avLst/>
          </a:prstGeom>
          <a:noFill/>
          <a:ln/>
        </p:spPr>
        <p:txBody>
          <a:bodyPr wrap="square" lIns="25400" tIns="25400" rIns="25400" bIns="25400" rtlCol="0" anchor="t">
            <a:normAutofit/>
          </a:bodyPr>
          <a:lstStyle/>
          <a:p>
            <a:pPr marL="0" indent="0" algn="l">
              <a:buNone/>
            </a:pPr>
            <a:r>
              <a:rPr lang="en-US" sz="2400" b="1" dirty="0">
                <a:solidFill>
                  <a:srgbClr val="D9B877"/>
                </a:solidFill>
                <a:latin typeface="Playfair Display" pitchFamily="34" charset="0"/>
                <a:ea typeface="Playfair Display" pitchFamily="34" charset="-122"/>
                <a:cs typeface="Playfair Display" pitchFamily="34" charset="-120"/>
              </a:rPr>
              <a:t>5</a:t>
            </a:r>
            <a:endParaRPr lang="en-US" sz="2400" dirty="0"/>
          </a:p>
        </p:txBody>
      </p:sp>
      <p:sp>
        <p:nvSpPr>
          <p:cNvPr id="16" name="Text 14"/>
          <p:cNvSpPr/>
          <p:nvPr/>
        </p:nvSpPr>
        <p:spPr>
          <a:xfrm>
            <a:off x="1524000" y="5402580"/>
            <a:ext cx="1844695" cy="381000"/>
          </a:xfrm>
          <a:prstGeom prst="rect">
            <a:avLst/>
          </a:prstGeom>
          <a:noFill/>
          <a:ln/>
        </p:spPr>
        <p:txBody>
          <a:bodyPr wrap="square" lIns="25400" tIns="25400" rIns="25400" bIns="25400" rtlCol="0" anchor="t">
            <a:normAutofit/>
          </a:bodyPr>
          <a:lstStyle/>
          <a:p>
            <a:pPr marL="0" indent="0" algn="l">
              <a:buNone/>
            </a:pPr>
            <a:r>
              <a:rPr lang="en-US" sz="2400" b="1" dirty="0">
                <a:solidFill>
                  <a:srgbClr val="1A2A5E"/>
                </a:solidFill>
                <a:latin typeface="Helvetica" pitchFamily="34" charset="0"/>
                <a:ea typeface="Helvetica" pitchFamily="34" charset="-122"/>
                <a:cs typeface="Helvetica" pitchFamily="34" charset="-120"/>
              </a:rPr>
              <a:t>sustainable</a:t>
            </a:r>
            <a:endParaRPr lang="en-US" sz="2400" dirty="0"/>
          </a:p>
        </p:txBody>
      </p:sp>
      <p:sp>
        <p:nvSpPr>
          <p:cNvPr id="17" name="Text 15"/>
          <p:cNvSpPr/>
          <p:nvPr/>
        </p:nvSpPr>
        <p:spPr>
          <a:xfrm>
            <a:off x="7924800" y="2971800"/>
            <a:ext cx="400050" cy="388620"/>
          </a:xfrm>
          <a:prstGeom prst="rect">
            <a:avLst/>
          </a:prstGeom>
          <a:noFill/>
          <a:ln/>
        </p:spPr>
        <p:txBody>
          <a:bodyPr wrap="square" lIns="25400" tIns="25400" rIns="25400" bIns="25400" rtlCol="0" anchor="t">
            <a:normAutofit/>
          </a:bodyPr>
          <a:lstStyle/>
          <a:p>
            <a:pPr marL="0" indent="0" algn="l">
              <a:buNone/>
            </a:pPr>
            <a:r>
              <a:rPr lang="en-US" sz="1950" b="1" dirty="0">
                <a:solidFill>
                  <a:srgbClr val="BF842C"/>
                </a:solidFill>
                <a:latin typeface="Helvetica" pitchFamily="34" charset="0"/>
                <a:ea typeface="Helvetica" pitchFamily="34" charset="-122"/>
                <a:cs typeface="Helvetica" pitchFamily="34" charset="-120"/>
              </a:rPr>
              <a:t>A</a:t>
            </a:r>
            <a:endParaRPr lang="en-US" sz="1950" dirty="0"/>
          </a:p>
        </p:txBody>
      </p:sp>
      <p:sp>
        <p:nvSpPr>
          <p:cNvPr id="18" name="Text 16"/>
          <p:cNvSpPr/>
          <p:nvPr/>
        </p:nvSpPr>
        <p:spPr>
          <a:xfrm>
            <a:off x="8401050" y="2994660"/>
            <a:ext cx="4874657" cy="372428"/>
          </a:xfrm>
          <a:prstGeom prst="rect">
            <a:avLst/>
          </a:prstGeom>
          <a:noFill/>
          <a:ln/>
        </p:spPr>
        <p:txBody>
          <a:bodyPr wrap="square" lIns="25400" tIns="25400" rIns="25400" bIns="25400" rtlCol="0" anchor="t">
            <a:normAutofit/>
          </a:bodyPr>
          <a:lstStyle/>
          <a:p>
            <a:pPr marL="0" indent="0" algn="l">
              <a:lnSpc>
                <a:spcPct val="130000"/>
              </a:lnSpc>
              <a:buNone/>
            </a:pPr>
            <a:r>
              <a:rPr lang="en-US" sz="2025" dirty="0">
                <a:solidFill>
                  <a:srgbClr val="222222"/>
                </a:solidFill>
                <a:latin typeface="Helvetica" pitchFamily="34" charset="0"/>
                <a:ea typeface="Helvetica" pitchFamily="34" charset="-122"/>
                <a:cs typeface="Helvetica" pitchFamily="34" charset="-120"/>
              </a:rPr>
              <a:t>a person who lives in a particular place</a:t>
            </a:r>
            <a:endParaRPr lang="en-US" sz="2025" dirty="0"/>
          </a:p>
        </p:txBody>
      </p:sp>
      <p:sp>
        <p:nvSpPr>
          <p:cNvPr id="19" name="Text 17"/>
          <p:cNvSpPr/>
          <p:nvPr/>
        </p:nvSpPr>
        <p:spPr>
          <a:xfrm>
            <a:off x="7924800" y="3519488"/>
            <a:ext cx="400050" cy="388620"/>
          </a:xfrm>
          <a:prstGeom prst="rect">
            <a:avLst/>
          </a:prstGeom>
          <a:noFill/>
          <a:ln/>
        </p:spPr>
        <p:txBody>
          <a:bodyPr wrap="square" lIns="25400" tIns="25400" rIns="25400" bIns="25400" rtlCol="0" anchor="t">
            <a:normAutofit/>
          </a:bodyPr>
          <a:lstStyle/>
          <a:p>
            <a:pPr marL="0" indent="0" algn="l">
              <a:buNone/>
            </a:pPr>
            <a:r>
              <a:rPr lang="en-US" sz="1950" b="1" dirty="0">
                <a:solidFill>
                  <a:srgbClr val="BF842C"/>
                </a:solidFill>
                <a:latin typeface="Helvetica" pitchFamily="34" charset="0"/>
                <a:ea typeface="Helvetica" pitchFamily="34" charset="-122"/>
                <a:cs typeface="Helvetica" pitchFamily="34" charset="-120"/>
              </a:rPr>
              <a:t>B</a:t>
            </a:r>
            <a:endParaRPr lang="en-US" sz="1950" dirty="0"/>
          </a:p>
        </p:txBody>
      </p:sp>
      <p:sp>
        <p:nvSpPr>
          <p:cNvPr id="20" name="Text 18"/>
          <p:cNvSpPr/>
          <p:nvPr/>
        </p:nvSpPr>
        <p:spPr>
          <a:xfrm>
            <a:off x="8401050" y="3542347"/>
            <a:ext cx="6620470" cy="372428"/>
          </a:xfrm>
          <a:prstGeom prst="rect">
            <a:avLst/>
          </a:prstGeom>
          <a:noFill/>
          <a:ln/>
        </p:spPr>
        <p:txBody>
          <a:bodyPr wrap="square" lIns="25400" tIns="25400" rIns="25400" bIns="25400" rtlCol="0" anchor="t">
            <a:normAutofit/>
          </a:bodyPr>
          <a:lstStyle/>
          <a:p>
            <a:pPr marL="0" indent="0" algn="l">
              <a:lnSpc>
                <a:spcPct val="130000"/>
              </a:lnSpc>
              <a:buNone/>
            </a:pPr>
            <a:r>
              <a:rPr lang="en-US" sz="2025" dirty="0">
                <a:solidFill>
                  <a:srgbClr val="222222"/>
                </a:solidFill>
                <a:latin typeface="Helvetica" pitchFamily="34" charset="0"/>
                <a:ea typeface="Helvetica" pitchFamily="34" charset="-122"/>
                <a:cs typeface="Helvetica" pitchFamily="34" charset="-120"/>
              </a:rPr>
              <a:t>able to continue for a long time without causing harm</a:t>
            </a:r>
            <a:endParaRPr lang="en-US" sz="2025" dirty="0"/>
          </a:p>
        </p:txBody>
      </p:sp>
      <p:sp>
        <p:nvSpPr>
          <p:cNvPr id="21" name="Text 19"/>
          <p:cNvSpPr/>
          <p:nvPr/>
        </p:nvSpPr>
        <p:spPr>
          <a:xfrm>
            <a:off x="7924800" y="4067175"/>
            <a:ext cx="400050" cy="388620"/>
          </a:xfrm>
          <a:prstGeom prst="rect">
            <a:avLst/>
          </a:prstGeom>
          <a:noFill/>
          <a:ln/>
        </p:spPr>
        <p:txBody>
          <a:bodyPr wrap="square" lIns="25400" tIns="25400" rIns="25400" bIns="25400" rtlCol="0" anchor="t">
            <a:normAutofit/>
          </a:bodyPr>
          <a:lstStyle/>
          <a:p>
            <a:pPr marL="0" indent="0" algn="l">
              <a:buNone/>
            </a:pPr>
            <a:r>
              <a:rPr lang="en-US" sz="1950" b="1" dirty="0">
                <a:solidFill>
                  <a:srgbClr val="BF842C"/>
                </a:solidFill>
                <a:latin typeface="Helvetica" pitchFamily="34" charset="0"/>
                <a:ea typeface="Helvetica" pitchFamily="34" charset="-122"/>
                <a:cs typeface="Helvetica" pitchFamily="34" charset="-120"/>
              </a:rPr>
              <a:t>C</a:t>
            </a:r>
            <a:endParaRPr lang="en-US" sz="1950" dirty="0"/>
          </a:p>
        </p:txBody>
      </p:sp>
      <p:sp>
        <p:nvSpPr>
          <p:cNvPr id="22" name="Text 20"/>
          <p:cNvSpPr/>
          <p:nvPr/>
        </p:nvSpPr>
        <p:spPr>
          <a:xfrm>
            <a:off x="8401050" y="4090035"/>
            <a:ext cx="3098197" cy="372428"/>
          </a:xfrm>
          <a:prstGeom prst="rect">
            <a:avLst/>
          </a:prstGeom>
          <a:noFill/>
          <a:ln/>
        </p:spPr>
        <p:txBody>
          <a:bodyPr wrap="square" lIns="25400" tIns="25400" rIns="25400" bIns="25400" rtlCol="0" anchor="t">
            <a:normAutofit/>
          </a:bodyPr>
          <a:lstStyle/>
          <a:p>
            <a:pPr marL="0" indent="0" algn="l">
              <a:lnSpc>
                <a:spcPct val="130000"/>
              </a:lnSpc>
              <a:buNone/>
            </a:pPr>
            <a:r>
              <a:rPr lang="en-US" sz="2025" dirty="0">
                <a:solidFill>
                  <a:srgbClr val="222222"/>
                </a:solidFill>
                <a:latin typeface="Helvetica" pitchFamily="34" charset="0"/>
                <a:ea typeface="Helvetica" pitchFamily="34" charset="-122"/>
                <a:cs typeface="Helvetica" pitchFamily="34" charset="-120"/>
              </a:rPr>
              <a:t>a sudden, large increase</a:t>
            </a:r>
            <a:endParaRPr lang="en-US" sz="2025" dirty="0"/>
          </a:p>
        </p:txBody>
      </p:sp>
      <p:sp>
        <p:nvSpPr>
          <p:cNvPr id="23" name="Text 21"/>
          <p:cNvSpPr/>
          <p:nvPr/>
        </p:nvSpPr>
        <p:spPr>
          <a:xfrm>
            <a:off x="7924800" y="4614863"/>
            <a:ext cx="400050" cy="388620"/>
          </a:xfrm>
          <a:prstGeom prst="rect">
            <a:avLst/>
          </a:prstGeom>
          <a:noFill/>
          <a:ln/>
        </p:spPr>
        <p:txBody>
          <a:bodyPr wrap="square" lIns="25400" tIns="25400" rIns="25400" bIns="25400" rtlCol="0" anchor="t">
            <a:normAutofit/>
          </a:bodyPr>
          <a:lstStyle/>
          <a:p>
            <a:pPr marL="0" indent="0" algn="l">
              <a:buNone/>
            </a:pPr>
            <a:r>
              <a:rPr lang="en-US" sz="1950" b="1" dirty="0">
                <a:solidFill>
                  <a:srgbClr val="BF842C"/>
                </a:solidFill>
                <a:latin typeface="Helvetica" pitchFamily="34" charset="0"/>
                <a:ea typeface="Helvetica" pitchFamily="34" charset="-122"/>
                <a:cs typeface="Helvetica" pitchFamily="34" charset="-120"/>
              </a:rPr>
              <a:t>D</a:t>
            </a:r>
            <a:endParaRPr lang="en-US" sz="1950" dirty="0"/>
          </a:p>
        </p:txBody>
      </p:sp>
      <p:sp>
        <p:nvSpPr>
          <p:cNvPr id="24" name="Text 22"/>
          <p:cNvSpPr/>
          <p:nvPr/>
        </p:nvSpPr>
        <p:spPr>
          <a:xfrm>
            <a:off x="8401050" y="4637722"/>
            <a:ext cx="4812054" cy="372428"/>
          </a:xfrm>
          <a:prstGeom prst="rect">
            <a:avLst/>
          </a:prstGeom>
          <a:noFill/>
          <a:ln/>
        </p:spPr>
        <p:txBody>
          <a:bodyPr wrap="square" lIns="25400" tIns="25400" rIns="25400" bIns="25400" rtlCol="0" anchor="t">
            <a:normAutofit/>
          </a:bodyPr>
          <a:lstStyle/>
          <a:p>
            <a:pPr marL="0" indent="0" algn="l">
              <a:lnSpc>
                <a:spcPct val="130000"/>
              </a:lnSpc>
              <a:buNone/>
            </a:pPr>
            <a:r>
              <a:rPr lang="en-US" sz="2025" dirty="0">
                <a:solidFill>
                  <a:srgbClr val="222222"/>
                </a:solidFill>
                <a:latin typeface="Helvetica" pitchFamily="34" charset="0"/>
                <a:ea typeface="Helvetica" pitchFamily="34" charset="-122"/>
                <a:cs typeface="Helvetica" pitchFamily="34" charset="-120"/>
              </a:rPr>
              <a:t>pressure caused by too much demand</a:t>
            </a:r>
            <a:endParaRPr lang="en-US" sz="2025" dirty="0"/>
          </a:p>
        </p:txBody>
      </p:sp>
      <p:sp>
        <p:nvSpPr>
          <p:cNvPr id="25" name="Text 23"/>
          <p:cNvSpPr/>
          <p:nvPr/>
        </p:nvSpPr>
        <p:spPr>
          <a:xfrm>
            <a:off x="7924800" y="5162550"/>
            <a:ext cx="400050" cy="388620"/>
          </a:xfrm>
          <a:prstGeom prst="rect">
            <a:avLst/>
          </a:prstGeom>
          <a:noFill/>
          <a:ln/>
        </p:spPr>
        <p:txBody>
          <a:bodyPr wrap="square" lIns="25400" tIns="25400" rIns="25400" bIns="25400" rtlCol="0" anchor="t">
            <a:normAutofit/>
          </a:bodyPr>
          <a:lstStyle/>
          <a:p>
            <a:pPr marL="0" indent="0" algn="l">
              <a:buNone/>
            </a:pPr>
            <a:r>
              <a:rPr lang="en-US" sz="1950" b="1" dirty="0">
                <a:solidFill>
                  <a:srgbClr val="BF842C"/>
                </a:solidFill>
                <a:latin typeface="Helvetica" pitchFamily="34" charset="0"/>
                <a:ea typeface="Helvetica" pitchFamily="34" charset="-122"/>
                <a:cs typeface="Helvetica" pitchFamily="34" charset="-120"/>
              </a:rPr>
              <a:t>E</a:t>
            </a:r>
            <a:endParaRPr lang="en-US" sz="1950" dirty="0"/>
          </a:p>
        </p:txBody>
      </p:sp>
      <p:sp>
        <p:nvSpPr>
          <p:cNvPr id="26" name="Text 24"/>
          <p:cNvSpPr/>
          <p:nvPr/>
        </p:nvSpPr>
        <p:spPr>
          <a:xfrm>
            <a:off x="8401050" y="5185410"/>
            <a:ext cx="3946743" cy="372428"/>
          </a:xfrm>
          <a:prstGeom prst="rect">
            <a:avLst/>
          </a:prstGeom>
          <a:noFill/>
          <a:ln/>
        </p:spPr>
        <p:txBody>
          <a:bodyPr wrap="square" lIns="25400" tIns="25400" rIns="25400" bIns="25400" rtlCol="0" anchor="t">
            <a:normAutofit/>
          </a:bodyPr>
          <a:lstStyle/>
          <a:p>
            <a:pPr marL="0" indent="0" algn="l">
              <a:lnSpc>
                <a:spcPct val="130000"/>
              </a:lnSpc>
              <a:buNone/>
            </a:pPr>
            <a:r>
              <a:rPr lang="en-US" sz="2025" dirty="0">
                <a:solidFill>
                  <a:srgbClr val="222222"/>
                </a:solidFill>
                <a:latin typeface="Helvetica" pitchFamily="34" charset="0"/>
                <a:ea typeface="Helvetica" pitchFamily="34" charset="-122"/>
                <a:cs typeface="Helvetica" pitchFamily="34" charset="-120"/>
              </a:rPr>
              <a:t>to control an activity using rules</a:t>
            </a:r>
            <a:endParaRPr lang="en-US" sz="2025" dirty="0"/>
          </a:p>
        </p:txBody>
      </p:sp>
      <p:sp>
        <p:nvSpPr>
          <p:cNvPr id="27" name="Text 25"/>
          <p:cNvSpPr/>
          <p:nvPr/>
        </p:nvSpPr>
        <p:spPr>
          <a:xfrm>
            <a:off x="1047750" y="9429750"/>
            <a:ext cx="17811750" cy="228600"/>
          </a:xfrm>
          <a:prstGeom prst="rect">
            <a:avLst/>
          </a:prstGeom>
          <a:noFill/>
          <a:ln/>
        </p:spPr>
        <p:txBody>
          <a:bodyPr wrap="square" lIns="25400" tIns="25400" rIns="25400" bIns="25400" rtlCol="0" anchor="t">
            <a:normAutofit/>
          </a:bodyPr>
          <a:lstStyle/>
          <a:p>
            <a:pPr marL="0" indent="0" algn="l">
              <a:buNone/>
            </a:pPr>
            <a:r>
              <a:rPr lang="en-US" sz="1275" kern="0" spc="38" dirty="0">
                <a:solidFill>
                  <a:srgbClr val="9A9890"/>
                </a:solidFill>
                <a:latin typeface="Helvetica" pitchFamily="34" charset="0"/>
                <a:ea typeface="Helvetica" pitchFamily="34" charset="-122"/>
                <a:cs typeface="Helvetica" pitchFamily="34" charset="-120"/>
              </a:rPr>
              <a:t>perspectiveenglish.com</a:t>
            </a:r>
            <a:endParaRPr lang="en-US" sz="1275"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AF9F6"/>
        </a:solidFill>
        <a:effectLst/>
      </p:bgPr>
    </p:bg>
    <p:spTree>
      <p:nvGrpSpPr>
        <p:cNvPr id="1" name=""/>
        <p:cNvGrpSpPr/>
        <p:nvPr/>
      </p:nvGrpSpPr>
      <p:grpSpPr>
        <a:xfrm>
          <a:off x="0" y="0"/>
          <a:ext cx="0" cy="0"/>
          <a:chOff x="0" y="0"/>
          <a:chExt cx="0" cy="0"/>
        </a:xfrm>
      </p:grpSpPr>
      <p:sp>
        <p:nvSpPr>
          <p:cNvPr id="2" name="Shape 0"/>
          <p:cNvSpPr/>
          <p:nvPr/>
        </p:nvSpPr>
        <p:spPr>
          <a:xfrm>
            <a:off x="1047750" y="1146810"/>
            <a:ext cx="16192500" cy="22860"/>
          </a:xfrm>
          <a:prstGeom prst="rect">
            <a:avLst/>
          </a:prstGeom>
          <a:solidFill>
            <a:srgbClr val="1A2A5E"/>
          </a:solidFill>
          <a:ln/>
        </p:spPr>
        <p:txBody>
          <a:bodyPr/>
          <a:lstStyle/>
          <a:p>
            <a:endParaRPr lang="en-US"/>
          </a:p>
        </p:txBody>
      </p:sp>
      <p:sp>
        <p:nvSpPr>
          <p:cNvPr id="3" name="Text 1"/>
          <p:cNvSpPr/>
          <p:nvPr/>
        </p:nvSpPr>
        <p:spPr>
          <a:xfrm>
            <a:off x="1047750" y="666750"/>
            <a:ext cx="3771900" cy="365760"/>
          </a:xfrm>
          <a:prstGeom prst="rect">
            <a:avLst/>
          </a:prstGeom>
          <a:noFill/>
          <a:ln/>
        </p:spPr>
        <p:txBody>
          <a:bodyPr wrap="none" lIns="25400" tIns="25400" rIns="25400" bIns="25400" rtlCol="0" anchor="t">
            <a:normAutofit/>
          </a:bodyPr>
          <a:lstStyle/>
          <a:p>
            <a:pPr marL="0" indent="0" algn="l">
              <a:buNone/>
            </a:pPr>
            <a:r>
              <a:rPr lang="en-US" sz="1950" b="1" kern="0" spc="38" dirty="0">
                <a:solidFill>
                  <a:srgbClr val="1A2A5E"/>
                </a:solidFill>
                <a:latin typeface="Playfair Display" pitchFamily="34" charset="0"/>
                <a:ea typeface="Playfair Display" pitchFamily="34" charset="-122"/>
                <a:cs typeface="Playfair Display" pitchFamily="34" charset="-120"/>
              </a:rPr>
              <a:t>PERSPECTIVE</a:t>
            </a:r>
            <a:endParaRPr lang="en-US" sz="1950" dirty="0"/>
          </a:p>
        </p:txBody>
      </p:sp>
      <p:sp>
        <p:nvSpPr>
          <p:cNvPr id="4" name="Text 2"/>
          <p:cNvSpPr/>
          <p:nvPr/>
        </p:nvSpPr>
        <p:spPr>
          <a:xfrm>
            <a:off x="14520624" y="723900"/>
            <a:ext cx="2991588" cy="251460"/>
          </a:xfrm>
          <a:prstGeom prst="rect">
            <a:avLst/>
          </a:prstGeom>
          <a:noFill/>
          <a:ln/>
        </p:spPr>
        <p:txBody>
          <a:bodyPr wrap="square" lIns="25400" tIns="25400" rIns="25400" bIns="25400" rtlCol="0" anchor="t">
            <a:normAutofit/>
          </a:bodyPr>
          <a:lstStyle/>
          <a:p>
            <a:pPr marL="0" indent="0" algn="l">
              <a:buNone/>
            </a:pPr>
            <a:r>
              <a:rPr lang="en-US" sz="1200" b="1" kern="0" spc="150" dirty="0">
                <a:solidFill>
                  <a:srgbClr val="1A2A5E"/>
                </a:solidFill>
                <a:latin typeface="Helvetica" pitchFamily="34" charset="0"/>
                <a:ea typeface="Helvetica" pitchFamily="34" charset="-122"/>
                <a:cs typeface="Helvetica" pitchFamily="34" charset="-120"/>
              </a:rPr>
              <a:t>ISSUE 001 · OVERTOURISM</a:t>
            </a:r>
            <a:endParaRPr lang="en-US" sz="1200" dirty="0"/>
          </a:p>
        </p:txBody>
      </p:sp>
      <p:sp>
        <p:nvSpPr>
          <p:cNvPr id="5" name="Text 3"/>
          <p:cNvSpPr/>
          <p:nvPr/>
        </p:nvSpPr>
        <p:spPr>
          <a:xfrm>
            <a:off x="1047750" y="1722120"/>
            <a:ext cx="1889879" cy="259080"/>
          </a:xfrm>
          <a:prstGeom prst="rect">
            <a:avLst/>
          </a:prstGeom>
          <a:noFill/>
          <a:ln/>
        </p:spPr>
        <p:txBody>
          <a:bodyPr wrap="square" lIns="25400" tIns="25400" rIns="25400" bIns="25400" rtlCol="0" anchor="t">
            <a:normAutofit/>
          </a:bodyPr>
          <a:lstStyle/>
          <a:p>
            <a:pPr marL="0" indent="0" algn="l">
              <a:buNone/>
            </a:pPr>
            <a:r>
              <a:rPr lang="en-US" sz="1500" b="1" kern="0" spc="300" dirty="0">
                <a:solidFill>
                  <a:srgbClr val="BF842C"/>
                </a:solidFill>
                <a:latin typeface="Helvetica" pitchFamily="34" charset="0"/>
                <a:ea typeface="Helvetica" pitchFamily="34" charset="-122"/>
                <a:cs typeface="Helvetica" pitchFamily="34" charset="-120"/>
              </a:rPr>
              <a:t>VOCABULARY</a:t>
            </a:r>
            <a:endParaRPr lang="en-US" sz="1500" dirty="0"/>
          </a:p>
        </p:txBody>
      </p:sp>
      <p:sp>
        <p:nvSpPr>
          <p:cNvPr id="6" name="Shape 4"/>
          <p:cNvSpPr/>
          <p:nvPr/>
        </p:nvSpPr>
        <p:spPr>
          <a:xfrm>
            <a:off x="2975372" y="1626870"/>
            <a:ext cx="1601272" cy="388620"/>
          </a:xfrm>
          <a:prstGeom prst="rect">
            <a:avLst/>
          </a:prstGeom>
          <a:solidFill>
            <a:srgbClr val="1A2A5E"/>
          </a:solidFill>
          <a:ln/>
        </p:spPr>
        <p:txBody>
          <a:bodyPr/>
          <a:lstStyle/>
          <a:p>
            <a:endParaRPr lang="en-US"/>
          </a:p>
        </p:txBody>
      </p:sp>
      <p:sp>
        <p:nvSpPr>
          <p:cNvPr id="7" name="Text 5"/>
          <p:cNvSpPr/>
          <p:nvPr/>
        </p:nvSpPr>
        <p:spPr>
          <a:xfrm>
            <a:off x="3146822" y="1684020"/>
            <a:ext cx="1334572" cy="312420"/>
          </a:xfrm>
          <a:prstGeom prst="rect">
            <a:avLst/>
          </a:prstGeom>
          <a:noFill/>
          <a:ln/>
        </p:spPr>
        <p:txBody>
          <a:bodyPr wrap="square" lIns="25400" tIns="25400" rIns="25400" bIns="25400" rtlCol="0" anchor="t">
            <a:normAutofit/>
          </a:bodyPr>
          <a:lstStyle/>
          <a:p>
            <a:pPr marL="0" indent="0" algn="l">
              <a:buNone/>
            </a:pPr>
            <a:r>
              <a:rPr lang="en-US" sz="1500" b="1" kern="0" spc="225" dirty="0">
                <a:solidFill>
                  <a:srgbClr val="FFFFFF"/>
                </a:solidFill>
                <a:latin typeface="Helvetica" pitchFamily="34" charset="0"/>
                <a:ea typeface="Helvetica" pitchFamily="34" charset="-122"/>
                <a:cs typeface="Helvetica" pitchFamily="34" charset="-120"/>
              </a:rPr>
              <a:t>ANSWERS</a:t>
            </a:r>
            <a:endParaRPr lang="en-US" sz="1500" dirty="0"/>
          </a:p>
        </p:txBody>
      </p:sp>
      <p:sp>
        <p:nvSpPr>
          <p:cNvPr id="8" name="Text 6"/>
          <p:cNvSpPr/>
          <p:nvPr/>
        </p:nvSpPr>
        <p:spPr>
          <a:xfrm>
            <a:off x="1047750" y="2148840"/>
            <a:ext cx="17811750" cy="754380"/>
          </a:xfrm>
          <a:prstGeom prst="rect">
            <a:avLst/>
          </a:prstGeom>
          <a:noFill/>
          <a:ln/>
        </p:spPr>
        <p:txBody>
          <a:bodyPr wrap="square" lIns="25400" tIns="25400" rIns="25400" bIns="25400" rtlCol="0" anchor="t">
            <a:normAutofit/>
          </a:bodyPr>
          <a:lstStyle/>
          <a:p>
            <a:pPr marL="0" indent="0" algn="l">
              <a:buNone/>
            </a:pPr>
            <a:r>
              <a:rPr lang="en-US" sz="4200" b="1" dirty="0">
                <a:solidFill>
                  <a:srgbClr val="1A2A5E"/>
                </a:solidFill>
                <a:latin typeface="Playfair Display" pitchFamily="34" charset="0"/>
                <a:ea typeface="Playfair Display" pitchFamily="34" charset="-122"/>
                <a:cs typeface="Playfair Display" pitchFamily="34" charset="-120"/>
              </a:rPr>
              <a:t>How did you do?</a:t>
            </a:r>
            <a:endParaRPr lang="en-US" sz="4200" dirty="0"/>
          </a:p>
        </p:txBody>
      </p:sp>
      <p:sp>
        <p:nvSpPr>
          <p:cNvPr id="9" name="Shape 7"/>
          <p:cNvSpPr/>
          <p:nvPr/>
        </p:nvSpPr>
        <p:spPr>
          <a:xfrm>
            <a:off x="1047750" y="3436620"/>
            <a:ext cx="2857500" cy="960120"/>
          </a:xfrm>
          <a:prstGeom prst="rect">
            <a:avLst/>
          </a:prstGeom>
          <a:ln w="15240">
            <a:solidFill>
              <a:srgbClr val="1A2A5E"/>
            </a:solidFill>
            <a:prstDash val="solid"/>
          </a:ln>
        </p:spPr>
        <p:txBody>
          <a:bodyPr/>
          <a:lstStyle/>
          <a:p>
            <a:endParaRPr lang="en-US"/>
          </a:p>
        </p:txBody>
      </p:sp>
      <p:sp>
        <p:nvSpPr>
          <p:cNvPr id="10" name="Text 8"/>
          <p:cNvSpPr/>
          <p:nvPr/>
        </p:nvSpPr>
        <p:spPr>
          <a:xfrm>
            <a:off x="1386840" y="3661410"/>
            <a:ext cx="2265045" cy="548640"/>
          </a:xfrm>
          <a:prstGeom prst="rect">
            <a:avLst/>
          </a:prstGeom>
          <a:noFill/>
          <a:ln/>
        </p:spPr>
        <p:txBody>
          <a:bodyPr wrap="square" lIns="25400" tIns="25400" rIns="25400" bIns="25400" rtlCol="0" anchor="t">
            <a:normAutofit/>
          </a:bodyPr>
          <a:lstStyle/>
          <a:p>
            <a:pPr marL="0" indent="0" algn="l">
              <a:buNone/>
            </a:pPr>
            <a:r>
              <a:rPr lang="en-US" sz="3000" b="1" dirty="0">
                <a:solidFill>
                  <a:srgbClr val="D9B877"/>
                </a:solidFill>
                <a:latin typeface="Playfair Display" pitchFamily="34" charset="0"/>
                <a:ea typeface="Playfair Display" pitchFamily="34" charset="-122"/>
                <a:cs typeface="Playfair Display" pitchFamily="34" charset="-120"/>
              </a:rPr>
              <a:t>1–C </a:t>
            </a:r>
            <a:r>
              <a:rPr lang="en-US" sz="2250" b="1" dirty="0">
                <a:solidFill>
                  <a:srgbClr val="1A2A5E"/>
                </a:solidFill>
                <a:latin typeface="Helvetica" pitchFamily="34" charset="0"/>
                <a:ea typeface="Helvetica" pitchFamily="34" charset="-122"/>
                <a:cs typeface="Helvetica" pitchFamily="34" charset="-120"/>
              </a:rPr>
              <a:t>surge</a:t>
            </a:r>
            <a:endParaRPr lang="en-US" sz="1200" dirty="0"/>
          </a:p>
        </p:txBody>
      </p:sp>
      <p:sp>
        <p:nvSpPr>
          <p:cNvPr id="11" name="Shape 9"/>
          <p:cNvSpPr/>
          <p:nvPr/>
        </p:nvSpPr>
        <p:spPr>
          <a:xfrm>
            <a:off x="4152900" y="3436620"/>
            <a:ext cx="2857500" cy="960120"/>
          </a:xfrm>
          <a:prstGeom prst="rect">
            <a:avLst/>
          </a:prstGeom>
          <a:ln w="15240">
            <a:solidFill>
              <a:srgbClr val="1A2A5E"/>
            </a:solidFill>
            <a:prstDash val="solid"/>
          </a:ln>
        </p:spPr>
        <p:txBody>
          <a:bodyPr/>
          <a:lstStyle/>
          <a:p>
            <a:endParaRPr lang="en-US"/>
          </a:p>
        </p:txBody>
      </p:sp>
      <p:sp>
        <p:nvSpPr>
          <p:cNvPr id="12" name="Text 10"/>
          <p:cNvSpPr/>
          <p:nvPr/>
        </p:nvSpPr>
        <p:spPr>
          <a:xfrm>
            <a:off x="4491990" y="3661410"/>
            <a:ext cx="2265045" cy="548640"/>
          </a:xfrm>
          <a:prstGeom prst="rect">
            <a:avLst/>
          </a:prstGeom>
          <a:noFill/>
          <a:ln/>
        </p:spPr>
        <p:txBody>
          <a:bodyPr wrap="square" lIns="25400" tIns="25400" rIns="25400" bIns="25400" rtlCol="0" anchor="t">
            <a:normAutofit/>
          </a:bodyPr>
          <a:lstStyle/>
          <a:p>
            <a:pPr marL="0" indent="0" algn="l">
              <a:buNone/>
            </a:pPr>
            <a:r>
              <a:rPr lang="en-US" sz="3000" b="1" dirty="0">
                <a:solidFill>
                  <a:srgbClr val="D9B877"/>
                </a:solidFill>
                <a:latin typeface="Playfair Display" pitchFamily="34" charset="0"/>
                <a:ea typeface="Playfair Display" pitchFamily="34" charset="-122"/>
                <a:cs typeface="Playfair Display" pitchFamily="34" charset="-120"/>
              </a:rPr>
              <a:t>2–D </a:t>
            </a:r>
            <a:r>
              <a:rPr lang="en-US" sz="2250" b="1" dirty="0">
                <a:solidFill>
                  <a:srgbClr val="1A2A5E"/>
                </a:solidFill>
                <a:latin typeface="Helvetica" pitchFamily="34" charset="0"/>
                <a:ea typeface="Helvetica" pitchFamily="34" charset="-122"/>
                <a:cs typeface="Helvetica" pitchFamily="34" charset="-120"/>
              </a:rPr>
              <a:t>strain</a:t>
            </a:r>
            <a:endParaRPr lang="en-US" sz="1200" dirty="0"/>
          </a:p>
        </p:txBody>
      </p:sp>
      <p:sp>
        <p:nvSpPr>
          <p:cNvPr id="13" name="Shape 11"/>
          <p:cNvSpPr/>
          <p:nvPr/>
        </p:nvSpPr>
        <p:spPr>
          <a:xfrm>
            <a:off x="7258050" y="3436620"/>
            <a:ext cx="2857500" cy="960120"/>
          </a:xfrm>
          <a:prstGeom prst="rect">
            <a:avLst/>
          </a:prstGeom>
          <a:ln w="15240">
            <a:solidFill>
              <a:srgbClr val="1A2A5E"/>
            </a:solidFill>
            <a:prstDash val="solid"/>
          </a:ln>
        </p:spPr>
        <p:txBody>
          <a:bodyPr/>
          <a:lstStyle/>
          <a:p>
            <a:endParaRPr lang="en-US"/>
          </a:p>
        </p:txBody>
      </p:sp>
      <p:sp>
        <p:nvSpPr>
          <p:cNvPr id="14" name="Text 12"/>
          <p:cNvSpPr/>
          <p:nvPr/>
        </p:nvSpPr>
        <p:spPr>
          <a:xfrm>
            <a:off x="7597140" y="3661410"/>
            <a:ext cx="2265045" cy="548640"/>
          </a:xfrm>
          <a:prstGeom prst="rect">
            <a:avLst/>
          </a:prstGeom>
          <a:noFill/>
          <a:ln/>
        </p:spPr>
        <p:txBody>
          <a:bodyPr wrap="square" lIns="25400" tIns="25400" rIns="25400" bIns="25400" rtlCol="0" anchor="t">
            <a:normAutofit/>
          </a:bodyPr>
          <a:lstStyle/>
          <a:p>
            <a:pPr marL="0" indent="0" algn="l">
              <a:buNone/>
            </a:pPr>
            <a:r>
              <a:rPr lang="en-US" sz="3000" b="1" dirty="0">
                <a:solidFill>
                  <a:srgbClr val="D9B877"/>
                </a:solidFill>
                <a:latin typeface="Playfair Display" pitchFamily="34" charset="0"/>
                <a:ea typeface="Playfair Display" pitchFamily="34" charset="-122"/>
                <a:cs typeface="Playfair Display" pitchFamily="34" charset="-120"/>
              </a:rPr>
              <a:t>3–A </a:t>
            </a:r>
            <a:r>
              <a:rPr lang="en-US" sz="2250" b="1" dirty="0">
                <a:solidFill>
                  <a:srgbClr val="1A2A5E"/>
                </a:solidFill>
                <a:latin typeface="Helvetica" pitchFamily="34" charset="0"/>
                <a:ea typeface="Helvetica" pitchFamily="34" charset="-122"/>
                <a:cs typeface="Helvetica" pitchFamily="34" charset="-120"/>
              </a:rPr>
              <a:t>resident</a:t>
            </a:r>
            <a:endParaRPr lang="en-US" sz="1200" dirty="0"/>
          </a:p>
        </p:txBody>
      </p:sp>
      <p:sp>
        <p:nvSpPr>
          <p:cNvPr id="15" name="Shape 13"/>
          <p:cNvSpPr/>
          <p:nvPr/>
        </p:nvSpPr>
        <p:spPr>
          <a:xfrm>
            <a:off x="10363200" y="3436620"/>
            <a:ext cx="2857500" cy="960120"/>
          </a:xfrm>
          <a:prstGeom prst="rect">
            <a:avLst/>
          </a:prstGeom>
          <a:ln w="15240">
            <a:solidFill>
              <a:srgbClr val="1A2A5E"/>
            </a:solidFill>
            <a:prstDash val="solid"/>
          </a:ln>
        </p:spPr>
        <p:txBody>
          <a:bodyPr/>
          <a:lstStyle/>
          <a:p>
            <a:endParaRPr lang="en-US"/>
          </a:p>
        </p:txBody>
      </p:sp>
      <p:sp>
        <p:nvSpPr>
          <p:cNvPr id="16" name="Text 14"/>
          <p:cNvSpPr/>
          <p:nvPr/>
        </p:nvSpPr>
        <p:spPr>
          <a:xfrm>
            <a:off x="10702290" y="3661410"/>
            <a:ext cx="2265045" cy="548640"/>
          </a:xfrm>
          <a:prstGeom prst="rect">
            <a:avLst/>
          </a:prstGeom>
          <a:noFill/>
          <a:ln/>
        </p:spPr>
        <p:txBody>
          <a:bodyPr wrap="square" lIns="25400" tIns="25400" rIns="25400" bIns="25400" rtlCol="0" anchor="t">
            <a:normAutofit/>
          </a:bodyPr>
          <a:lstStyle/>
          <a:p>
            <a:pPr marL="0" indent="0" algn="l">
              <a:buNone/>
            </a:pPr>
            <a:r>
              <a:rPr lang="en-US" sz="3000" b="1" dirty="0">
                <a:solidFill>
                  <a:srgbClr val="D9B877"/>
                </a:solidFill>
                <a:latin typeface="Playfair Display" pitchFamily="34" charset="0"/>
                <a:ea typeface="Playfair Display" pitchFamily="34" charset="-122"/>
                <a:cs typeface="Playfair Display" pitchFamily="34" charset="-120"/>
              </a:rPr>
              <a:t>4–E </a:t>
            </a:r>
            <a:r>
              <a:rPr lang="en-US" sz="2250" b="1" dirty="0">
                <a:solidFill>
                  <a:srgbClr val="1A2A5E"/>
                </a:solidFill>
                <a:latin typeface="Helvetica" pitchFamily="34" charset="0"/>
                <a:ea typeface="Helvetica" pitchFamily="34" charset="-122"/>
                <a:cs typeface="Helvetica" pitchFamily="34" charset="-120"/>
              </a:rPr>
              <a:t>regulate</a:t>
            </a:r>
            <a:endParaRPr lang="en-US" sz="1200" dirty="0"/>
          </a:p>
        </p:txBody>
      </p:sp>
      <p:sp>
        <p:nvSpPr>
          <p:cNvPr id="17" name="Shape 15"/>
          <p:cNvSpPr/>
          <p:nvPr/>
        </p:nvSpPr>
        <p:spPr>
          <a:xfrm>
            <a:off x="13468350" y="3436620"/>
            <a:ext cx="3094554" cy="960120"/>
          </a:xfrm>
          <a:prstGeom prst="rect">
            <a:avLst/>
          </a:prstGeom>
          <a:ln w="15240">
            <a:solidFill>
              <a:srgbClr val="1A2A5E"/>
            </a:solidFill>
            <a:prstDash val="solid"/>
          </a:ln>
        </p:spPr>
        <p:txBody>
          <a:bodyPr/>
          <a:lstStyle/>
          <a:p>
            <a:endParaRPr lang="en-US"/>
          </a:p>
        </p:txBody>
      </p:sp>
      <p:sp>
        <p:nvSpPr>
          <p:cNvPr id="18" name="Text 16"/>
          <p:cNvSpPr/>
          <p:nvPr/>
        </p:nvSpPr>
        <p:spPr>
          <a:xfrm>
            <a:off x="13807440" y="3661410"/>
            <a:ext cx="2509210" cy="548640"/>
          </a:xfrm>
          <a:prstGeom prst="rect">
            <a:avLst/>
          </a:prstGeom>
          <a:noFill/>
          <a:ln/>
        </p:spPr>
        <p:txBody>
          <a:bodyPr wrap="square" lIns="25400" tIns="25400" rIns="25400" bIns="25400" rtlCol="0" anchor="t">
            <a:normAutofit/>
          </a:bodyPr>
          <a:lstStyle/>
          <a:p>
            <a:pPr marL="0" indent="0" algn="l">
              <a:buNone/>
            </a:pPr>
            <a:r>
              <a:rPr lang="en-US" sz="3000" b="1" dirty="0">
                <a:solidFill>
                  <a:srgbClr val="D9B877"/>
                </a:solidFill>
                <a:latin typeface="Playfair Display" pitchFamily="34" charset="0"/>
                <a:ea typeface="Playfair Display" pitchFamily="34" charset="-122"/>
                <a:cs typeface="Playfair Display" pitchFamily="34" charset="-120"/>
              </a:rPr>
              <a:t>5–B </a:t>
            </a:r>
            <a:r>
              <a:rPr lang="en-US" sz="2250" b="1" dirty="0">
                <a:solidFill>
                  <a:srgbClr val="1A2A5E"/>
                </a:solidFill>
                <a:latin typeface="Helvetica" pitchFamily="34" charset="0"/>
                <a:ea typeface="Helvetica" pitchFamily="34" charset="-122"/>
                <a:cs typeface="Helvetica" pitchFamily="34" charset="-120"/>
              </a:rPr>
              <a:t>sustainable</a:t>
            </a:r>
            <a:endParaRPr lang="en-US" sz="1200" dirty="0"/>
          </a:p>
        </p:txBody>
      </p:sp>
      <p:sp>
        <p:nvSpPr>
          <p:cNvPr id="19" name="Text 17"/>
          <p:cNvSpPr/>
          <p:nvPr/>
        </p:nvSpPr>
        <p:spPr>
          <a:xfrm>
            <a:off x="1047750" y="9429750"/>
            <a:ext cx="17811750" cy="228600"/>
          </a:xfrm>
          <a:prstGeom prst="rect">
            <a:avLst/>
          </a:prstGeom>
          <a:noFill/>
          <a:ln/>
        </p:spPr>
        <p:txBody>
          <a:bodyPr wrap="square" lIns="25400" tIns="25400" rIns="25400" bIns="25400" rtlCol="0" anchor="t">
            <a:normAutofit/>
          </a:bodyPr>
          <a:lstStyle/>
          <a:p>
            <a:pPr marL="0" indent="0" algn="l">
              <a:buNone/>
            </a:pPr>
            <a:r>
              <a:rPr lang="en-US" sz="1275" kern="0" spc="38" dirty="0">
                <a:solidFill>
                  <a:srgbClr val="9A9890"/>
                </a:solidFill>
                <a:latin typeface="Helvetica" pitchFamily="34" charset="0"/>
                <a:ea typeface="Helvetica" pitchFamily="34" charset="-122"/>
                <a:cs typeface="Helvetica" pitchFamily="34" charset="-120"/>
              </a:rPr>
              <a:t>perspectiveenglish.com</a:t>
            </a:r>
            <a:endParaRPr lang="en-US" sz="1275"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8">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1047750" y="1032510"/>
            <a:ext cx="16192500" cy="22860"/>
          </a:xfrm>
          <a:prstGeom prst="rect">
            <a:avLst/>
          </a:prstGeom>
          <a:solidFill>
            <a:srgbClr val="1A2A5E"/>
          </a:solidFill>
          <a:ln/>
        </p:spPr>
        <p:txBody>
          <a:bodyPr/>
          <a:lstStyle/>
          <a:p>
            <a:endParaRPr lang="en-US"/>
          </a:p>
        </p:txBody>
      </p:sp>
      <p:sp>
        <p:nvSpPr>
          <p:cNvPr id="3" name="Text 1"/>
          <p:cNvSpPr/>
          <p:nvPr/>
        </p:nvSpPr>
        <p:spPr>
          <a:xfrm>
            <a:off x="1047750" y="571500"/>
            <a:ext cx="3771900" cy="365760"/>
          </a:xfrm>
          <a:prstGeom prst="rect">
            <a:avLst/>
          </a:prstGeom>
          <a:noFill/>
          <a:ln/>
        </p:spPr>
        <p:txBody>
          <a:bodyPr wrap="none" lIns="25400" tIns="25400" rIns="25400" bIns="25400" rtlCol="0" anchor="t">
            <a:normAutofit/>
          </a:bodyPr>
          <a:lstStyle/>
          <a:p>
            <a:pPr marL="0" indent="0" algn="l">
              <a:buNone/>
            </a:pPr>
            <a:r>
              <a:rPr lang="en-US" sz="1950" b="1" kern="0" spc="38" dirty="0">
                <a:solidFill>
                  <a:srgbClr val="1A2A5E"/>
                </a:solidFill>
                <a:latin typeface="Playfair Display" pitchFamily="34" charset="0"/>
                <a:ea typeface="Playfair Display" pitchFamily="34" charset="-122"/>
                <a:cs typeface="Playfair Display" pitchFamily="34" charset="-120"/>
              </a:rPr>
              <a:t>PERSPECTIVE</a:t>
            </a:r>
            <a:endParaRPr lang="en-US" sz="1950" dirty="0"/>
          </a:p>
        </p:txBody>
      </p:sp>
      <p:sp>
        <p:nvSpPr>
          <p:cNvPr id="4" name="Text 2"/>
          <p:cNvSpPr/>
          <p:nvPr/>
        </p:nvSpPr>
        <p:spPr>
          <a:xfrm>
            <a:off x="14520624" y="628650"/>
            <a:ext cx="2991588" cy="251460"/>
          </a:xfrm>
          <a:prstGeom prst="rect">
            <a:avLst/>
          </a:prstGeom>
          <a:noFill/>
          <a:ln/>
        </p:spPr>
        <p:txBody>
          <a:bodyPr wrap="square" lIns="25400" tIns="25400" rIns="25400" bIns="25400" rtlCol="0" anchor="t">
            <a:normAutofit/>
          </a:bodyPr>
          <a:lstStyle/>
          <a:p>
            <a:pPr marL="0" indent="0" algn="l">
              <a:buNone/>
            </a:pPr>
            <a:r>
              <a:rPr lang="en-US" sz="1200" b="1" kern="0" spc="150" dirty="0">
                <a:solidFill>
                  <a:srgbClr val="1A2A5E"/>
                </a:solidFill>
                <a:latin typeface="Helvetica" pitchFamily="34" charset="0"/>
                <a:ea typeface="Helvetica" pitchFamily="34" charset="-122"/>
                <a:cs typeface="Helvetica" pitchFamily="34" charset="-120"/>
              </a:rPr>
              <a:t>ISSUE 001 · OVERTOURISM</a:t>
            </a:r>
            <a:endParaRPr lang="en-US" sz="1200" dirty="0"/>
          </a:p>
        </p:txBody>
      </p:sp>
      <p:sp>
        <p:nvSpPr>
          <p:cNvPr id="5" name="Text 3"/>
          <p:cNvSpPr/>
          <p:nvPr/>
        </p:nvSpPr>
        <p:spPr>
          <a:xfrm>
            <a:off x="1047750" y="1264920"/>
            <a:ext cx="17811750" cy="236220"/>
          </a:xfrm>
          <a:prstGeom prst="rect">
            <a:avLst/>
          </a:prstGeom>
          <a:noFill/>
          <a:ln/>
        </p:spPr>
        <p:txBody>
          <a:bodyPr wrap="square" lIns="25400" tIns="25400" rIns="25400" bIns="25400" rtlCol="0" anchor="t">
            <a:normAutofit/>
          </a:bodyPr>
          <a:lstStyle/>
          <a:p>
            <a:pPr marL="0" indent="0" algn="l">
              <a:buNone/>
            </a:pPr>
            <a:r>
              <a:rPr lang="en-US" sz="1350" b="1" kern="0" spc="300" dirty="0">
                <a:solidFill>
                  <a:srgbClr val="BF842C"/>
                </a:solidFill>
                <a:latin typeface="Helvetica" pitchFamily="34" charset="0"/>
                <a:ea typeface="Helvetica" pitchFamily="34" charset="-122"/>
                <a:cs typeface="Helvetica" pitchFamily="34" charset="-120"/>
              </a:rPr>
              <a:t>THE ARTICLE</a:t>
            </a:r>
            <a:endParaRPr lang="en-US" sz="1350" dirty="0"/>
          </a:p>
        </p:txBody>
      </p:sp>
      <p:sp>
        <p:nvSpPr>
          <p:cNvPr id="6" name="Text 4"/>
          <p:cNvSpPr/>
          <p:nvPr/>
        </p:nvSpPr>
        <p:spPr>
          <a:xfrm>
            <a:off x="1093470" y="1510665"/>
            <a:ext cx="17811750" cy="678180"/>
          </a:xfrm>
          <a:prstGeom prst="rect">
            <a:avLst/>
          </a:prstGeom>
          <a:noFill/>
          <a:ln/>
        </p:spPr>
        <p:txBody>
          <a:bodyPr wrap="square" lIns="25400" tIns="25400" rIns="25400" bIns="25400" rtlCol="0" anchor="t">
            <a:normAutofit/>
          </a:bodyPr>
          <a:lstStyle/>
          <a:p>
            <a:pPr marL="0" indent="0" algn="l">
              <a:buNone/>
            </a:pPr>
            <a:r>
              <a:rPr lang="en-US" sz="3750" b="1" dirty="0">
                <a:solidFill>
                  <a:srgbClr val="1A2A5E"/>
                </a:solidFill>
                <a:latin typeface="Playfair Display" pitchFamily="34" charset="0"/>
                <a:ea typeface="Playfair Display" pitchFamily="34" charset="-122"/>
                <a:cs typeface="Playfair Display" pitchFamily="34" charset="-120"/>
              </a:rPr>
              <a:t>Overtourism</a:t>
            </a:r>
            <a:endParaRPr lang="en-US" sz="3750" dirty="0"/>
          </a:p>
        </p:txBody>
      </p:sp>
      <p:sp>
        <p:nvSpPr>
          <p:cNvPr id="7" name="Text 5"/>
          <p:cNvSpPr/>
          <p:nvPr/>
        </p:nvSpPr>
        <p:spPr>
          <a:xfrm>
            <a:off x="1047750" y="2236470"/>
            <a:ext cx="17811750" cy="335280"/>
          </a:xfrm>
          <a:prstGeom prst="rect">
            <a:avLst/>
          </a:prstGeom>
          <a:noFill/>
          <a:ln/>
        </p:spPr>
        <p:txBody>
          <a:bodyPr wrap="square" lIns="25400" tIns="25400" rIns="25400" bIns="25400" rtlCol="0" anchor="t">
            <a:normAutofit/>
          </a:bodyPr>
          <a:lstStyle/>
          <a:p>
            <a:pPr marL="0" indent="0" algn="l">
              <a:buNone/>
            </a:pPr>
            <a:r>
              <a:rPr lang="en-US" sz="2025" b="1" dirty="0">
                <a:solidFill>
                  <a:srgbClr val="1A2A5E"/>
                </a:solidFill>
                <a:latin typeface="Helvetica" pitchFamily="34" charset="0"/>
                <a:ea typeface="Helvetica" pitchFamily="34" charset="-122"/>
                <a:cs typeface="Helvetica" pitchFamily="34" charset="-120"/>
              </a:rPr>
              <a:t>Can tourism become too successful?</a:t>
            </a:r>
            <a:endParaRPr lang="en-US" sz="2025" dirty="0"/>
          </a:p>
        </p:txBody>
      </p:sp>
      <p:sp>
        <p:nvSpPr>
          <p:cNvPr id="8" name="Shape 6"/>
          <p:cNvSpPr/>
          <p:nvPr/>
        </p:nvSpPr>
        <p:spPr>
          <a:xfrm>
            <a:off x="1047750" y="2667000"/>
            <a:ext cx="609600" cy="38100"/>
          </a:xfrm>
          <a:prstGeom prst="rect">
            <a:avLst/>
          </a:prstGeom>
          <a:solidFill>
            <a:srgbClr val="D9B877"/>
          </a:solidFill>
          <a:ln/>
        </p:spPr>
        <p:txBody>
          <a:bodyPr/>
          <a:lstStyle/>
          <a:p>
            <a:endParaRPr lang="en-US"/>
          </a:p>
        </p:txBody>
      </p:sp>
      <p:sp>
        <p:nvSpPr>
          <p:cNvPr id="9" name="Text 7"/>
          <p:cNvSpPr/>
          <p:nvPr/>
        </p:nvSpPr>
        <p:spPr>
          <a:xfrm>
            <a:off x="1047750" y="2819400"/>
            <a:ext cx="17811750" cy="281940"/>
          </a:xfrm>
          <a:prstGeom prst="rect">
            <a:avLst/>
          </a:prstGeom>
          <a:noFill/>
          <a:ln/>
        </p:spPr>
        <p:txBody>
          <a:bodyPr wrap="square" lIns="25400" tIns="25400" rIns="25400" bIns="25400" rtlCol="0" anchor="t">
            <a:normAutofit/>
          </a:bodyPr>
          <a:lstStyle/>
          <a:p>
            <a:pPr marL="0" indent="0" algn="l">
              <a:buNone/>
            </a:pPr>
            <a:r>
              <a:rPr lang="en-US" sz="1650" i="1" dirty="0">
                <a:solidFill>
                  <a:srgbClr val="555555"/>
                </a:solidFill>
                <a:latin typeface="Helvetica" pitchFamily="34" charset="0"/>
                <a:ea typeface="Helvetica" pitchFamily="34" charset="-122"/>
                <a:cs typeface="Helvetica" pitchFamily="34" charset="-120"/>
              </a:rPr>
              <a:t>As more people travel than ever before, some beautiful places are paying the price.</a:t>
            </a:r>
            <a:endParaRPr lang="en-US" sz="1650" dirty="0"/>
          </a:p>
        </p:txBody>
      </p:sp>
      <p:sp>
        <p:nvSpPr>
          <p:cNvPr id="10" name="Text 8"/>
          <p:cNvSpPr/>
          <p:nvPr/>
        </p:nvSpPr>
        <p:spPr>
          <a:xfrm>
            <a:off x="1047750" y="3272790"/>
            <a:ext cx="8074247" cy="1898333"/>
          </a:xfrm>
          <a:prstGeom prst="rect">
            <a:avLst/>
          </a:prstGeom>
          <a:noFill/>
          <a:ln/>
        </p:spPr>
        <p:txBody>
          <a:bodyPr wrap="square" lIns="25400" tIns="25400" rIns="25400" bIns="25400" rtlCol="0" anchor="t">
            <a:normAutofit/>
          </a:bodyPr>
          <a:lstStyle/>
          <a:p>
            <a:pPr marL="0" indent="0" algn="l">
              <a:lnSpc>
                <a:spcPct val="148000"/>
              </a:lnSpc>
              <a:buNone/>
            </a:pPr>
            <a:r>
              <a:rPr lang="en-US" sz="1650" dirty="0">
                <a:solidFill>
                  <a:srgbClr val="222222"/>
                </a:solidFill>
                <a:latin typeface="Helvetica" pitchFamily="34" charset="0"/>
                <a:ea typeface="Helvetica" pitchFamily="34" charset="-122"/>
                <a:cs typeface="Helvetica" pitchFamily="34" charset="-120"/>
              </a:rPr>
              <a:t>In recent years, the city of Barcelona has seen something strange. Frustrated locals walked through crowded tourist districts carrying water pistols, gently spraying surprised visitors at sidewalk cafés. The playful protest carried a serious message: “Tourists go home.” For a city that welcomes more than 30 million visitors a year, the moment revealed a growing tension between those who live in a place and those who simply pass through.</a:t>
            </a:r>
            <a:endParaRPr lang="en-US" sz="1650" dirty="0"/>
          </a:p>
        </p:txBody>
      </p:sp>
      <p:sp>
        <p:nvSpPr>
          <p:cNvPr id="11" name="Text 9"/>
          <p:cNvSpPr/>
          <p:nvPr/>
        </p:nvSpPr>
        <p:spPr>
          <a:xfrm>
            <a:off x="1047749" y="5576120"/>
            <a:ext cx="8074247" cy="1588294"/>
          </a:xfrm>
          <a:prstGeom prst="rect">
            <a:avLst/>
          </a:prstGeom>
          <a:noFill/>
          <a:ln/>
        </p:spPr>
        <p:txBody>
          <a:bodyPr wrap="square" lIns="25400" tIns="25400" rIns="25400" bIns="25400" rtlCol="0" anchor="t">
            <a:normAutofit/>
          </a:bodyPr>
          <a:lstStyle/>
          <a:p>
            <a:pPr marL="0" indent="0" algn="l">
              <a:lnSpc>
                <a:spcPct val="148000"/>
              </a:lnSpc>
              <a:buNone/>
            </a:pPr>
            <a:r>
              <a:rPr lang="en-US" sz="1650" dirty="0">
                <a:solidFill>
                  <a:srgbClr val="222222"/>
                </a:solidFill>
                <a:latin typeface="Helvetica" pitchFamily="34" charset="0"/>
                <a:ea typeface="Helvetica" pitchFamily="34" charset="-122"/>
                <a:cs typeface="Helvetica" pitchFamily="34" charset="-120"/>
              </a:rPr>
              <a:t>The problem has a name: overtourism. It happens when a destination attracts more visitors than it can comfortably handle. Cities like Venice, Amsterdam, and Kyoto have all felt the </a:t>
            </a:r>
            <a:r>
              <a:rPr lang="en-US" sz="1650" b="1" dirty="0">
                <a:solidFill>
                  <a:srgbClr val="1A2A5E"/>
                </a:solidFill>
                <a:latin typeface="Helvetica" pitchFamily="34" charset="0"/>
                <a:ea typeface="Helvetica" pitchFamily="34" charset="-122"/>
                <a:cs typeface="Helvetica" pitchFamily="34" charset="-120"/>
              </a:rPr>
              <a:t>strain</a:t>
            </a:r>
            <a:r>
              <a:rPr lang="en-US" sz="1650" dirty="0">
                <a:solidFill>
                  <a:srgbClr val="222222"/>
                </a:solidFill>
                <a:latin typeface="Helvetica" pitchFamily="34" charset="0"/>
                <a:ea typeface="Helvetica" pitchFamily="34" charset="-122"/>
                <a:cs typeface="Helvetica" pitchFamily="34" charset="-120"/>
              </a:rPr>
              <a:t>. A sudden </a:t>
            </a:r>
            <a:r>
              <a:rPr lang="en-US" sz="1650" b="1" dirty="0">
                <a:solidFill>
                  <a:srgbClr val="1A2A5E"/>
                </a:solidFill>
                <a:latin typeface="Helvetica" pitchFamily="34" charset="0"/>
                <a:ea typeface="Helvetica" pitchFamily="34" charset="-122"/>
                <a:cs typeface="Helvetica" pitchFamily="34" charset="-120"/>
              </a:rPr>
              <a:t>surge </a:t>
            </a:r>
            <a:r>
              <a:rPr lang="en-US" sz="1650" dirty="0">
                <a:solidFill>
                  <a:srgbClr val="222222"/>
                </a:solidFill>
                <a:latin typeface="Helvetica" pitchFamily="34" charset="0"/>
                <a:ea typeface="Helvetica" pitchFamily="34" charset="-122"/>
                <a:cs typeface="Helvetica" pitchFamily="34" charset="-120"/>
              </a:rPr>
              <a:t>in arrivals can crowd the streets, push up prices, and slowly change a neighborhood until it no longer feels like home to its </a:t>
            </a:r>
            <a:r>
              <a:rPr lang="en-US" sz="1650" b="1" dirty="0">
                <a:solidFill>
                  <a:srgbClr val="1A2A5E"/>
                </a:solidFill>
                <a:latin typeface="Helvetica" pitchFamily="34" charset="0"/>
                <a:ea typeface="Helvetica" pitchFamily="34" charset="-122"/>
                <a:cs typeface="Helvetica" pitchFamily="34" charset="-120"/>
              </a:rPr>
              <a:t>residents</a:t>
            </a:r>
            <a:r>
              <a:rPr lang="en-US" sz="1650" dirty="0">
                <a:solidFill>
                  <a:srgbClr val="222222"/>
                </a:solidFill>
                <a:latin typeface="Helvetica" pitchFamily="34" charset="0"/>
                <a:ea typeface="Helvetica" pitchFamily="34" charset="-122"/>
                <a:cs typeface="Helvetica" pitchFamily="34" charset="-120"/>
              </a:rPr>
              <a:t>.</a:t>
            </a:r>
            <a:endParaRPr lang="en-US" sz="1650" dirty="0"/>
          </a:p>
        </p:txBody>
      </p:sp>
      <p:sp>
        <p:nvSpPr>
          <p:cNvPr id="12" name="Text 10"/>
          <p:cNvSpPr/>
          <p:nvPr/>
        </p:nvSpPr>
        <p:spPr>
          <a:xfrm>
            <a:off x="9401175" y="3272790"/>
            <a:ext cx="8074247" cy="1588294"/>
          </a:xfrm>
          <a:prstGeom prst="rect">
            <a:avLst/>
          </a:prstGeom>
          <a:noFill/>
          <a:ln/>
        </p:spPr>
        <p:txBody>
          <a:bodyPr wrap="square" lIns="25400" tIns="25400" rIns="25400" bIns="25400" rtlCol="0" anchor="t">
            <a:normAutofit/>
          </a:bodyPr>
          <a:lstStyle/>
          <a:p>
            <a:pPr marL="0" indent="0" algn="l">
              <a:lnSpc>
                <a:spcPct val="148000"/>
              </a:lnSpc>
              <a:buNone/>
            </a:pPr>
            <a:r>
              <a:rPr lang="en-US" sz="1650" dirty="0">
                <a:solidFill>
                  <a:srgbClr val="222222"/>
                </a:solidFill>
                <a:latin typeface="Helvetica" pitchFamily="34" charset="0"/>
                <a:ea typeface="Helvetica" pitchFamily="34" charset="-122"/>
                <a:cs typeface="Helvetica" pitchFamily="34" charset="-120"/>
              </a:rPr>
              <a:t>The numbers are striking. Venice, a city of fewer than 50,000 residents, can receive up to 100,000 tourists in a single day. Recently it introduced a five-euro entry fee for day-trippers — the first of its kind in the world. Amsterdam has frozen new hotel construction, and even Mount Everest now sees traffic jams of climbers waiting near the summit.</a:t>
            </a:r>
            <a:endParaRPr lang="en-US" sz="1650" dirty="0"/>
          </a:p>
        </p:txBody>
      </p:sp>
      <p:sp>
        <p:nvSpPr>
          <p:cNvPr id="13" name="Text 11"/>
          <p:cNvSpPr/>
          <p:nvPr/>
        </p:nvSpPr>
        <p:spPr>
          <a:xfrm>
            <a:off x="9401174" y="5470208"/>
            <a:ext cx="8074247" cy="1278255"/>
          </a:xfrm>
          <a:prstGeom prst="rect">
            <a:avLst/>
          </a:prstGeom>
          <a:noFill/>
          <a:ln/>
        </p:spPr>
        <p:txBody>
          <a:bodyPr wrap="square" lIns="25400" tIns="25400" rIns="25400" bIns="25400" rtlCol="0" anchor="t">
            <a:normAutofit fontScale="92500" lnSpcReduction="20000"/>
          </a:bodyPr>
          <a:lstStyle/>
          <a:p>
            <a:pPr marL="0" indent="0" algn="l">
              <a:lnSpc>
                <a:spcPct val="148000"/>
              </a:lnSpc>
              <a:buNone/>
            </a:pPr>
            <a:r>
              <a:rPr lang="en-US" sz="1650" dirty="0">
                <a:solidFill>
                  <a:srgbClr val="222222"/>
                </a:solidFill>
                <a:latin typeface="Helvetica" pitchFamily="34" charset="0"/>
                <a:ea typeface="Helvetica" pitchFamily="34" charset="-122"/>
                <a:cs typeface="Helvetica" pitchFamily="34" charset="-120"/>
              </a:rPr>
              <a:t>Still, tourism is not the enemy. It creates jobs, supports small businesses, and connects cultures. The real question is balance. Some call for stricter rules to </a:t>
            </a:r>
            <a:r>
              <a:rPr lang="en-US" sz="1650" b="1" dirty="0">
                <a:solidFill>
                  <a:srgbClr val="1A2A5E"/>
                </a:solidFill>
                <a:latin typeface="Helvetica" pitchFamily="34" charset="0"/>
                <a:ea typeface="Helvetica" pitchFamily="34" charset="-122"/>
                <a:cs typeface="Helvetica" pitchFamily="34" charset="-120"/>
              </a:rPr>
              <a:t>regulate </a:t>
            </a:r>
            <a:r>
              <a:rPr lang="en-US" sz="1650" dirty="0">
                <a:solidFill>
                  <a:srgbClr val="222222"/>
                </a:solidFill>
                <a:latin typeface="Helvetica" pitchFamily="34" charset="0"/>
                <a:ea typeface="Helvetica" pitchFamily="34" charset="-122"/>
                <a:cs typeface="Helvetica" pitchFamily="34" charset="-120"/>
              </a:rPr>
              <a:t>visitor numbers; others believe the answer is smarter, more </a:t>
            </a:r>
            <a:r>
              <a:rPr lang="en-US" sz="1650" b="1" dirty="0">
                <a:solidFill>
                  <a:srgbClr val="1A2A5E"/>
                </a:solidFill>
                <a:latin typeface="Helvetica" pitchFamily="34" charset="0"/>
                <a:ea typeface="Helvetica" pitchFamily="34" charset="-122"/>
                <a:cs typeface="Helvetica" pitchFamily="34" charset="-120"/>
              </a:rPr>
              <a:t>sustainable </a:t>
            </a:r>
            <a:r>
              <a:rPr lang="en-US" sz="1650" dirty="0">
                <a:solidFill>
                  <a:srgbClr val="222222"/>
                </a:solidFill>
                <a:latin typeface="Helvetica" pitchFamily="34" charset="0"/>
                <a:ea typeface="Helvetica" pitchFamily="34" charset="-122"/>
                <a:cs typeface="Helvetica" pitchFamily="34" charset="-120"/>
              </a:rPr>
              <a:t>travel. As the backlash grows louder, no easy answer is in sight.</a:t>
            </a:r>
            <a:endParaRPr lang="en-US" sz="1650" dirty="0"/>
          </a:p>
        </p:txBody>
      </p:sp>
      <p:sp>
        <p:nvSpPr>
          <p:cNvPr id="14" name="Shape 12"/>
          <p:cNvSpPr/>
          <p:nvPr/>
        </p:nvSpPr>
        <p:spPr>
          <a:xfrm>
            <a:off x="1047750" y="7178516"/>
            <a:ext cx="45720" cy="421005"/>
          </a:xfrm>
          <a:prstGeom prst="rect">
            <a:avLst/>
          </a:prstGeom>
          <a:solidFill>
            <a:srgbClr val="D9B877"/>
          </a:solidFill>
          <a:ln/>
        </p:spPr>
        <p:txBody>
          <a:bodyPr/>
          <a:lstStyle/>
          <a:p>
            <a:endParaRPr lang="en-US"/>
          </a:p>
        </p:txBody>
      </p:sp>
      <p:sp>
        <p:nvSpPr>
          <p:cNvPr id="15" name="Text 13"/>
          <p:cNvSpPr/>
          <p:nvPr/>
        </p:nvSpPr>
        <p:spPr>
          <a:xfrm>
            <a:off x="1360170" y="7178516"/>
            <a:ext cx="14356080" cy="459105"/>
          </a:xfrm>
          <a:prstGeom prst="rect">
            <a:avLst/>
          </a:prstGeom>
          <a:noFill/>
          <a:ln/>
        </p:spPr>
        <p:txBody>
          <a:bodyPr wrap="square" lIns="25400" tIns="25400" rIns="25400" bIns="25400" rtlCol="0" anchor="t">
            <a:normAutofit/>
          </a:bodyPr>
          <a:lstStyle/>
          <a:p>
            <a:pPr marL="0" indent="0" algn="l">
              <a:lnSpc>
                <a:spcPct val="130000"/>
              </a:lnSpc>
              <a:buNone/>
            </a:pPr>
            <a:r>
              <a:rPr lang="en-US" sz="2550" b="1" i="1" dirty="0">
                <a:solidFill>
                  <a:srgbClr val="1A2A5E"/>
                </a:solidFill>
                <a:latin typeface="Playfair Display" pitchFamily="34" charset="0"/>
                <a:ea typeface="Playfair Display" pitchFamily="34" charset="-122"/>
                <a:cs typeface="Playfair Display" pitchFamily="34" charset="-120"/>
              </a:rPr>
              <a:t>Who really owns a city — the people who live there, or the millions who come to see it?</a:t>
            </a:r>
            <a:endParaRPr lang="en-US" sz="2550" dirty="0"/>
          </a:p>
        </p:txBody>
      </p:sp>
      <p:sp>
        <p:nvSpPr>
          <p:cNvPr id="16" name="Text 14"/>
          <p:cNvSpPr/>
          <p:nvPr/>
        </p:nvSpPr>
        <p:spPr>
          <a:xfrm>
            <a:off x="1047750" y="9525000"/>
            <a:ext cx="17811750" cy="228600"/>
          </a:xfrm>
          <a:prstGeom prst="rect">
            <a:avLst/>
          </a:prstGeom>
          <a:noFill/>
          <a:ln/>
        </p:spPr>
        <p:txBody>
          <a:bodyPr wrap="square" lIns="25400" tIns="25400" rIns="25400" bIns="25400" rtlCol="0" anchor="t">
            <a:normAutofit/>
          </a:bodyPr>
          <a:lstStyle/>
          <a:p>
            <a:pPr marL="0" indent="0" algn="l">
              <a:buNone/>
            </a:pPr>
            <a:r>
              <a:rPr lang="en-US" sz="1275" kern="0" spc="38" dirty="0">
                <a:solidFill>
                  <a:srgbClr val="9A9890"/>
                </a:solidFill>
                <a:latin typeface="Helvetica" pitchFamily="34" charset="0"/>
                <a:ea typeface="Helvetica" pitchFamily="34" charset="-122"/>
                <a:cs typeface="Helvetica" pitchFamily="34" charset="-120"/>
              </a:rPr>
              <a:t>perspectiveenglish.com</a:t>
            </a:r>
            <a:endParaRPr lang="en-US" sz="1275" dirty="0"/>
          </a:p>
        </p:txBody>
      </p:sp>
      <p:pic>
        <p:nvPicPr>
          <p:cNvPr id="17" name="issue001-audio">
            <a:hlinkClick r:id="" action="ppaction://media"/>
            <a:extLst>
              <a:ext uri="{FF2B5EF4-FFF2-40B4-BE49-F238E27FC236}">
                <a16:creationId xmlns:a16="http://schemas.microsoft.com/office/drawing/2014/main" id="{E69F96A3-40BB-D726-66D7-E8A6F3FD5FD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72481" y="1590621"/>
            <a:ext cx="487363" cy="487363"/>
          </a:xfrm>
          <a:prstGeom prst="rect">
            <a:avLst/>
          </a:prstGeom>
        </p:spPr>
      </p:pic>
    </p:spTree>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1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name="Slide 9">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1047750" y="1146810"/>
            <a:ext cx="16192500" cy="22860"/>
          </a:xfrm>
          <a:prstGeom prst="rect">
            <a:avLst/>
          </a:prstGeom>
          <a:solidFill>
            <a:srgbClr val="1A2A5E"/>
          </a:solidFill>
          <a:ln/>
        </p:spPr>
        <p:txBody>
          <a:bodyPr/>
          <a:lstStyle/>
          <a:p>
            <a:endParaRPr lang="en-US"/>
          </a:p>
        </p:txBody>
      </p:sp>
      <p:sp>
        <p:nvSpPr>
          <p:cNvPr id="3" name="Text 1"/>
          <p:cNvSpPr/>
          <p:nvPr/>
        </p:nvSpPr>
        <p:spPr>
          <a:xfrm>
            <a:off x="1047750" y="666750"/>
            <a:ext cx="3771900" cy="365760"/>
          </a:xfrm>
          <a:prstGeom prst="rect">
            <a:avLst/>
          </a:prstGeom>
          <a:noFill/>
          <a:ln/>
        </p:spPr>
        <p:txBody>
          <a:bodyPr wrap="none" lIns="25400" tIns="25400" rIns="25400" bIns="25400" rtlCol="0" anchor="t">
            <a:normAutofit/>
          </a:bodyPr>
          <a:lstStyle/>
          <a:p>
            <a:pPr marL="0" indent="0" algn="l">
              <a:buNone/>
            </a:pPr>
            <a:r>
              <a:rPr lang="en-US" sz="1950" b="1" kern="0" spc="38" dirty="0">
                <a:solidFill>
                  <a:srgbClr val="1A2A5E"/>
                </a:solidFill>
                <a:latin typeface="Playfair Display" pitchFamily="34" charset="0"/>
                <a:ea typeface="Playfair Display" pitchFamily="34" charset="-122"/>
                <a:cs typeface="Playfair Display" pitchFamily="34" charset="-120"/>
              </a:rPr>
              <a:t>PERSPECTIVE</a:t>
            </a:r>
            <a:endParaRPr lang="en-US" sz="1950" dirty="0"/>
          </a:p>
        </p:txBody>
      </p:sp>
      <p:sp>
        <p:nvSpPr>
          <p:cNvPr id="4" name="Text 2"/>
          <p:cNvSpPr/>
          <p:nvPr/>
        </p:nvSpPr>
        <p:spPr>
          <a:xfrm>
            <a:off x="14520624" y="723900"/>
            <a:ext cx="2991588" cy="251460"/>
          </a:xfrm>
          <a:prstGeom prst="rect">
            <a:avLst/>
          </a:prstGeom>
          <a:noFill/>
          <a:ln/>
        </p:spPr>
        <p:txBody>
          <a:bodyPr wrap="square" lIns="25400" tIns="25400" rIns="25400" bIns="25400" rtlCol="0" anchor="t">
            <a:normAutofit/>
          </a:bodyPr>
          <a:lstStyle/>
          <a:p>
            <a:pPr marL="0" indent="0" algn="l">
              <a:buNone/>
            </a:pPr>
            <a:r>
              <a:rPr lang="en-US" sz="1200" b="1" kern="0" spc="150" dirty="0">
                <a:solidFill>
                  <a:srgbClr val="1A2A5E"/>
                </a:solidFill>
                <a:latin typeface="Helvetica" pitchFamily="34" charset="0"/>
                <a:ea typeface="Helvetica" pitchFamily="34" charset="-122"/>
                <a:cs typeface="Helvetica" pitchFamily="34" charset="-120"/>
              </a:rPr>
              <a:t>ISSUE 001 · OVERTOURISM</a:t>
            </a:r>
            <a:endParaRPr lang="en-US" sz="1200" dirty="0"/>
          </a:p>
        </p:txBody>
      </p:sp>
      <p:sp>
        <p:nvSpPr>
          <p:cNvPr id="5" name="Text 3"/>
          <p:cNvSpPr/>
          <p:nvPr/>
        </p:nvSpPr>
        <p:spPr>
          <a:xfrm>
            <a:off x="1047750" y="1550670"/>
            <a:ext cx="17811750" cy="259080"/>
          </a:xfrm>
          <a:prstGeom prst="rect">
            <a:avLst/>
          </a:prstGeom>
          <a:noFill/>
          <a:ln/>
        </p:spPr>
        <p:txBody>
          <a:bodyPr wrap="square" lIns="25400" tIns="25400" rIns="25400" bIns="25400" rtlCol="0" anchor="t">
            <a:normAutofit/>
          </a:bodyPr>
          <a:lstStyle/>
          <a:p>
            <a:pPr marL="0" indent="0" algn="l">
              <a:buNone/>
            </a:pPr>
            <a:r>
              <a:rPr lang="en-US" sz="1500" b="1" kern="0" spc="300" dirty="0">
                <a:solidFill>
                  <a:srgbClr val="BF842C"/>
                </a:solidFill>
                <a:latin typeface="Helvetica" pitchFamily="34" charset="0"/>
                <a:ea typeface="Helvetica" pitchFamily="34" charset="-122"/>
                <a:cs typeface="Helvetica" pitchFamily="34" charset="-120"/>
              </a:rPr>
              <a:t>COMPREHENSION</a:t>
            </a:r>
            <a:endParaRPr lang="en-US" sz="1500" dirty="0"/>
          </a:p>
        </p:txBody>
      </p:sp>
      <p:sp>
        <p:nvSpPr>
          <p:cNvPr id="6" name="Text 4"/>
          <p:cNvSpPr/>
          <p:nvPr/>
        </p:nvSpPr>
        <p:spPr>
          <a:xfrm>
            <a:off x="1047750" y="1866900"/>
            <a:ext cx="17811750" cy="723900"/>
          </a:xfrm>
          <a:prstGeom prst="rect">
            <a:avLst/>
          </a:prstGeom>
          <a:noFill/>
          <a:ln/>
        </p:spPr>
        <p:txBody>
          <a:bodyPr wrap="square" lIns="25400" tIns="25400" rIns="25400" bIns="25400" rtlCol="0" anchor="t">
            <a:normAutofit/>
          </a:bodyPr>
          <a:lstStyle/>
          <a:p>
            <a:pPr marL="0" indent="0" algn="l">
              <a:buNone/>
            </a:pPr>
            <a:r>
              <a:rPr lang="en-US" sz="4050" b="1" dirty="0">
                <a:solidFill>
                  <a:srgbClr val="1A2A5E"/>
                </a:solidFill>
                <a:latin typeface="Playfair Display" pitchFamily="34" charset="0"/>
                <a:ea typeface="Playfair Display" pitchFamily="34" charset="-122"/>
                <a:cs typeface="Playfair Display" pitchFamily="34" charset="-120"/>
              </a:rPr>
              <a:t>True or False?</a:t>
            </a:r>
            <a:endParaRPr lang="en-US" sz="4050" dirty="0"/>
          </a:p>
        </p:txBody>
      </p:sp>
      <p:sp>
        <p:nvSpPr>
          <p:cNvPr id="7" name="Shape 5"/>
          <p:cNvSpPr/>
          <p:nvPr/>
        </p:nvSpPr>
        <p:spPr>
          <a:xfrm>
            <a:off x="1047750" y="3615690"/>
            <a:ext cx="14763750" cy="9525"/>
          </a:xfrm>
          <a:prstGeom prst="rect">
            <a:avLst/>
          </a:prstGeom>
          <a:solidFill>
            <a:srgbClr val="E3E1DB"/>
          </a:solidFill>
          <a:ln/>
        </p:spPr>
        <p:txBody>
          <a:bodyPr/>
          <a:lstStyle/>
          <a:p>
            <a:endParaRPr lang="en-US"/>
          </a:p>
        </p:txBody>
      </p:sp>
      <p:sp>
        <p:nvSpPr>
          <p:cNvPr id="8" name="Text 6"/>
          <p:cNvSpPr/>
          <p:nvPr/>
        </p:nvSpPr>
        <p:spPr>
          <a:xfrm>
            <a:off x="1047750" y="2990850"/>
            <a:ext cx="457200" cy="472440"/>
          </a:xfrm>
          <a:prstGeom prst="rect">
            <a:avLst/>
          </a:prstGeom>
          <a:noFill/>
          <a:ln/>
        </p:spPr>
        <p:txBody>
          <a:bodyPr wrap="square" lIns="25400" tIns="25400" rIns="25400" bIns="25400" rtlCol="0" anchor="t">
            <a:normAutofit/>
          </a:bodyPr>
          <a:lstStyle/>
          <a:p>
            <a:pPr marL="0" indent="0" algn="l">
              <a:buNone/>
            </a:pPr>
            <a:r>
              <a:rPr lang="en-US" sz="2550" b="1" dirty="0">
                <a:solidFill>
                  <a:srgbClr val="D9B877"/>
                </a:solidFill>
                <a:latin typeface="Playfair Display" pitchFamily="34" charset="0"/>
                <a:ea typeface="Playfair Display" pitchFamily="34" charset="-122"/>
                <a:cs typeface="Playfair Display" pitchFamily="34" charset="-120"/>
              </a:rPr>
              <a:t>1</a:t>
            </a:r>
            <a:endParaRPr lang="en-US" sz="2550" dirty="0"/>
          </a:p>
        </p:txBody>
      </p:sp>
      <p:sp>
        <p:nvSpPr>
          <p:cNvPr id="9" name="Text 7"/>
          <p:cNvSpPr/>
          <p:nvPr/>
        </p:nvSpPr>
        <p:spPr>
          <a:xfrm>
            <a:off x="1676400" y="3048000"/>
            <a:ext cx="14380761" cy="358140"/>
          </a:xfrm>
          <a:prstGeom prst="rect">
            <a:avLst/>
          </a:prstGeom>
          <a:noFill/>
          <a:ln/>
        </p:spPr>
        <p:txBody>
          <a:bodyPr wrap="square" lIns="25400" tIns="25400" rIns="25400" bIns="25400" rtlCol="0" anchor="t">
            <a:normAutofit/>
          </a:bodyPr>
          <a:lstStyle/>
          <a:p>
            <a:pPr marL="0" indent="0" algn="l">
              <a:buNone/>
            </a:pPr>
            <a:r>
              <a:rPr lang="en-US" sz="2175" dirty="0">
                <a:solidFill>
                  <a:srgbClr val="1A1A1A"/>
                </a:solidFill>
                <a:latin typeface="Helvetica" pitchFamily="34" charset="0"/>
                <a:ea typeface="Helvetica" pitchFamily="34" charset="-122"/>
                <a:cs typeface="Helvetica" pitchFamily="34" charset="-120"/>
              </a:rPr>
              <a:t>Too many visitors can overwhelm a place.</a:t>
            </a:r>
            <a:endParaRPr lang="en-US" sz="2175" dirty="0"/>
          </a:p>
        </p:txBody>
      </p:sp>
      <p:sp>
        <p:nvSpPr>
          <p:cNvPr id="10" name="Text 8"/>
          <p:cNvSpPr/>
          <p:nvPr/>
        </p:nvSpPr>
        <p:spPr>
          <a:xfrm>
            <a:off x="14997469" y="3032760"/>
            <a:ext cx="890230" cy="388620"/>
          </a:xfrm>
          <a:prstGeom prst="rect">
            <a:avLst/>
          </a:prstGeom>
          <a:noFill/>
          <a:ln/>
        </p:spPr>
        <p:txBody>
          <a:bodyPr wrap="square" lIns="25400" tIns="25400" rIns="25400" bIns="25400" rtlCol="0" anchor="t">
            <a:normAutofit/>
          </a:bodyPr>
          <a:lstStyle/>
          <a:p>
            <a:pPr marL="0" indent="0" algn="l">
              <a:buNone/>
            </a:pPr>
            <a:r>
              <a:rPr lang="en-US" sz="1950" b="1" kern="0" spc="600" dirty="0">
                <a:solidFill>
                  <a:srgbClr val="1A2A5E"/>
                </a:solidFill>
                <a:latin typeface="Helvetica" pitchFamily="34" charset="0"/>
                <a:ea typeface="Helvetica" pitchFamily="34" charset="-122"/>
                <a:cs typeface="Helvetica" pitchFamily="34" charset="-120"/>
              </a:rPr>
              <a:t>T F</a:t>
            </a:r>
            <a:endParaRPr lang="en-US" sz="1950" dirty="0"/>
          </a:p>
        </p:txBody>
      </p:sp>
      <p:sp>
        <p:nvSpPr>
          <p:cNvPr id="11" name="Shape 9"/>
          <p:cNvSpPr/>
          <p:nvPr/>
        </p:nvSpPr>
        <p:spPr>
          <a:xfrm>
            <a:off x="1047750" y="4457700"/>
            <a:ext cx="14763750" cy="9525"/>
          </a:xfrm>
          <a:prstGeom prst="rect">
            <a:avLst/>
          </a:prstGeom>
          <a:solidFill>
            <a:srgbClr val="E3E1DB"/>
          </a:solidFill>
          <a:ln/>
        </p:spPr>
        <p:txBody>
          <a:bodyPr/>
          <a:lstStyle/>
          <a:p>
            <a:endParaRPr lang="en-US"/>
          </a:p>
        </p:txBody>
      </p:sp>
      <p:sp>
        <p:nvSpPr>
          <p:cNvPr id="12" name="Text 10"/>
          <p:cNvSpPr/>
          <p:nvPr/>
        </p:nvSpPr>
        <p:spPr>
          <a:xfrm>
            <a:off x="1047750" y="3832860"/>
            <a:ext cx="457200" cy="472440"/>
          </a:xfrm>
          <a:prstGeom prst="rect">
            <a:avLst/>
          </a:prstGeom>
          <a:noFill/>
          <a:ln/>
        </p:spPr>
        <p:txBody>
          <a:bodyPr wrap="square" lIns="25400" tIns="25400" rIns="25400" bIns="25400" rtlCol="0" anchor="t">
            <a:normAutofit/>
          </a:bodyPr>
          <a:lstStyle/>
          <a:p>
            <a:pPr marL="0" indent="0" algn="l">
              <a:buNone/>
            </a:pPr>
            <a:r>
              <a:rPr lang="en-US" sz="2550" b="1" dirty="0">
                <a:solidFill>
                  <a:srgbClr val="D9B877"/>
                </a:solidFill>
                <a:latin typeface="Playfair Display" pitchFamily="34" charset="0"/>
                <a:ea typeface="Playfair Display" pitchFamily="34" charset="-122"/>
                <a:cs typeface="Playfair Display" pitchFamily="34" charset="-120"/>
              </a:rPr>
              <a:t>2</a:t>
            </a:r>
            <a:endParaRPr lang="en-US" sz="2550" dirty="0"/>
          </a:p>
        </p:txBody>
      </p:sp>
      <p:sp>
        <p:nvSpPr>
          <p:cNvPr id="13" name="Text 11"/>
          <p:cNvSpPr/>
          <p:nvPr/>
        </p:nvSpPr>
        <p:spPr>
          <a:xfrm>
            <a:off x="1676400" y="3890010"/>
            <a:ext cx="14380761" cy="358140"/>
          </a:xfrm>
          <a:prstGeom prst="rect">
            <a:avLst/>
          </a:prstGeom>
          <a:noFill/>
          <a:ln/>
        </p:spPr>
        <p:txBody>
          <a:bodyPr wrap="square" lIns="25400" tIns="25400" rIns="25400" bIns="25400" rtlCol="0" anchor="t">
            <a:normAutofit/>
          </a:bodyPr>
          <a:lstStyle/>
          <a:p>
            <a:pPr marL="0" indent="0" algn="l">
              <a:buNone/>
            </a:pPr>
            <a:r>
              <a:rPr lang="en-US" sz="2175" dirty="0">
                <a:solidFill>
                  <a:srgbClr val="1A1A1A"/>
                </a:solidFill>
                <a:latin typeface="Helvetica" pitchFamily="34" charset="0"/>
                <a:ea typeface="Helvetica" pitchFamily="34" charset="-122"/>
                <a:cs typeface="Helvetica" pitchFamily="34" charset="-120"/>
              </a:rPr>
              <a:t>Venice charges day-trippers a five-euro fee.</a:t>
            </a:r>
            <a:endParaRPr lang="en-US" sz="2175" dirty="0"/>
          </a:p>
        </p:txBody>
      </p:sp>
      <p:sp>
        <p:nvSpPr>
          <p:cNvPr id="14" name="Text 12"/>
          <p:cNvSpPr/>
          <p:nvPr/>
        </p:nvSpPr>
        <p:spPr>
          <a:xfrm>
            <a:off x="14997469" y="3874770"/>
            <a:ext cx="890230" cy="388620"/>
          </a:xfrm>
          <a:prstGeom prst="rect">
            <a:avLst/>
          </a:prstGeom>
          <a:noFill/>
          <a:ln/>
        </p:spPr>
        <p:txBody>
          <a:bodyPr wrap="square" lIns="25400" tIns="25400" rIns="25400" bIns="25400" rtlCol="0" anchor="t">
            <a:normAutofit/>
          </a:bodyPr>
          <a:lstStyle/>
          <a:p>
            <a:pPr marL="0" indent="0" algn="l">
              <a:buNone/>
            </a:pPr>
            <a:r>
              <a:rPr lang="en-US" sz="1950" b="1" kern="0" spc="600" dirty="0">
                <a:solidFill>
                  <a:srgbClr val="1A2A5E"/>
                </a:solidFill>
                <a:latin typeface="Helvetica" pitchFamily="34" charset="0"/>
                <a:ea typeface="Helvetica" pitchFamily="34" charset="-122"/>
                <a:cs typeface="Helvetica" pitchFamily="34" charset="-120"/>
              </a:rPr>
              <a:t>T F</a:t>
            </a:r>
            <a:endParaRPr lang="en-US" sz="1950" dirty="0"/>
          </a:p>
        </p:txBody>
      </p:sp>
      <p:sp>
        <p:nvSpPr>
          <p:cNvPr id="15" name="Shape 13"/>
          <p:cNvSpPr/>
          <p:nvPr/>
        </p:nvSpPr>
        <p:spPr>
          <a:xfrm>
            <a:off x="1047750" y="5299710"/>
            <a:ext cx="14763750" cy="9525"/>
          </a:xfrm>
          <a:prstGeom prst="rect">
            <a:avLst/>
          </a:prstGeom>
          <a:solidFill>
            <a:srgbClr val="E3E1DB"/>
          </a:solidFill>
          <a:ln/>
        </p:spPr>
        <p:txBody>
          <a:bodyPr/>
          <a:lstStyle/>
          <a:p>
            <a:endParaRPr lang="en-US"/>
          </a:p>
        </p:txBody>
      </p:sp>
      <p:sp>
        <p:nvSpPr>
          <p:cNvPr id="16" name="Text 14"/>
          <p:cNvSpPr/>
          <p:nvPr/>
        </p:nvSpPr>
        <p:spPr>
          <a:xfrm>
            <a:off x="1047750" y="4674870"/>
            <a:ext cx="457200" cy="472440"/>
          </a:xfrm>
          <a:prstGeom prst="rect">
            <a:avLst/>
          </a:prstGeom>
          <a:noFill/>
          <a:ln/>
        </p:spPr>
        <p:txBody>
          <a:bodyPr wrap="square" lIns="25400" tIns="25400" rIns="25400" bIns="25400" rtlCol="0" anchor="t">
            <a:normAutofit/>
          </a:bodyPr>
          <a:lstStyle/>
          <a:p>
            <a:pPr marL="0" indent="0" algn="l">
              <a:buNone/>
            </a:pPr>
            <a:r>
              <a:rPr lang="en-US" sz="2550" b="1" dirty="0">
                <a:solidFill>
                  <a:srgbClr val="D9B877"/>
                </a:solidFill>
                <a:latin typeface="Playfair Display" pitchFamily="34" charset="0"/>
                <a:ea typeface="Playfair Display" pitchFamily="34" charset="-122"/>
                <a:cs typeface="Playfair Display" pitchFamily="34" charset="-120"/>
              </a:rPr>
              <a:t>3</a:t>
            </a:r>
            <a:endParaRPr lang="en-US" sz="2550" dirty="0"/>
          </a:p>
        </p:txBody>
      </p:sp>
      <p:sp>
        <p:nvSpPr>
          <p:cNvPr id="17" name="Text 15"/>
          <p:cNvSpPr/>
          <p:nvPr/>
        </p:nvSpPr>
        <p:spPr>
          <a:xfrm>
            <a:off x="1676400" y="4732020"/>
            <a:ext cx="14380761" cy="358140"/>
          </a:xfrm>
          <a:prstGeom prst="rect">
            <a:avLst/>
          </a:prstGeom>
          <a:noFill/>
          <a:ln/>
        </p:spPr>
        <p:txBody>
          <a:bodyPr wrap="square" lIns="25400" tIns="25400" rIns="25400" bIns="25400" rtlCol="0" anchor="t">
            <a:normAutofit/>
          </a:bodyPr>
          <a:lstStyle/>
          <a:p>
            <a:pPr marL="0" indent="0" algn="l">
              <a:buNone/>
            </a:pPr>
            <a:r>
              <a:rPr lang="en-US" sz="2175" dirty="0">
                <a:solidFill>
                  <a:srgbClr val="1A1A1A"/>
                </a:solidFill>
                <a:latin typeface="Helvetica" pitchFamily="34" charset="0"/>
                <a:ea typeface="Helvetica" pitchFamily="34" charset="-122"/>
                <a:cs typeface="Helvetica" pitchFamily="34" charset="-120"/>
              </a:rPr>
              <a:t>The article says tourism is only harmful.</a:t>
            </a:r>
            <a:endParaRPr lang="en-US" sz="2175" dirty="0"/>
          </a:p>
        </p:txBody>
      </p:sp>
      <p:sp>
        <p:nvSpPr>
          <p:cNvPr id="18" name="Text 16"/>
          <p:cNvSpPr/>
          <p:nvPr/>
        </p:nvSpPr>
        <p:spPr>
          <a:xfrm>
            <a:off x="14997469" y="4716780"/>
            <a:ext cx="890230" cy="388620"/>
          </a:xfrm>
          <a:prstGeom prst="rect">
            <a:avLst/>
          </a:prstGeom>
          <a:noFill/>
          <a:ln/>
        </p:spPr>
        <p:txBody>
          <a:bodyPr wrap="square" lIns="25400" tIns="25400" rIns="25400" bIns="25400" rtlCol="0" anchor="t">
            <a:normAutofit/>
          </a:bodyPr>
          <a:lstStyle/>
          <a:p>
            <a:pPr marL="0" indent="0" algn="l">
              <a:buNone/>
            </a:pPr>
            <a:r>
              <a:rPr lang="en-US" sz="1950" b="1" kern="0" spc="600" dirty="0">
                <a:solidFill>
                  <a:srgbClr val="1A2A5E"/>
                </a:solidFill>
                <a:latin typeface="Helvetica" pitchFamily="34" charset="0"/>
                <a:ea typeface="Helvetica" pitchFamily="34" charset="-122"/>
                <a:cs typeface="Helvetica" pitchFamily="34" charset="-120"/>
              </a:rPr>
              <a:t>T F</a:t>
            </a:r>
            <a:endParaRPr lang="en-US" sz="1950" dirty="0"/>
          </a:p>
        </p:txBody>
      </p:sp>
      <p:sp>
        <p:nvSpPr>
          <p:cNvPr id="19" name="Shape 17"/>
          <p:cNvSpPr/>
          <p:nvPr/>
        </p:nvSpPr>
        <p:spPr>
          <a:xfrm>
            <a:off x="1047750" y="6141720"/>
            <a:ext cx="14763750" cy="9525"/>
          </a:xfrm>
          <a:prstGeom prst="rect">
            <a:avLst/>
          </a:prstGeom>
          <a:solidFill>
            <a:srgbClr val="E3E1DB"/>
          </a:solidFill>
          <a:ln/>
        </p:spPr>
        <p:txBody>
          <a:bodyPr/>
          <a:lstStyle/>
          <a:p>
            <a:endParaRPr lang="en-US"/>
          </a:p>
        </p:txBody>
      </p:sp>
      <p:sp>
        <p:nvSpPr>
          <p:cNvPr id="20" name="Text 18"/>
          <p:cNvSpPr/>
          <p:nvPr/>
        </p:nvSpPr>
        <p:spPr>
          <a:xfrm>
            <a:off x="1047750" y="5516880"/>
            <a:ext cx="457200" cy="472440"/>
          </a:xfrm>
          <a:prstGeom prst="rect">
            <a:avLst/>
          </a:prstGeom>
          <a:noFill/>
          <a:ln/>
        </p:spPr>
        <p:txBody>
          <a:bodyPr wrap="square" lIns="25400" tIns="25400" rIns="25400" bIns="25400" rtlCol="0" anchor="t">
            <a:normAutofit/>
          </a:bodyPr>
          <a:lstStyle/>
          <a:p>
            <a:pPr marL="0" indent="0" algn="l">
              <a:buNone/>
            </a:pPr>
            <a:r>
              <a:rPr lang="en-US" sz="2550" b="1" dirty="0">
                <a:solidFill>
                  <a:srgbClr val="D9B877"/>
                </a:solidFill>
                <a:latin typeface="Playfair Display" pitchFamily="34" charset="0"/>
                <a:ea typeface="Playfair Display" pitchFamily="34" charset="-122"/>
                <a:cs typeface="Playfair Display" pitchFamily="34" charset="-120"/>
              </a:rPr>
              <a:t>4</a:t>
            </a:r>
            <a:endParaRPr lang="en-US" sz="2550" dirty="0"/>
          </a:p>
        </p:txBody>
      </p:sp>
      <p:sp>
        <p:nvSpPr>
          <p:cNvPr id="21" name="Text 19"/>
          <p:cNvSpPr/>
          <p:nvPr/>
        </p:nvSpPr>
        <p:spPr>
          <a:xfrm>
            <a:off x="1676400" y="5574030"/>
            <a:ext cx="14380761" cy="358140"/>
          </a:xfrm>
          <a:prstGeom prst="rect">
            <a:avLst/>
          </a:prstGeom>
          <a:noFill/>
          <a:ln/>
        </p:spPr>
        <p:txBody>
          <a:bodyPr wrap="square" lIns="25400" tIns="25400" rIns="25400" bIns="25400" rtlCol="0" anchor="t">
            <a:normAutofit/>
          </a:bodyPr>
          <a:lstStyle/>
          <a:p>
            <a:pPr marL="0" indent="0" algn="l">
              <a:buNone/>
            </a:pPr>
            <a:r>
              <a:rPr lang="en-US" sz="2175" dirty="0">
                <a:solidFill>
                  <a:srgbClr val="1A1A1A"/>
                </a:solidFill>
                <a:latin typeface="Helvetica" pitchFamily="34" charset="0"/>
                <a:ea typeface="Helvetica" pitchFamily="34" charset="-122"/>
                <a:cs typeface="Helvetica" pitchFamily="34" charset="-120"/>
              </a:rPr>
              <a:t>Everest has seen crowds near the summit.</a:t>
            </a:r>
            <a:endParaRPr lang="en-US" sz="2175" dirty="0"/>
          </a:p>
        </p:txBody>
      </p:sp>
      <p:sp>
        <p:nvSpPr>
          <p:cNvPr id="22" name="Text 20"/>
          <p:cNvSpPr/>
          <p:nvPr/>
        </p:nvSpPr>
        <p:spPr>
          <a:xfrm>
            <a:off x="14997469" y="5558790"/>
            <a:ext cx="890230" cy="388620"/>
          </a:xfrm>
          <a:prstGeom prst="rect">
            <a:avLst/>
          </a:prstGeom>
          <a:noFill/>
          <a:ln/>
        </p:spPr>
        <p:txBody>
          <a:bodyPr wrap="square" lIns="25400" tIns="25400" rIns="25400" bIns="25400" rtlCol="0" anchor="t">
            <a:normAutofit/>
          </a:bodyPr>
          <a:lstStyle/>
          <a:p>
            <a:pPr marL="0" indent="0" algn="l">
              <a:buNone/>
            </a:pPr>
            <a:r>
              <a:rPr lang="en-US" sz="1950" b="1" kern="0" spc="600" dirty="0">
                <a:solidFill>
                  <a:srgbClr val="1A2A5E"/>
                </a:solidFill>
                <a:latin typeface="Helvetica" pitchFamily="34" charset="0"/>
                <a:ea typeface="Helvetica" pitchFamily="34" charset="-122"/>
                <a:cs typeface="Helvetica" pitchFamily="34" charset="-120"/>
              </a:rPr>
              <a:t>T F</a:t>
            </a:r>
            <a:endParaRPr lang="en-US" sz="1950" dirty="0"/>
          </a:p>
        </p:txBody>
      </p:sp>
      <p:sp>
        <p:nvSpPr>
          <p:cNvPr id="23" name="Text 21"/>
          <p:cNvSpPr/>
          <p:nvPr/>
        </p:nvSpPr>
        <p:spPr>
          <a:xfrm>
            <a:off x="1047750" y="6358890"/>
            <a:ext cx="457200" cy="472440"/>
          </a:xfrm>
          <a:prstGeom prst="rect">
            <a:avLst/>
          </a:prstGeom>
          <a:noFill/>
          <a:ln/>
        </p:spPr>
        <p:txBody>
          <a:bodyPr wrap="square" lIns="25400" tIns="25400" rIns="25400" bIns="25400" rtlCol="0" anchor="t">
            <a:normAutofit/>
          </a:bodyPr>
          <a:lstStyle/>
          <a:p>
            <a:pPr marL="0" indent="0" algn="l">
              <a:buNone/>
            </a:pPr>
            <a:r>
              <a:rPr lang="en-US" sz="2550" b="1" dirty="0">
                <a:solidFill>
                  <a:srgbClr val="D9B877"/>
                </a:solidFill>
                <a:latin typeface="Playfair Display" pitchFamily="34" charset="0"/>
                <a:ea typeface="Playfair Display" pitchFamily="34" charset="-122"/>
                <a:cs typeface="Playfair Display" pitchFamily="34" charset="-120"/>
              </a:rPr>
              <a:t>5</a:t>
            </a:r>
            <a:endParaRPr lang="en-US" sz="2550" dirty="0"/>
          </a:p>
        </p:txBody>
      </p:sp>
      <p:sp>
        <p:nvSpPr>
          <p:cNvPr id="24" name="Text 22"/>
          <p:cNvSpPr/>
          <p:nvPr/>
        </p:nvSpPr>
        <p:spPr>
          <a:xfrm>
            <a:off x="1676400" y="6416040"/>
            <a:ext cx="14380761" cy="358140"/>
          </a:xfrm>
          <a:prstGeom prst="rect">
            <a:avLst/>
          </a:prstGeom>
          <a:noFill/>
          <a:ln/>
        </p:spPr>
        <p:txBody>
          <a:bodyPr wrap="square" lIns="25400" tIns="25400" rIns="25400" bIns="25400" rtlCol="0" anchor="t">
            <a:normAutofit/>
          </a:bodyPr>
          <a:lstStyle/>
          <a:p>
            <a:pPr marL="0" indent="0" algn="l">
              <a:buNone/>
            </a:pPr>
            <a:r>
              <a:rPr lang="en-US" sz="2175" dirty="0">
                <a:solidFill>
                  <a:srgbClr val="1A1A1A"/>
                </a:solidFill>
                <a:latin typeface="Helvetica" pitchFamily="34" charset="0"/>
                <a:ea typeface="Helvetica" pitchFamily="34" charset="-122"/>
                <a:cs typeface="Helvetica" pitchFamily="34" charset="-120"/>
              </a:rPr>
              <a:t>There is one simple solution to overtourism.</a:t>
            </a:r>
            <a:endParaRPr lang="en-US" sz="2175" dirty="0"/>
          </a:p>
        </p:txBody>
      </p:sp>
      <p:sp>
        <p:nvSpPr>
          <p:cNvPr id="25" name="Text 23"/>
          <p:cNvSpPr/>
          <p:nvPr/>
        </p:nvSpPr>
        <p:spPr>
          <a:xfrm>
            <a:off x="14997469" y="6400800"/>
            <a:ext cx="890230" cy="388620"/>
          </a:xfrm>
          <a:prstGeom prst="rect">
            <a:avLst/>
          </a:prstGeom>
          <a:noFill/>
          <a:ln/>
        </p:spPr>
        <p:txBody>
          <a:bodyPr wrap="square" lIns="25400" tIns="25400" rIns="25400" bIns="25400" rtlCol="0" anchor="t">
            <a:normAutofit/>
          </a:bodyPr>
          <a:lstStyle/>
          <a:p>
            <a:pPr marL="0" indent="0" algn="l">
              <a:buNone/>
            </a:pPr>
            <a:r>
              <a:rPr lang="en-US" sz="1950" b="1" kern="0" spc="600" dirty="0">
                <a:solidFill>
                  <a:srgbClr val="1A2A5E"/>
                </a:solidFill>
                <a:latin typeface="Helvetica" pitchFamily="34" charset="0"/>
                <a:ea typeface="Helvetica" pitchFamily="34" charset="-122"/>
                <a:cs typeface="Helvetica" pitchFamily="34" charset="-120"/>
              </a:rPr>
              <a:t>T F</a:t>
            </a:r>
            <a:endParaRPr lang="en-US" sz="1950" dirty="0"/>
          </a:p>
        </p:txBody>
      </p:sp>
      <p:sp>
        <p:nvSpPr>
          <p:cNvPr id="26" name="Text 24"/>
          <p:cNvSpPr/>
          <p:nvPr/>
        </p:nvSpPr>
        <p:spPr>
          <a:xfrm>
            <a:off x="1047750" y="9429750"/>
            <a:ext cx="17811750" cy="228600"/>
          </a:xfrm>
          <a:prstGeom prst="rect">
            <a:avLst/>
          </a:prstGeom>
          <a:noFill/>
          <a:ln/>
        </p:spPr>
        <p:txBody>
          <a:bodyPr wrap="square" lIns="25400" tIns="25400" rIns="25400" bIns="25400" rtlCol="0" anchor="t">
            <a:normAutofit/>
          </a:bodyPr>
          <a:lstStyle/>
          <a:p>
            <a:pPr marL="0" indent="0" algn="l">
              <a:buNone/>
            </a:pPr>
            <a:r>
              <a:rPr lang="en-US" sz="1275" kern="0" spc="38" dirty="0">
                <a:solidFill>
                  <a:srgbClr val="9A9890"/>
                </a:solidFill>
                <a:latin typeface="Helvetica" pitchFamily="34" charset="0"/>
                <a:ea typeface="Helvetica" pitchFamily="34" charset="-122"/>
                <a:cs typeface="Helvetica" pitchFamily="34" charset="-120"/>
              </a:rPr>
              <a:t>perspectiveenglish.com</a:t>
            </a:r>
            <a:endParaRPr lang="en-US" sz="1275"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10">
    <p:bg>
      <p:bgPr>
        <a:solidFill>
          <a:srgbClr val="FAF9F6"/>
        </a:solidFill>
        <a:effectLst/>
      </p:bgPr>
    </p:bg>
    <p:spTree>
      <p:nvGrpSpPr>
        <p:cNvPr id="1" name=""/>
        <p:cNvGrpSpPr/>
        <p:nvPr/>
      </p:nvGrpSpPr>
      <p:grpSpPr>
        <a:xfrm>
          <a:off x="0" y="0"/>
          <a:ext cx="0" cy="0"/>
          <a:chOff x="0" y="0"/>
          <a:chExt cx="0" cy="0"/>
        </a:xfrm>
      </p:grpSpPr>
      <p:sp>
        <p:nvSpPr>
          <p:cNvPr id="2" name="Shape 0"/>
          <p:cNvSpPr/>
          <p:nvPr/>
        </p:nvSpPr>
        <p:spPr>
          <a:xfrm>
            <a:off x="1047750" y="1146810"/>
            <a:ext cx="16192500" cy="22860"/>
          </a:xfrm>
          <a:prstGeom prst="rect">
            <a:avLst/>
          </a:prstGeom>
          <a:solidFill>
            <a:srgbClr val="1A2A5E"/>
          </a:solidFill>
          <a:ln/>
        </p:spPr>
        <p:txBody>
          <a:bodyPr/>
          <a:lstStyle/>
          <a:p>
            <a:endParaRPr lang="en-US"/>
          </a:p>
        </p:txBody>
      </p:sp>
      <p:sp>
        <p:nvSpPr>
          <p:cNvPr id="3" name="Text 1"/>
          <p:cNvSpPr/>
          <p:nvPr/>
        </p:nvSpPr>
        <p:spPr>
          <a:xfrm>
            <a:off x="1047750" y="666750"/>
            <a:ext cx="3771900" cy="365760"/>
          </a:xfrm>
          <a:prstGeom prst="rect">
            <a:avLst/>
          </a:prstGeom>
          <a:noFill/>
          <a:ln/>
        </p:spPr>
        <p:txBody>
          <a:bodyPr wrap="none" lIns="25400" tIns="25400" rIns="25400" bIns="25400" rtlCol="0" anchor="t">
            <a:normAutofit/>
          </a:bodyPr>
          <a:lstStyle/>
          <a:p>
            <a:pPr marL="0" indent="0" algn="l">
              <a:buNone/>
            </a:pPr>
            <a:r>
              <a:rPr lang="en-US" sz="1950" b="1" kern="0" spc="38" dirty="0">
                <a:solidFill>
                  <a:srgbClr val="1A2A5E"/>
                </a:solidFill>
                <a:latin typeface="Playfair Display" pitchFamily="34" charset="0"/>
                <a:ea typeface="Playfair Display" pitchFamily="34" charset="-122"/>
                <a:cs typeface="Playfair Display" pitchFamily="34" charset="-120"/>
              </a:rPr>
              <a:t>PERSPECTIVE</a:t>
            </a:r>
            <a:endParaRPr lang="en-US" sz="1950" dirty="0"/>
          </a:p>
        </p:txBody>
      </p:sp>
      <p:sp>
        <p:nvSpPr>
          <p:cNvPr id="4" name="Text 2"/>
          <p:cNvSpPr/>
          <p:nvPr/>
        </p:nvSpPr>
        <p:spPr>
          <a:xfrm>
            <a:off x="14520624" y="723900"/>
            <a:ext cx="2991588" cy="251460"/>
          </a:xfrm>
          <a:prstGeom prst="rect">
            <a:avLst/>
          </a:prstGeom>
          <a:noFill/>
          <a:ln/>
        </p:spPr>
        <p:txBody>
          <a:bodyPr wrap="square" lIns="25400" tIns="25400" rIns="25400" bIns="25400" rtlCol="0" anchor="t">
            <a:normAutofit/>
          </a:bodyPr>
          <a:lstStyle/>
          <a:p>
            <a:pPr marL="0" indent="0" algn="l">
              <a:buNone/>
            </a:pPr>
            <a:r>
              <a:rPr lang="en-US" sz="1200" b="1" kern="0" spc="150" dirty="0">
                <a:solidFill>
                  <a:srgbClr val="1A2A5E"/>
                </a:solidFill>
                <a:latin typeface="Helvetica" pitchFamily="34" charset="0"/>
                <a:ea typeface="Helvetica" pitchFamily="34" charset="-122"/>
                <a:cs typeface="Helvetica" pitchFamily="34" charset="-120"/>
              </a:rPr>
              <a:t>ISSUE 001 · OVERTOURISM</a:t>
            </a:r>
            <a:endParaRPr lang="en-US" sz="1200" dirty="0"/>
          </a:p>
        </p:txBody>
      </p:sp>
      <p:sp>
        <p:nvSpPr>
          <p:cNvPr id="5" name="Text 3"/>
          <p:cNvSpPr/>
          <p:nvPr/>
        </p:nvSpPr>
        <p:spPr>
          <a:xfrm>
            <a:off x="1047750" y="1684020"/>
            <a:ext cx="2419386" cy="259080"/>
          </a:xfrm>
          <a:prstGeom prst="rect">
            <a:avLst/>
          </a:prstGeom>
          <a:noFill/>
          <a:ln/>
        </p:spPr>
        <p:txBody>
          <a:bodyPr wrap="square" lIns="25400" tIns="25400" rIns="25400" bIns="25400" rtlCol="0" anchor="t">
            <a:normAutofit/>
          </a:bodyPr>
          <a:lstStyle/>
          <a:p>
            <a:pPr marL="0" indent="0" algn="l">
              <a:buNone/>
            </a:pPr>
            <a:r>
              <a:rPr lang="en-US" sz="1500" b="1" kern="0" spc="300" dirty="0">
                <a:solidFill>
                  <a:srgbClr val="BF842C"/>
                </a:solidFill>
                <a:latin typeface="Helvetica" pitchFamily="34" charset="0"/>
                <a:ea typeface="Helvetica" pitchFamily="34" charset="-122"/>
                <a:cs typeface="Helvetica" pitchFamily="34" charset="-120"/>
              </a:rPr>
              <a:t>COMPREHENSION</a:t>
            </a:r>
            <a:endParaRPr lang="en-US" sz="1500" dirty="0"/>
          </a:p>
        </p:txBody>
      </p:sp>
      <p:sp>
        <p:nvSpPr>
          <p:cNvPr id="6" name="Shape 4"/>
          <p:cNvSpPr/>
          <p:nvPr/>
        </p:nvSpPr>
        <p:spPr>
          <a:xfrm>
            <a:off x="3456742" y="1588770"/>
            <a:ext cx="1601272" cy="388620"/>
          </a:xfrm>
          <a:prstGeom prst="rect">
            <a:avLst/>
          </a:prstGeom>
          <a:solidFill>
            <a:srgbClr val="1A2A5E"/>
          </a:solidFill>
          <a:ln/>
        </p:spPr>
        <p:txBody>
          <a:bodyPr/>
          <a:lstStyle/>
          <a:p>
            <a:endParaRPr lang="en-US"/>
          </a:p>
        </p:txBody>
      </p:sp>
      <p:sp>
        <p:nvSpPr>
          <p:cNvPr id="7" name="Text 5"/>
          <p:cNvSpPr/>
          <p:nvPr/>
        </p:nvSpPr>
        <p:spPr>
          <a:xfrm>
            <a:off x="3628192" y="1645920"/>
            <a:ext cx="1334572" cy="312420"/>
          </a:xfrm>
          <a:prstGeom prst="rect">
            <a:avLst/>
          </a:prstGeom>
          <a:noFill/>
          <a:ln/>
        </p:spPr>
        <p:txBody>
          <a:bodyPr wrap="square" lIns="25400" tIns="25400" rIns="25400" bIns="25400" rtlCol="0" anchor="t">
            <a:normAutofit/>
          </a:bodyPr>
          <a:lstStyle/>
          <a:p>
            <a:pPr marL="0" indent="0" algn="l">
              <a:buNone/>
            </a:pPr>
            <a:r>
              <a:rPr lang="en-US" sz="1500" b="1" kern="0" spc="225" dirty="0">
                <a:solidFill>
                  <a:srgbClr val="FFFFFF"/>
                </a:solidFill>
                <a:latin typeface="Helvetica" pitchFamily="34" charset="0"/>
                <a:ea typeface="Helvetica" pitchFamily="34" charset="-122"/>
                <a:cs typeface="Helvetica" pitchFamily="34" charset="-120"/>
              </a:rPr>
              <a:t>ANSWERS</a:t>
            </a:r>
            <a:endParaRPr lang="en-US" sz="1500" dirty="0"/>
          </a:p>
        </p:txBody>
      </p:sp>
      <p:sp>
        <p:nvSpPr>
          <p:cNvPr id="8" name="Text 6"/>
          <p:cNvSpPr/>
          <p:nvPr/>
        </p:nvSpPr>
        <p:spPr>
          <a:xfrm>
            <a:off x="1047750" y="2110740"/>
            <a:ext cx="17811750" cy="693420"/>
          </a:xfrm>
          <a:prstGeom prst="rect">
            <a:avLst/>
          </a:prstGeom>
          <a:noFill/>
          <a:ln/>
        </p:spPr>
        <p:txBody>
          <a:bodyPr wrap="square" lIns="25400" tIns="25400" rIns="25400" bIns="25400" rtlCol="0" anchor="t">
            <a:normAutofit/>
          </a:bodyPr>
          <a:lstStyle/>
          <a:p>
            <a:pPr marL="0" indent="0" algn="l">
              <a:buNone/>
            </a:pPr>
            <a:r>
              <a:rPr lang="en-US" sz="3900" b="1" dirty="0">
                <a:solidFill>
                  <a:srgbClr val="1A2A5E"/>
                </a:solidFill>
                <a:latin typeface="Playfair Display" pitchFamily="34" charset="0"/>
                <a:ea typeface="Playfair Display" pitchFamily="34" charset="-122"/>
                <a:cs typeface="Playfair Display" pitchFamily="34" charset="-120"/>
              </a:rPr>
              <a:t>True or False?</a:t>
            </a:r>
            <a:endParaRPr lang="en-US" sz="3900" dirty="0"/>
          </a:p>
        </p:txBody>
      </p:sp>
      <p:sp>
        <p:nvSpPr>
          <p:cNvPr id="9" name="Text 7"/>
          <p:cNvSpPr/>
          <p:nvPr/>
        </p:nvSpPr>
        <p:spPr>
          <a:xfrm>
            <a:off x="1047750" y="3147060"/>
            <a:ext cx="457200" cy="419100"/>
          </a:xfrm>
          <a:prstGeom prst="rect">
            <a:avLst/>
          </a:prstGeom>
          <a:noFill/>
          <a:ln/>
        </p:spPr>
        <p:txBody>
          <a:bodyPr wrap="square" lIns="25400" tIns="25400" rIns="25400" bIns="25400" rtlCol="0" anchor="t">
            <a:normAutofit/>
          </a:bodyPr>
          <a:lstStyle/>
          <a:p>
            <a:pPr marL="0" indent="0" algn="l">
              <a:buNone/>
            </a:pPr>
            <a:r>
              <a:rPr lang="en-US" sz="2250" b="1" dirty="0">
                <a:solidFill>
                  <a:srgbClr val="D9B877"/>
                </a:solidFill>
                <a:latin typeface="Playfair Display" pitchFamily="34" charset="0"/>
                <a:ea typeface="Playfair Display" pitchFamily="34" charset="-122"/>
                <a:cs typeface="Playfair Display" pitchFamily="34" charset="-120"/>
              </a:rPr>
              <a:t>1</a:t>
            </a:r>
            <a:endParaRPr lang="en-US" sz="2250" dirty="0"/>
          </a:p>
        </p:txBody>
      </p:sp>
      <p:sp>
        <p:nvSpPr>
          <p:cNvPr id="10" name="Text 8"/>
          <p:cNvSpPr/>
          <p:nvPr/>
        </p:nvSpPr>
        <p:spPr>
          <a:xfrm>
            <a:off x="1676400" y="3162300"/>
            <a:ext cx="1104900" cy="388620"/>
          </a:xfrm>
          <a:prstGeom prst="rect">
            <a:avLst/>
          </a:prstGeom>
          <a:noFill/>
          <a:ln/>
        </p:spPr>
        <p:txBody>
          <a:bodyPr wrap="none" lIns="25400" tIns="25400" rIns="25400" bIns="25400" rtlCol="0" anchor="t">
            <a:normAutofit/>
          </a:bodyPr>
          <a:lstStyle/>
          <a:p>
            <a:pPr marL="0" indent="0" algn="l">
              <a:buNone/>
            </a:pPr>
            <a:r>
              <a:rPr lang="en-US" sz="1950" b="1" dirty="0">
                <a:solidFill>
                  <a:srgbClr val="1A7A4A"/>
                </a:solidFill>
                <a:latin typeface="Helvetica" pitchFamily="34" charset="0"/>
                <a:ea typeface="Helvetica" pitchFamily="34" charset="-122"/>
                <a:cs typeface="Helvetica" pitchFamily="34" charset="-120"/>
              </a:rPr>
              <a:t>TRUE</a:t>
            </a:r>
            <a:endParaRPr lang="en-US" sz="1950" dirty="0"/>
          </a:p>
        </p:txBody>
      </p:sp>
      <p:sp>
        <p:nvSpPr>
          <p:cNvPr id="11" name="Text 9"/>
          <p:cNvSpPr/>
          <p:nvPr/>
        </p:nvSpPr>
        <p:spPr>
          <a:xfrm>
            <a:off x="2952750" y="3196590"/>
            <a:ext cx="14144625" cy="320040"/>
          </a:xfrm>
          <a:prstGeom prst="rect">
            <a:avLst/>
          </a:prstGeom>
          <a:noFill/>
          <a:ln/>
        </p:spPr>
        <p:txBody>
          <a:bodyPr wrap="square" lIns="25400" tIns="25400" rIns="25400" bIns="25400" rtlCol="0" anchor="t">
            <a:normAutofit/>
          </a:bodyPr>
          <a:lstStyle/>
          <a:p>
            <a:pPr marL="0" indent="0" algn="l">
              <a:buNone/>
            </a:pPr>
            <a:r>
              <a:rPr lang="en-US" sz="1950" dirty="0">
                <a:solidFill>
                  <a:srgbClr val="444444"/>
                </a:solidFill>
                <a:latin typeface="Helvetica" pitchFamily="34" charset="0"/>
                <a:ea typeface="Helvetica" pitchFamily="34" charset="-122"/>
                <a:cs typeface="Helvetica" pitchFamily="34" charset="-120"/>
              </a:rPr>
              <a:t>Too many visitors can overwhelm a place.</a:t>
            </a:r>
            <a:endParaRPr lang="en-US" sz="1950" dirty="0"/>
          </a:p>
        </p:txBody>
      </p:sp>
      <p:sp>
        <p:nvSpPr>
          <p:cNvPr id="12" name="Text 10"/>
          <p:cNvSpPr/>
          <p:nvPr/>
        </p:nvSpPr>
        <p:spPr>
          <a:xfrm>
            <a:off x="1047750" y="3699510"/>
            <a:ext cx="457200" cy="419100"/>
          </a:xfrm>
          <a:prstGeom prst="rect">
            <a:avLst/>
          </a:prstGeom>
          <a:noFill/>
          <a:ln/>
        </p:spPr>
        <p:txBody>
          <a:bodyPr wrap="square" lIns="25400" tIns="25400" rIns="25400" bIns="25400" rtlCol="0" anchor="t">
            <a:normAutofit/>
          </a:bodyPr>
          <a:lstStyle/>
          <a:p>
            <a:pPr marL="0" indent="0" algn="l">
              <a:buNone/>
            </a:pPr>
            <a:r>
              <a:rPr lang="en-US" sz="2250" b="1" dirty="0">
                <a:solidFill>
                  <a:srgbClr val="D9B877"/>
                </a:solidFill>
                <a:latin typeface="Playfair Display" pitchFamily="34" charset="0"/>
                <a:ea typeface="Playfair Display" pitchFamily="34" charset="-122"/>
                <a:cs typeface="Playfair Display" pitchFamily="34" charset="-120"/>
              </a:rPr>
              <a:t>2</a:t>
            </a:r>
            <a:endParaRPr lang="en-US" sz="2250" dirty="0"/>
          </a:p>
        </p:txBody>
      </p:sp>
      <p:sp>
        <p:nvSpPr>
          <p:cNvPr id="13" name="Text 11"/>
          <p:cNvSpPr/>
          <p:nvPr/>
        </p:nvSpPr>
        <p:spPr>
          <a:xfrm>
            <a:off x="1676400" y="3714750"/>
            <a:ext cx="1104900" cy="388620"/>
          </a:xfrm>
          <a:prstGeom prst="rect">
            <a:avLst/>
          </a:prstGeom>
          <a:noFill/>
          <a:ln/>
        </p:spPr>
        <p:txBody>
          <a:bodyPr wrap="none" lIns="25400" tIns="25400" rIns="25400" bIns="25400" rtlCol="0" anchor="t">
            <a:normAutofit/>
          </a:bodyPr>
          <a:lstStyle/>
          <a:p>
            <a:pPr marL="0" indent="0" algn="l">
              <a:buNone/>
            </a:pPr>
            <a:r>
              <a:rPr lang="en-US" sz="1950" b="1" dirty="0">
                <a:solidFill>
                  <a:srgbClr val="1A7A4A"/>
                </a:solidFill>
                <a:latin typeface="Helvetica" pitchFamily="34" charset="0"/>
                <a:ea typeface="Helvetica" pitchFamily="34" charset="-122"/>
                <a:cs typeface="Helvetica" pitchFamily="34" charset="-120"/>
              </a:rPr>
              <a:t>TRUE</a:t>
            </a:r>
            <a:endParaRPr lang="en-US" sz="1950" dirty="0"/>
          </a:p>
        </p:txBody>
      </p:sp>
      <p:sp>
        <p:nvSpPr>
          <p:cNvPr id="14" name="Text 12"/>
          <p:cNvSpPr/>
          <p:nvPr/>
        </p:nvSpPr>
        <p:spPr>
          <a:xfrm>
            <a:off x="2952750" y="3749040"/>
            <a:ext cx="14144625" cy="320040"/>
          </a:xfrm>
          <a:prstGeom prst="rect">
            <a:avLst/>
          </a:prstGeom>
          <a:noFill/>
          <a:ln/>
        </p:spPr>
        <p:txBody>
          <a:bodyPr wrap="square" lIns="25400" tIns="25400" rIns="25400" bIns="25400" rtlCol="0" anchor="t">
            <a:normAutofit/>
          </a:bodyPr>
          <a:lstStyle/>
          <a:p>
            <a:pPr marL="0" indent="0" algn="l">
              <a:buNone/>
            </a:pPr>
            <a:r>
              <a:rPr lang="en-US" sz="1950" dirty="0">
                <a:solidFill>
                  <a:srgbClr val="444444"/>
                </a:solidFill>
                <a:latin typeface="Helvetica" pitchFamily="34" charset="0"/>
                <a:ea typeface="Helvetica" pitchFamily="34" charset="-122"/>
                <a:cs typeface="Helvetica" pitchFamily="34" charset="-120"/>
              </a:rPr>
              <a:t>Venice charges day-trippers a five-euro fee.</a:t>
            </a:r>
            <a:endParaRPr lang="en-US" sz="1950" dirty="0"/>
          </a:p>
        </p:txBody>
      </p:sp>
      <p:sp>
        <p:nvSpPr>
          <p:cNvPr id="15" name="Text 13"/>
          <p:cNvSpPr/>
          <p:nvPr/>
        </p:nvSpPr>
        <p:spPr>
          <a:xfrm>
            <a:off x="1047750" y="4251960"/>
            <a:ext cx="457200" cy="419100"/>
          </a:xfrm>
          <a:prstGeom prst="rect">
            <a:avLst/>
          </a:prstGeom>
          <a:noFill/>
          <a:ln/>
        </p:spPr>
        <p:txBody>
          <a:bodyPr wrap="square" lIns="25400" tIns="25400" rIns="25400" bIns="25400" rtlCol="0" anchor="t">
            <a:normAutofit/>
          </a:bodyPr>
          <a:lstStyle/>
          <a:p>
            <a:pPr marL="0" indent="0" algn="l">
              <a:buNone/>
            </a:pPr>
            <a:r>
              <a:rPr lang="en-US" sz="2250" b="1" dirty="0">
                <a:solidFill>
                  <a:srgbClr val="D9B877"/>
                </a:solidFill>
                <a:latin typeface="Playfair Display" pitchFamily="34" charset="0"/>
                <a:ea typeface="Playfair Display" pitchFamily="34" charset="-122"/>
                <a:cs typeface="Playfair Display" pitchFamily="34" charset="-120"/>
              </a:rPr>
              <a:t>3</a:t>
            </a:r>
            <a:endParaRPr lang="en-US" sz="2250" dirty="0"/>
          </a:p>
        </p:txBody>
      </p:sp>
      <p:sp>
        <p:nvSpPr>
          <p:cNvPr id="16" name="Text 14"/>
          <p:cNvSpPr/>
          <p:nvPr/>
        </p:nvSpPr>
        <p:spPr>
          <a:xfrm>
            <a:off x="1676400" y="4267200"/>
            <a:ext cx="1104900" cy="388620"/>
          </a:xfrm>
          <a:prstGeom prst="rect">
            <a:avLst/>
          </a:prstGeom>
          <a:noFill/>
          <a:ln/>
        </p:spPr>
        <p:txBody>
          <a:bodyPr wrap="none" lIns="25400" tIns="25400" rIns="25400" bIns="25400" rtlCol="0" anchor="t">
            <a:normAutofit/>
          </a:bodyPr>
          <a:lstStyle/>
          <a:p>
            <a:pPr marL="0" indent="0" algn="l">
              <a:buNone/>
            </a:pPr>
            <a:r>
              <a:rPr lang="en-US" sz="1950" b="1" dirty="0">
                <a:solidFill>
                  <a:srgbClr val="B0392F"/>
                </a:solidFill>
                <a:latin typeface="Helvetica" pitchFamily="34" charset="0"/>
                <a:ea typeface="Helvetica" pitchFamily="34" charset="-122"/>
                <a:cs typeface="Helvetica" pitchFamily="34" charset="-120"/>
              </a:rPr>
              <a:t>FALSE</a:t>
            </a:r>
            <a:endParaRPr lang="en-US" sz="1950" dirty="0"/>
          </a:p>
        </p:txBody>
      </p:sp>
      <p:sp>
        <p:nvSpPr>
          <p:cNvPr id="17" name="Text 15"/>
          <p:cNvSpPr/>
          <p:nvPr/>
        </p:nvSpPr>
        <p:spPr>
          <a:xfrm>
            <a:off x="2952750" y="4301490"/>
            <a:ext cx="14144625" cy="320040"/>
          </a:xfrm>
          <a:prstGeom prst="rect">
            <a:avLst/>
          </a:prstGeom>
          <a:noFill/>
          <a:ln/>
        </p:spPr>
        <p:txBody>
          <a:bodyPr wrap="square" lIns="25400" tIns="25400" rIns="25400" bIns="25400" rtlCol="0" anchor="t">
            <a:normAutofit/>
          </a:bodyPr>
          <a:lstStyle/>
          <a:p>
            <a:pPr marL="0" indent="0" algn="l">
              <a:buNone/>
            </a:pPr>
            <a:r>
              <a:rPr lang="en-US" sz="1950" dirty="0">
                <a:solidFill>
                  <a:srgbClr val="444444"/>
                </a:solidFill>
                <a:latin typeface="Helvetica" pitchFamily="34" charset="0"/>
                <a:ea typeface="Helvetica" pitchFamily="34" charset="-122"/>
                <a:cs typeface="Helvetica" pitchFamily="34" charset="-120"/>
              </a:rPr>
              <a:t>The article says tourism is only harmful. </a:t>
            </a:r>
            <a:r>
              <a:rPr lang="en-US" sz="1950" i="1" dirty="0">
                <a:solidFill>
                  <a:srgbClr val="888888"/>
                </a:solidFill>
                <a:latin typeface="Helvetica" pitchFamily="34" charset="0"/>
                <a:ea typeface="Helvetica" pitchFamily="34" charset="-122"/>
                <a:cs typeface="Helvetica" pitchFamily="34" charset="-120"/>
              </a:rPr>
              <a:t>— it brings jobs &amp; culture too.</a:t>
            </a:r>
            <a:endParaRPr lang="en-US" sz="1950" dirty="0"/>
          </a:p>
        </p:txBody>
      </p:sp>
      <p:sp>
        <p:nvSpPr>
          <p:cNvPr id="18" name="Text 16"/>
          <p:cNvSpPr/>
          <p:nvPr/>
        </p:nvSpPr>
        <p:spPr>
          <a:xfrm>
            <a:off x="1047750" y="4804410"/>
            <a:ext cx="457200" cy="419100"/>
          </a:xfrm>
          <a:prstGeom prst="rect">
            <a:avLst/>
          </a:prstGeom>
          <a:noFill/>
          <a:ln/>
        </p:spPr>
        <p:txBody>
          <a:bodyPr wrap="square" lIns="25400" tIns="25400" rIns="25400" bIns="25400" rtlCol="0" anchor="t">
            <a:normAutofit/>
          </a:bodyPr>
          <a:lstStyle/>
          <a:p>
            <a:pPr marL="0" indent="0" algn="l">
              <a:buNone/>
            </a:pPr>
            <a:r>
              <a:rPr lang="en-US" sz="2250" b="1" dirty="0">
                <a:solidFill>
                  <a:srgbClr val="D9B877"/>
                </a:solidFill>
                <a:latin typeface="Playfair Display" pitchFamily="34" charset="0"/>
                <a:ea typeface="Playfair Display" pitchFamily="34" charset="-122"/>
                <a:cs typeface="Playfair Display" pitchFamily="34" charset="-120"/>
              </a:rPr>
              <a:t>4</a:t>
            </a:r>
            <a:endParaRPr lang="en-US" sz="2250" dirty="0"/>
          </a:p>
        </p:txBody>
      </p:sp>
      <p:sp>
        <p:nvSpPr>
          <p:cNvPr id="19" name="Text 17"/>
          <p:cNvSpPr/>
          <p:nvPr/>
        </p:nvSpPr>
        <p:spPr>
          <a:xfrm>
            <a:off x="1676400" y="4819650"/>
            <a:ext cx="1104900" cy="388620"/>
          </a:xfrm>
          <a:prstGeom prst="rect">
            <a:avLst/>
          </a:prstGeom>
          <a:noFill/>
          <a:ln/>
        </p:spPr>
        <p:txBody>
          <a:bodyPr wrap="none" lIns="25400" tIns="25400" rIns="25400" bIns="25400" rtlCol="0" anchor="t">
            <a:normAutofit/>
          </a:bodyPr>
          <a:lstStyle/>
          <a:p>
            <a:pPr marL="0" indent="0" algn="l">
              <a:buNone/>
            </a:pPr>
            <a:r>
              <a:rPr lang="en-US" sz="1950" b="1" dirty="0">
                <a:solidFill>
                  <a:srgbClr val="1A7A4A"/>
                </a:solidFill>
                <a:latin typeface="Helvetica" pitchFamily="34" charset="0"/>
                <a:ea typeface="Helvetica" pitchFamily="34" charset="-122"/>
                <a:cs typeface="Helvetica" pitchFamily="34" charset="-120"/>
              </a:rPr>
              <a:t>TRUE</a:t>
            </a:r>
            <a:endParaRPr lang="en-US" sz="1950" dirty="0"/>
          </a:p>
        </p:txBody>
      </p:sp>
      <p:sp>
        <p:nvSpPr>
          <p:cNvPr id="20" name="Text 18"/>
          <p:cNvSpPr/>
          <p:nvPr/>
        </p:nvSpPr>
        <p:spPr>
          <a:xfrm>
            <a:off x="2952750" y="4853940"/>
            <a:ext cx="14144625" cy="320040"/>
          </a:xfrm>
          <a:prstGeom prst="rect">
            <a:avLst/>
          </a:prstGeom>
          <a:noFill/>
          <a:ln/>
        </p:spPr>
        <p:txBody>
          <a:bodyPr wrap="square" lIns="25400" tIns="25400" rIns="25400" bIns="25400" rtlCol="0" anchor="t">
            <a:normAutofit/>
          </a:bodyPr>
          <a:lstStyle/>
          <a:p>
            <a:pPr marL="0" indent="0" algn="l">
              <a:buNone/>
            </a:pPr>
            <a:r>
              <a:rPr lang="en-US" sz="1950" dirty="0">
                <a:solidFill>
                  <a:srgbClr val="444444"/>
                </a:solidFill>
                <a:latin typeface="Helvetica" pitchFamily="34" charset="0"/>
                <a:ea typeface="Helvetica" pitchFamily="34" charset="-122"/>
                <a:cs typeface="Helvetica" pitchFamily="34" charset="-120"/>
              </a:rPr>
              <a:t>Everest has seen crowds near the summit.</a:t>
            </a:r>
            <a:endParaRPr lang="en-US" sz="1950" dirty="0"/>
          </a:p>
        </p:txBody>
      </p:sp>
      <p:sp>
        <p:nvSpPr>
          <p:cNvPr id="21" name="Text 19"/>
          <p:cNvSpPr/>
          <p:nvPr/>
        </p:nvSpPr>
        <p:spPr>
          <a:xfrm>
            <a:off x="1047750" y="5356860"/>
            <a:ext cx="457200" cy="419100"/>
          </a:xfrm>
          <a:prstGeom prst="rect">
            <a:avLst/>
          </a:prstGeom>
          <a:noFill/>
          <a:ln/>
        </p:spPr>
        <p:txBody>
          <a:bodyPr wrap="square" lIns="25400" tIns="25400" rIns="25400" bIns="25400" rtlCol="0" anchor="t">
            <a:normAutofit/>
          </a:bodyPr>
          <a:lstStyle/>
          <a:p>
            <a:pPr marL="0" indent="0" algn="l">
              <a:buNone/>
            </a:pPr>
            <a:r>
              <a:rPr lang="en-US" sz="2250" b="1" dirty="0">
                <a:solidFill>
                  <a:srgbClr val="D9B877"/>
                </a:solidFill>
                <a:latin typeface="Playfair Display" pitchFamily="34" charset="0"/>
                <a:ea typeface="Playfair Display" pitchFamily="34" charset="-122"/>
                <a:cs typeface="Playfair Display" pitchFamily="34" charset="-120"/>
              </a:rPr>
              <a:t>5</a:t>
            </a:r>
            <a:endParaRPr lang="en-US" sz="2250" dirty="0"/>
          </a:p>
        </p:txBody>
      </p:sp>
      <p:sp>
        <p:nvSpPr>
          <p:cNvPr id="22" name="Text 20"/>
          <p:cNvSpPr/>
          <p:nvPr/>
        </p:nvSpPr>
        <p:spPr>
          <a:xfrm>
            <a:off x="1676400" y="5372100"/>
            <a:ext cx="1104900" cy="388620"/>
          </a:xfrm>
          <a:prstGeom prst="rect">
            <a:avLst/>
          </a:prstGeom>
          <a:noFill/>
          <a:ln/>
        </p:spPr>
        <p:txBody>
          <a:bodyPr wrap="none" lIns="25400" tIns="25400" rIns="25400" bIns="25400" rtlCol="0" anchor="t">
            <a:normAutofit/>
          </a:bodyPr>
          <a:lstStyle/>
          <a:p>
            <a:pPr marL="0" indent="0" algn="l">
              <a:buNone/>
            </a:pPr>
            <a:r>
              <a:rPr lang="en-US" sz="1950" b="1" dirty="0">
                <a:solidFill>
                  <a:srgbClr val="B0392F"/>
                </a:solidFill>
                <a:latin typeface="Helvetica" pitchFamily="34" charset="0"/>
                <a:ea typeface="Helvetica" pitchFamily="34" charset="-122"/>
                <a:cs typeface="Helvetica" pitchFamily="34" charset="-120"/>
              </a:rPr>
              <a:t>FALSE</a:t>
            </a:r>
            <a:endParaRPr lang="en-US" sz="1950" dirty="0"/>
          </a:p>
        </p:txBody>
      </p:sp>
      <p:sp>
        <p:nvSpPr>
          <p:cNvPr id="23" name="Text 21"/>
          <p:cNvSpPr/>
          <p:nvPr/>
        </p:nvSpPr>
        <p:spPr>
          <a:xfrm>
            <a:off x="2952750" y="5406390"/>
            <a:ext cx="14144625" cy="320040"/>
          </a:xfrm>
          <a:prstGeom prst="rect">
            <a:avLst/>
          </a:prstGeom>
          <a:noFill/>
          <a:ln/>
        </p:spPr>
        <p:txBody>
          <a:bodyPr wrap="square" lIns="25400" tIns="25400" rIns="25400" bIns="25400" rtlCol="0" anchor="t">
            <a:normAutofit/>
          </a:bodyPr>
          <a:lstStyle/>
          <a:p>
            <a:pPr marL="0" indent="0" algn="l">
              <a:buNone/>
            </a:pPr>
            <a:r>
              <a:rPr lang="en-US" sz="1950" dirty="0">
                <a:solidFill>
                  <a:srgbClr val="444444"/>
                </a:solidFill>
                <a:latin typeface="Helvetica" pitchFamily="34" charset="0"/>
                <a:ea typeface="Helvetica" pitchFamily="34" charset="-122"/>
                <a:cs typeface="Helvetica" pitchFamily="34" charset="-120"/>
              </a:rPr>
              <a:t>There is one simple solution. </a:t>
            </a:r>
            <a:r>
              <a:rPr lang="en-US" sz="1950" i="1" dirty="0">
                <a:solidFill>
                  <a:srgbClr val="888888"/>
                </a:solidFill>
                <a:latin typeface="Helvetica" pitchFamily="34" charset="0"/>
                <a:ea typeface="Helvetica" pitchFamily="34" charset="-122"/>
                <a:cs typeface="Helvetica" pitchFamily="34" charset="-120"/>
              </a:rPr>
              <a:t>— “no easy answer is in sight.”</a:t>
            </a:r>
            <a:endParaRPr lang="en-US" sz="1950" dirty="0"/>
          </a:p>
        </p:txBody>
      </p:sp>
      <p:sp>
        <p:nvSpPr>
          <p:cNvPr id="24" name="Text 22"/>
          <p:cNvSpPr/>
          <p:nvPr/>
        </p:nvSpPr>
        <p:spPr>
          <a:xfrm>
            <a:off x="1047750" y="9429750"/>
            <a:ext cx="17811750" cy="228600"/>
          </a:xfrm>
          <a:prstGeom prst="rect">
            <a:avLst/>
          </a:prstGeom>
          <a:noFill/>
          <a:ln/>
        </p:spPr>
        <p:txBody>
          <a:bodyPr wrap="square" lIns="25400" tIns="25400" rIns="25400" bIns="25400" rtlCol="0" anchor="t">
            <a:normAutofit/>
          </a:bodyPr>
          <a:lstStyle/>
          <a:p>
            <a:pPr marL="0" indent="0" algn="l">
              <a:buNone/>
            </a:pPr>
            <a:r>
              <a:rPr lang="en-US" sz="1275" kern="0" spc="38" dirty="0">
                <a:solidFill>
                  <a:srgbClr val="9A9890"/>
                </a:solidFill>
                <a:latin typeface="Helvetica" pitchFamily="34" charset="0"/>
                <a:ea typeface="Helvetica" pitchFamily="34" charset="-122"/>
                <a:cs typeface="Helvetica" pitchFamily="34" charset="-120"/>
              </a:rPr>
              <a:t>perspectiveenglish.com</a:t>
            </a:r>
            <a:endParaRPr lang="en-US" sz="1275"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TotalTime>
  <Words>1815</Words>
  <Application>Microsoft Office PowerPoint</Application>
  <PresentationFormat>Custom</PresentationFormat>
  <Paragraphs>252</Paragraphs>
  <Slides>16</Slides>
  <Notes>16</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Helvetica</vt:lpstr>
      <vt:lpstr>Playfair Display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Wil Williams</cp:lastModifiedBy>
  <cp:revision>4</cp:revision>
  <dcterms:created xsi:type="dcterms:W3CDTF">2026-07-02T08:36:17Z</dcterms:created>
  <dcterms:modified xsi:type="dcterms:W3CDTF">2026-07-02T08:38:24Z</dcterms:modified>
</cp:coreProperties>
</file>