
<file path=[Content_Types].xml><?xml version="1.0" encoding="utf-8"?>
<Types xmlns="http://schemas.openxmlformats.org/package/2006/content-types">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3" r:id="rId8"/>
    <p:sldId id="264" r:id="rId9"/>
    <p:sldId id="265" r:id="rId10"/>
    <p:sldId id="269" r:id="rId11"/>
    <p:sldId id="266" r:id="rId12"/>
    <p:sldId id="267" r:id="rId13"/>
    <p:sldId id="268" r:id="rId14"/>
    <p:sldId id="270" r:id="rId15"/>
    <p:sldId id="271" r:id="rId16"/>
    <p:sldId id="272" r:id="rId17"/>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56" d="100"/>
          <a:sy n="56" d="100"/>
        </p:scale>
        <p:origin x="610"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82645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This is Issue 001 of Perspective, the advanced edition. Topic: Overtourism. Aim: read for implication, test the assumptions behind popular solutions, and defend a position under challenge.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expectations. 60–75 minutes. Warm-up, five expressions, article + audio, an inference check, then critical thinking, discussion, a defended proposal and a written argument.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Books closed. Pairs discuss both questions for 4–5 minutes. Push on question 2: ask students to define the difference precisely, then test whether their own travel fits the definition.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photo and the subtitle. Students unpack the phrase “loved to death” and predict whose side the article takes. Return to their predictions after reading: the article deliberately refuses to take one.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match each expression (1–5) to its meaning (A–E). All five appear in the article; ask students to use the context to confirm each match, not just memory. Answers on the next slide.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answers. Then ask for a fresh example of each from students’ own lives or news: a place that became a victim of its own success, a group that bears the brunt of a policy.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read the full article, or follow the audio. Set a purpose: where does the writer stand, and how can you tell? Point out that the final paragraph weighs remedies without endorsing one. End on the pull-quote question; it sets up the discussion. Give 5–6 minutes.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Inference check. Several answers are implied rather than stated, so students must point to the words that justify their choice. Answers and evidence on the next slide.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with evidence. Pattern: T, F, T, F, F. On 3, note the doubt is attributed to critics, but the writer reports it without challenge. On 5, the writer presents reconciliation as one view and questions it.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heart of the lesson. Pairs or small groups. Don’t accept ‘it depends’ without asking: on what? Encourage: ‘That rests on the assumption that…’, ‘I’d concede that…, but…’, ‘The flaw in that argument is…’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council task, advanced version. Groups of three or four. Read each claim and its hidden assumption aloud. Groups vote on each measure, then identify the weakest assumption. About twelve minutes, including the YOUR VOTE line and all three DISCUSS questions. Question 3 targets framing: the quoted claims use persuasive wording on purpose. Strong answers name what would prove an assumption wrong.</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complete each sentence, changing the form where needed (5 needs a past participle). Then have them say each line aloud and extend it with a reason. Answers next slide.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Check form: 2 keeps “of”; 5 changes to the past participle “hollowed out.” Ask students to reuse two of the expressions in the discussion that follows.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get ~8 minutes to choose one policy and prepare. Each presents for two minutes; a second group rebuts for one minute; the first group answers. Judge on how well the answer meets the objection, not on the policy itself.</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as in-class writing or homework. 200–250 words. The opposing view must be stated fairly before it is answered. A model answer is in the Teacher Guide (Page 3).</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Wrap up. Thank the class. Preview that Issue 002 continues the advanced series. Reminder: the worksheet, audio and teacher guide all live at perspectiveenglish.com.</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451A2A"/>
        </a:solidFill>
        <a:effectLst/>
      </p:bgPr>
    </p:bg>
    <p:spTree>
      <p:nvGrpSpPr>
        <p:cNvPr id="1" name=""/>
        <p:cNvGrpSpPr/>
        <p:nvPr/>
      </p:nvGrpSpPr>
      <p:grpSpPr>
        <a:xfrm>
          <a:off x="0" y="0"/>
          <a:ext cx="0" cy="0"/>
          <a:chOff x="0" y="0"/>
          <a:chExt cx="0" cy="0"/>
        </a:xfrm>
      </p:grpSpPr>
      <p:sp>
        <p:nvSpPr>
          <p:cNvPr id="2" name="Text 0"/>
          <p:cNvSpPr/>
          <p:nvPr/>
        </p:nvSpPr>
        <p:spPr>
          <a:xfrm>
            <a:off x="1238250" y="1047750"/>
            <a:ext cx="5448300" cy="548640"/>
          </a:xfrm>
          <a:prstGeom prst="rect">
            <a:avLst/>
          </a:prstGeom>
          <a:noFill/>
          <a:ln/>
        </p:spPr>
        <p:txBody>
          <a:bodyPr wrap="none" lIns="25400" tIns="25400" rIns="25400" bIns="25400" rtlCol="0" anchor="t">
            <a:normAutofit/>
          </a:bodyPr>
          <a:lstStyle/>
          <a:p>
            <a:pPr marL="0" indent="0" algn="l">
              <a:buNone/>
            </a:pPr>
            <a:r>
              <a:rPr lang="en-US" sz="3000" b="1" kern="0" spc="75" dirty="0">
                <a:solidFill>
                  <a:srgbClr val="FFFFFF"/>
                </a:solidFill>
                <a:latin typeface="Playfair Display" pitchFamily="34" charset="0"/>
                <a:ea typeface="Playfair Display" pitchFamily="34" charset="-122"/>
                <a:cs typeface="Playfair Display" pitchFamily="34" charset="-120"/>
              </a:rPr>
              <a:t>PERSPECTIVE</a:t>
            </a:r>
            <a:endParaRPr lang="en-US" sz="3000" dirty="0"/>
          </a:p>
        </p:txBody>
      </p:sp>
      <p:sp>
        <p:nvSpPr>
          <p:cNvPr id="3" name="Text 1"/>
          <p:cNvSpPr/>
          <p:nvPr/>
        </p:nvSpPr>
        <p:spPr>
          <a:xfrm>
            <a:off x="15567446" y="1047750"/>
            <a:ext cx="1482304" cy="312420"/>
          </a:xfrm>
          <a:prstGeom prst="rect">
            <a:avLst/>
          </a:prstGeom>
          <a:noFill/>
          <a:ln/>
        </p:spPr>
        <p:txBody>
          <a:bodyPr wrap="square" lIns="25400" tIns="25400" rIns="25400" bIns="25400" rtlCol="0" anchor="t">
            <a:normAutofit/>
          </a:bodyPr>
          <a:lstStyle/>
          <a:p>
            <a:pPr marL="0" indent="0" algn="r">
              <a:buNone/>
            </a:pPr>
            <a:r>
              <a:rPr lang="en-US" sz="1500" b="1" kern="0" spc="225" dirty="0">
                <a:solidFill>
                  <a:srgbClr val="D9B877"/>
                </a:solidFill>
                <a:latin typeface="Helvetica" pitchFamily="34" charset="0"/>
                <a:ea typeface="Helvetica" pitchFamily="34" charset="-122"/>
                <a:cs typeface="Helvetica" pitchFamily="34" charset="-120"/>
              </a:rPr>
              <a:t>ISSUE 001</a:t>
            </a:r>
            <a:endParaRPr lang="en-US" sz="1500" dirty="0"/>
          </a:p>
        </p:txBody>
      </p:sp>
      <p:sp>
        <p:nvSpPr>
          <p:cNvPr id="4" name="Text 2"/>
          <p:cNvSpPr/>
          <p:nvPr/>
        </p:nvSpPr>
        <p:spPr>
          <a:xfrm>
            <a:off x="1238250" y="6719888"/>
            <a:ext cx="17392650" cy="281940"/>
          </a:xfrm>
          <a:prstGeom prst="rect">
            <a:avLst/>
          </a:prstGeom>
          <a:noFill/>
          <a:ln/>
        </p:spPr>
        <p:txBody>
          <a:bodyPr wrap="square" lIns="25400" tIns="25400" rIns="25400" bIns="25400" rtlCol="0" anchor="t">
            <a:normAutofit lnSpcReduction="10000"/>
          </a:bodyPr>
          <a:lstStyle/>
          <a:p>
            <a:pPr marL="0" indent="0" algn="l">
              <a:buNone/>
            </a:pPr>
            <a:r>
              <a:rPr lang="en-US" sz="1650" b="1" kern="0" spc="450" dirty="0">
                <a:solidFill>
                  <a:srgbClr val="D9B877"/>
                </a:solidFill>
                <a:latin typeface="Helvetica" pitchFamily="34" charset="0"/>
                <a:ea typeface="Helvetica" pitchFamily="34" charset="-122"/>
                <a:cs typeface="Helvetica" pitchFamily="34" charset="-120"/>
              </a:rPr>
              <a:t>LESSONS WORTH TALKING ABOUT</a:t>
            </a:r>
            <a:endParaRPr lang="en-US" sz="1650" dirty="0"/>
          </a:p>
        </p:txBody>
      </p:sp>
      <p:sp>
        <p:nvSpPr>
          <p:cNvPr id="5" name="Text 3"/>
          <p:cNvSpPr/>
          <p:nvPr/>
        </p:nvSpPr>
        <p:spPr>
          <a:xfrm>
            <a:off x="1238250" y="7211378"/>
            <a:ext cx="17392650" cy="1395413"/>
          </a:xfrm>
          <a:prstGeom prst="rect">
            <a:avLst/>
          </a:prstGeom>
          <a:noFill/>
          <a:ln/>
        </p:spPr>
        <p:txBody>
          <a:bodyPr wrap="square" lIns="25400" tIns="25400" rIns="25400" bIns="25400" rtlCol="0" anchor="t">
            <a:normAutofit/>
          </a:bodyPr>
          <a:lstStyle/>
          <a:p>
            <a:pPr marL="0" indent="0" algn="l">
              <a:lnSpc>
                <a:spcPct val="71250"/>
              </a:lnSpc>
              <a:buNone/>
            </a:pPr>
            <a:r>
              <a:rPr lang="en-US" sz="11250" b="1" kern="0" spc="-150" dirty="0">
                <a:solidFill>
                  <a:srgbClr val="FFFFFF"/>
                </a:solidFill>
                <a:latin typeface="Playfair Display" pitchFamily="34" charset="0"/>
                <a:ea typeface="Playfair Display" pitchFamily="34" charset="-122"/>
                <a:cs typeface="Playfair Display" pitchFamily="34" charset="-120"/>
              </a:rPr>
              <a:t>Overtourism</a:t>
            </a:r>
            <a:endParaRPr lang="en-US" sz="11250" dirty="0"/>
          </a:p>
        </p:txBody>
      </p:sp>
      <p:sp>
        <p:nvSpPr>
          <p:cNvPr id="6" name="Text 4"/>
          <p:cNvSpPr/>
          <p:nvPr/>
        </p:nvSpPr>
        <p:spPr>
          <a:xfrm>
            <a:off x="1238250" y="8797290"/>
            <a:ext cx="17392650" cy="480060"/>
          </a:xfrm>
          <a:prstGeom prst="rect">
            <a:avLst/>
          </a:prstGeom>
          <a:noFill/>
          <a:ln/>
        </p:spPr>
        <p:txBody>
          <a:bodyPr wrap="square" lIns="25400" tIns="25400" rIns="25400" bIns="25400" rtlCol="0" anchor="t">
            <a:normAutofit lnSpcReduction="10000"/>
          </a:bodyPr>
          <a:lstStyle/>
          <a:p>
            <a:pPr marL="0" indent="0" algn="l">
              <a:buNone/>
            </a:pPr>
            <a:r>
              <a:rPr lang="en-US" sz="3000" dirty="0">
                <a:solidFill>
                  <a:srgbClr val="F1DFE3"/>
                </a:solidFill>
                <a:latin typeface="Helvetica" pitchFamily="34" charset="0"/>
                <a:ea typeface="Helvetica" pitchFamily="34" charset="-122"/>
                <a:cs typeface="Helvetica" pitchFamily="34" charset="-120"/>
              </a:rPr>
              <a:t>Can a place be loved to death?</a:t>
            </a:r>
            <a:endParaRPr lang="en-US" sz="3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4681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65760"/>
          </a:xfrm>
          <a:prstGeom prst="rect">
            <a:avLst/>
          </a:prstGeom>
          <a:noFill/>
          <a:ln/>
        </p:spPr>
        <p:txBody>
          <a:bodyPr wrap="none" lIns="25400" tIns="25400" rIns="25400" bIns="25400" rtlCol="0" anchor="t">
            <a:normAutofit/>
          </a:bodyPr>
          <a:lstStyle/>
          <a:p>
            <a:pPr marL="0" indent="0" algn="l">
              <a:buNone/>
            </a:pPr>
            <a:r>
              <a:rPr lang="en-US" sz="1950" b="1" kern="0" spc="38" dirty="0">
                <a:solidFill>
                  <a:srgbClr val="451A2A"/>
                </a:solidFill>
                <a:latin typeface="Playfair Display" pitchFamily="34" charset="0"/>
                <a:ea typeface="Playfair Display" pitchFamily="34" charset="-122"/>
                <a:cs typeface="Playfair Display" pitchFamily="34" charset="-120"/>
              </a:rPr>
              <a:t>PERSPECTIVE</a:t>
            </a:r>
            <a:endParaRPr lang="en-US" sz="1950" dirty="0"/>
          </a:p>
        </p:txBody>
      </p:sp>
      <p:sp>
        <p:nvSpPr>
          <p:cNvPr id="4" name="Text 2"/>
          <p:cNvSpPr/>
          <p:nvPr/>
        </p:nvSpPr>
        <p:spPr>
          <a:xfrm>
            <a:off x="14520624" y="723900"/>
            <a:ext cx="2991588"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001 · OVERTOURISM</a:t>
            </a:r>
            <a:endParaRPr lang="en-US" sz="1200" dirty="0"/>
          </a:p>
        </p:txBody>
      </p:sp>
      <p:sp>
        <p:nvSpPr>
          <p:cNvPr id="5" name="Text 3"/>
          <p:cNvSpPr/>
          <p:nvPr/>
        </p:nvSpPr>
        <p:spPr>
          <a:xfrm>
            <a:off x="1047750" y="162687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LESSON OVERVIEW</a:t>
            </a:r>
            <a:endParaRPr lang="en-US" sz="1500" dirty="0"/>
          </a:p>
        </p:txBody>
      </p:sp>
      <p:sp>
        <p:nvSpPr>
          <p:cNvPr id="6" name="Text 4"/>
          <p:cNvSpPr/>
          <p:nvPr/>
        </p:nvSpPr>
        <p:spPr>
          <a:xfrm>
            <a:off x="1047750" y="1962150"/>
            <a:ext cx="17811750" cy="800100"/>
          </a:xfrm>
          <a:prstGeom prst="rect">
            <a:avLst/>
          </a:prstGeom>
          <a:noFill/>
          <a:ln/>
        </p:spPr>
        <p:txBody>
          <a:bodyPr wrap="square" lIns="25400" tIns="25400" rIns="25400" bIns="25400" rtlCol="0" anchor="t">
            <a:normAutofit/>
          </a:bodyPr>
          <a:lstStyle/>
          <a:p>
            <a:pPr marL="0" indent="0" algn="l">
              <a:buNone/>
            </a:pPr>
            <a:r>
              <a:rPr lang="en-US" sz="4500" b="1" dirty="0">
                <a:solidFill>
                  <a:srgbClr val="451A2A"/>
                </a:solidFill>
                <a:latin typeface="Playfair Display" pitchFamily="34" charset="0"/>
                <a:ea typeface="Playfair Display" pitchFamily="34" charset="-122"/>
                <a:cs typeface="Playfair Display" pitchFamily="34" charset="-120"/>
              </a:rPr>
              <a:t>What we’ll do today</a:t>
            </a:r>
            <a:endParaRPr lang="en-US" sz="4500" dirty="0"/>
          </a:p>
        </p:txBody>
      </p:sp>
      <p:sp>
        <p:nvSpPr>
          <p:cNvPr id="7" name="Text 5"/>
          <p:cNvSpPr/>
          <p:nvPr/>
        </p:nvSpPr>
        <p:spPr>
          <a:xfrm>
            <a:off x="1047750" y="3257550"/>
            <a:ext cx="515422" cy="457200"/>
          </a:xfrm>
          <a:prstGeom prst="rect">
            <a:avLst/>
          </a:prstGeom>
          <a:noFill/>
          <a:ln/>
        </p:spPr>
        <p:txBody>
          <a:bodyPr wrap="none" lIns="25400" tIns="25400" rIns="25400" bIns="25400" rtlCol="0" anchor="t">
            <a:normAutofit/>
          </a:bodyPr>
          <a:lstStyle/>
          <a:p>
            <a:pPr marL="0" indent="0" algn="l">
              <a:lnSpc>
                <a:spcPct val="74324"/>
              </a:lnSpc>
              <a:buNone/>
            </a:pPr>
            <a:r>
              <a:rPr lang="en-US" sz="3300" b="1" dirty="0">
                <a:solidFill>
                  <a:srgbClr val="D9B877"/>
                </a:solidFill>
                <a:latin typeface="Playfair Display" pitchFamily="34" charset="0"/>
                <a:ea typeface="Playfair Display" pitchFamily="34" charset="-122"/>
                <a:cs typeface="Playfair Display" pitchFamily="34" charset="-120"/>
              </a:rPr>
              <a:t>01</a:t>
            </a:r>
            <a:endParaRPr lang="en-US" sz="3300" dirty="0"/>
          </a:p>
        </p:txBody>
      </p:sp>
      <p:sp>
        <p:nvSpPr>
          <p:cNvPr id="8" name="Text 6"/>
          <p:cNvSpPr/>
          <p:nvPr/>
        </p:nvSpPr>
        <p:spPr>
          <a:xfrm>
            <a:off x="1715572" y="3257550"/>
            <a:ext cx="5202603"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451A2A"/>
                </a:solidFill>
                <a:latin typeface="Helvetica" pitchFamily="34" charset="0"/>
                <a:ea typeface="Helvetica" pitchFamily="34" charset="-122"/>
                <a:cs typeface="Helvetica" pitchFamily="34" charset="-120"/>
              </a:rPr>
              <a:t>Warm-up &amp; vocabulary</a:t>
            </a:r>
            <a:endParaRPr lang="en-US" sz="2250" dirty="0"/>
          </a:p>
        </p:txBody>
      </p:sp>
      <p:sp>
        <p:nvSpPr>
          <p:cNvPr id="9" name="Text 7"/>
          <p:cNvSpPr/>
          <p:nvPr/>
        </p:nvSpPr>
        <p:spPr>
          <a:xfrm>
            <a:off x="1715572" y="3623310"/>
            <a:ext cx="5202603"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Open the debate; learn five advanced expressions.</a:t>
            </a:r>
            <a:endParaRPr lang="en-US" sz="1650" dirty="0"/>
          </a:p>
        </p:txBody>
      </p:sp>
      <p:sp>
        <p:nvSpPr>
          <p:cNvPr id="10" name="Text 8"/>
          <p:cNvSpPr/>
          <p:nvPr/>
        </p:nvSpPr>
        <p:spPr>
          <a:xfrm>
            <a:off x="9477375" y="3257550"/>
            <a:ext cx="578287" cy="457200"/>
          </a:xfrm>
          <a:prstGeom prst="rect">
            <a:avLst/>
          </a:prstGeom>
          <a:noFill/>
          <a:ln/>
        </p:spPr>
        <p:txBody>
          <a:bodyPr wrap="none" lIns="25400" tIns="25400" rIns="25400" bIns="25400" rtlCol="0" anchor="t">
            <a:normAutofit/>
          </a:bodyPr>
          <a:lstStyle/>
          <a:p>
            <a:pPr marL="0" indent="0" algn="l">
              <a:lnSpc>
                <a:spcPct val="74324"/>
              </a:lnSpc>
              <a:buNone/>
            </a:pPr>
            <a:r>
              <a:rPr lang="en-US" sz="3300" b="1" dirty="0">
                <a:solidFill>
                  <a:srgbClr val="D9B877"/>
                </a:solidFill>
                <a:latin typeface="Playfair Display" pitchFamily="34" charset="0"/>
                <a:ea typeface="Playfair Display" pitchFamily="34" charset="-122"/>
                <a:cs typeface="Playfair Display" pitchFamily="34" charset="-120"/>
              </a:rPr>
              <a:t>02</a:t>
            </a:r>
            <a:endParaRPr lang="en-US" sz="3300" dirty="0"/>
          </a:p>
        </p:txBody>
      </p:sp>
      <p:sp>
        <p:nvSpPr>
          <p:cNvPr id="11" name="Text 9"/>
          <p:cNvSpPr/>
          <p:nvPr/>
        </p:nvSpPr>
        <p:spPr>
          <a:xfrm>
            <a:off x="10208062" y="3257550"/>
            <a:ext cx="3177695"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451A2A"/>
                </a:solidFill>
                <a:latin typeface="Helvetica" pitchFamily="34" charset="0"/>
                <a:ea typeface="Helvetica" pitchFamily="34" charset="-122"/>
                <a:cs typeface="Helvetica" pitchFamily="34" charset="-120"/>
              </a:rPr>
              <a:t>Read &amp; listen</a:t>
            </a:r>
            <a:endParaRPr lang="en-US" sz="2250" dirty="0"/>
          </a:p>
        </p:txBody>
      </p:sp>
      <p:sp>
        <p:nvSpPr>
          <p:cNvPr id="12" name="Text 10"/>
          <p:cNvSpPr/>
          <p:nvPr/>
        </p:nvSpPr>
        <p:spPr>
          <a:xfrm>
            <a:off x="10208062" y="3623310"/>
            <a:ext cx="3177695"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The article, with optional audio.</a:t>
            </a:r>
            <a:endParaRPr lang="en-US" sz="1650" dirty="0"/>
          </a:p>
        </p:txBody>
      </p:sp>
      <p:sp>
        <p:nvSpPr>
          <p:cNvPr id="13" name="Text 11"/>
          <p:cNvSpPr/>
          <p:nvPr/>
        </p:nvSpPr>
        <p:spPr>
          <a:xfrm>
            <a:off x="1047750" y="4152900"/>
            <a:ext cx="562451" cy="457200"/>
          </a:xfrm>
          <a:prstGeom prst="rect">
            <a:avLst/>
          </a:prstGeom>
          <a:noFill/>
          <a:ln/>
        </p:spPr>
        <p:txBody>
          <a:bodyPr wrap="none" lIns="25400" tIns="25400" rIns="25400" bIns="25400" rtlCol="0" anchor="t">
            <a:normAutofit/>
          </a:bodyPr>
          <a:lstStyle/>
          <a:p>
            <a:pPr marL="0" indent="0" algn="l">
              <a:lnSpc>
                <a:spcPct val="74324"/>
              </a:lnSpc>
              <a:buNone/>
            </a:pPr>
            <a:r>
              <a:rPr lang="en-US" sz="3300" b="1" dirty="0">
                <a:solidFill>
                  <a:srgbClr val="D9B877"/>
                </a:solidFill>
                <a:latin typeface="Playfair Display" pitchFamily="34" charset="0"/>
                <a:ea typeface="Playfair Display" pitchFamily="34" charset="-122"/>
                <a:cs typeface="Playfair Display" pitchFamily="34" charset="-120"/>
              </a:rPr>
              <a:t>03</a:t>
            </a:r>
            <a:endParaRPr lang="en-US" sz="3300" dirty="0"/>
          </a:p>
        </p:txBody>
      </p:sp>
      <p:sp>
        <p:nvSpPr>
          <p:cNvPr id="14" name="Text 12"/>
          <p:cNvSpPr/>
          <p:nvPr/>
        </p:nvSpPr>
        <p:spPr>
          <a:xfrm>
            <a:off x="1762601" y="4152900"/>
            <a:ext cx="3446967"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451A2A"/>
                </a:solidFill>
                <a:latin typeface="Helvetica" pitchFamily="34" charset="0"/>
                <a:ea typeface="Helvetica" pitchFamily="34" charset="-122"/>
                <a:cs typeface="Helvetica" pitchFamily="34" charset="-120"/>
              </a:rPr>
              <a:t>Check &amp; discuss</a:t>
            </a:r>
            <a:endParaRPr lang="en-US" sz="2250" dirty="0"/>
          </a:p>
        </p:txBody>
      </p:sp>
      <p:sp>
        <p:nvSpPr>
          <p:cNvPr id="15" name="Text 13"/>
          <p:cNvSpPr/>
          <p:nvPr/>
        </p:nvSpPr>
        <p:spPr>
          <a:xfrm>
            <a:off x="1762601" y="4518660"/>
            <a:ext cx="3446967"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Read for implication, then debate.</a:t>
            </a:r>
            <a:endParaRPr lang="en-US" sz="1650" dirty="0"/>
          </a:p>
        </p:txBody>
      </p:sp>
      <p:sp>
        <p:nvSpPr>
          <p:cNvPr id="16" name="Text 14"/>
          <p:cNvSpPr/>
          <p:nvPr/>
        </p:nvSpPr>
        <p:spPr>
          <a:xfrm>
            <a:off x="9477375" y="4152900"/>
            <a:ext cx="574119" cy="457200"/>
          </a:xfrm>
          <a:prstGeom prst="rect">
            <a:avLst/>
          </a:prstGeom>
          <a:noFill/>
          <a:ln/>
        </p:spPr>
        <p:txBody>
          <a:bodyPr wrap="none" lIns="25400" tIns="25400" rIns="25400" bIns="25400" rtlCol="0" anchor="t">
            <a:normAutofit/>
          </a:bodyPr>
          <a:lstStyle/>
          <a:p>
            <a:pPr marL="0" indent="0" algn="l">
              <a:lnSpc>
                <a:spcPct val="74324"/>
              </a:lnSpc>
              <a:buNone/>
            </a:pPr>
            <a:r>
              <a:rPr lang="en-US" sz="3300" b="1" dirty="0">
                <a:solidFill>
                  <a:srgbClr val="D9B877"/>
                </a:solidFill>
                <a:latin typeface="Playfair Display" pitchFamily="34" charset="0"/>
                <a:ea typeface="Playfair Display" pitchFamily="34" charset="-122"/>
                <a:cs typeface="Playfair Display" pitchFamily="34" charset="-120"/>
              </a:rPr>
              <a:t>04</a:t>
            </a:r>
            <a:endParaRPr lang="en-US" sz="3300" dirty="0"/>
          </a:p>
        </p:txBody>
      </p:sp>
      <p:sp>
        <p:nvSpPr>
          <p:cNvPr id="17" name="Text 15"/>
          <p:cNvSpPr/>
          <p:nvPr/>
        </p:nvSpPr>
        <p:spPr>
          <a:xfrm>
            <a:off x="10203895" y="4152900"/>
            <a:ext cx="4121194"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451A2A"/>
                </a:solidFill>
                <a:latin typeface="Helvetica" pitchFamily="34" charset="0"/>
                <a:ea typeface="Helvetica" pitchFamily="34" charset="-122"/>
                <a:cs typeface="Helvetica" pitchFamily="34" charset="-120"/>
              </a:rPr>
              <a:t>Challenge &amp; defend</a:t>
            </a:r>
            <a:endParaRPr lang="en-US" sz="2250" dirty="0"/>
          </a:p>
        </p:txBody>
      </p:sp>
      <p:sp>
        <p:nvSpPr>
          <p:cNvPr id="18" name="Text 16"/>
          <p:cNvSpPr/>
          <p:nvPr/>
        </p:nvSpPr>
        <p:spPr>
          <a:xfrm>
            <a:off x="10203895" y="4518660"/>
            <a:ext cx="4121194"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Test assumptions, defend a policy, write.</a:t>
            </a:r>
            <a:endParaRPr lang="en-US" sz="1650" dirty="0"/>
          </a:p>
        </p:txBody>
      </p:sp>
      <p:sp>
        <p:nvSpPr>
          <p:cNvPr id="19" name="Text 17"/>
          <p:cNvSpPr/>
          <p:nvPr/>
        </p:nvSpPr>
        <p:spPr>
          <a:xfrm>
            <a:off x="1047750" y="9429750"/>
            <a:ext cx="197658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
        <p:nvSpPr>
          <p:cNvPr id="20" name="Text 18"/>
          <p:cNvSpPr/>
          <p:nvPr/>
        </p:nvSpPr>
        <p:spPr>
          <a:xfrm>
            <a:off x="16116062" y="9429750"/>
            <a:ext cx="1200388"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60–75 minutes</a:t>
            </a:r>
            <a:endParaRPr lang="en-US" sz="1275"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4681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65760"/>
          </a:xfrm>
          <a:prstGeom prst="rect">
            <a:avLst/>
          </a:prstGeom>
          <a:noFill/>
          <a:ln/>
        </p:spPr>
        <p:txBody>
          <a:bodyPr wrap="none" lIns="25400" tIns="25400" rIns="25400" bIns="25400" rtlCol="0" anchor="t">
            <a:normAutofit/>
          </a:bodyPr>
          <a:lstStyle/>
          <a:p>
            <a:pPr marL="0" indent="0" algn="l">
              <a:buNone/>
            </a:pPr>
            <a:r>
              <a:rPr lang="en-US" sz="1950" b="1" kern="0" spc="38" dirty="0">
                <a:solidFill>
                  <a:srgbClr val="451A2A"/>
                </a:solidFill>
                <a:latin typeface="Playfair Display" pitchFamily="34" charset="0"/>
                <a:ea typeface="Playfair Display" pitchFamily="34" charset="-122"/>
                <a:cs typeface="Playfair Display" pitchFamily="34" charset="-120"/>
              </a:rPr>
              <a:t>PERSPECTIVE</a:t>
            </a:r>
            <a:endParaRPr lang="en-US" sz="1950" dirty="0"/>
          </a:p>
        </p:txBody>
      </p:sp>
      <p:sp>
        <p:nvSpPr>
          <p:cNvPr id="4" name="Text 2"/>
          <p:cNvSpPr/>
          <p:nvPr/>
        </p:nvSpPr>
        <p:spPr>
          <a:xfrm>
            <a:off x="14520624" y="723900"/>
            <a:ext cx="2991588"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001 · OVERTOURISM</a:t>
            </a:r>
            <a:endParaRPr lang="en-US" sz="1200" dirty="0"/>
          </a:p>
        </p:txBody>
      </p:sp>
      <p:sp>
        <p:nvSpPr>
          <p:cNvPr id="5" name="Text 3"/>
          <p:cNvSpPr/>
          <p:nvPr/>
        </p:nvSpPr>
        <p:spPr>
          <a:xfrm>
            <a:off x="1047750" y="162687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WARM-UP</a:t>
            </a:r>
            <a:endParaRPr lang="en-US" sz="1500" dirty="0"/>
          </a:p>
        </p:txBody>
      </p:sp>
      <p:sp>
        <p:nvSpPr>
          <p:cNvPr id="6" name="Text 4"/>
          <p:cNvSpPr/>
          <p:nvPr/>
        </p:nvSpPr>
        <p:spPr>
          <a:xfrm>
            <a:off x="1047750" y="1962150"/>
            <a:ext cx="17811750" cy="800100"/>
          </a:xfrm>
          <a:prstGeom prst="rect">
            <a:avLst/>
          </a:prstGeom>
          <a:noFill/>
          <a:ln/>
        </p:spPr>
        <p:txBody>
          <a:bodyPr wrap="square" lIns="25400" tIns="25400" rIns="25400" bIns="25400" rtlCol="0" anchor="t">
            <a:normAutofit/>
          </a:bodyPr>
          <a:lstStyle/>
          <a:p>
            <a:pPr marL="0" indent="0" algn="l">
              <a:buNone/>
            </a:pPr>
            <a:r>
              <a:rPr lang="en-US" sz="4500" b="1" dirty="0">
                <a:solidFill>
                  <a:srgbClr val="451A2A"/>
                </a:solidFill>
                <a:latin typeface="Playfair Display" pitchFamily="34" charset="0"/>
                <a:ea typeface="Playfair Display" pitchFamily="34" charset="-122"/>
                <a:cs typeface="Playfair Display" pitchFamily="34" charset="-120"/>
              </a:rPr>
              <a:t>Talk with a partner</a:t>
            </a:r>
            <a:endParaRPr lang="en-US" sz="4500" dirty="0"/>
          </a:p>
        </p:txBody>
      </p:sp>
      <p:sp>
        <p:nvSpPr>
          <p:cNvPr id="7" name="Text 5"/>
          <p:cNvSpPr/>
          <p:nvPr/>
        </p:nvSpPr>
        <p:spPr>
          <a:xfrm>
            <a:off x="1047750" y="3390900"/>
            <a:ext cx="342305" cy="655320"/>
          </a:xfrm>
          <a:prstGeom prst="rect">
            <a:avLst/>
          </a:prstGeom>
          <a:noFill/>
          <a:ln/>
        </p:spPr>
        <p:txBody>
          <a:bodyPr wrap="square" lIns="25400" tIns="25400" rIns="25400" bIns="25400" rtlCol="0" anchor="t">
            <a:normAutofit/>
          </a:bodyPr>
          <a:lstStyle/>
          <a:p>
            <a:pPr marL="0" indent="0" algn="l">
              <a:lnSpc>
                <a:spcPct val="67500"/>
              </a:lnSpc>
              <a:buNone/>
            </a:pPr>
            <a:r>
              <a:rPr lang="en-US" sz="5400" b="1" dirty="0">
                <a:solidFill>
                  <a:srgbClr val="D9B877"/>
                </a:solidFill>
                <a:latin typeface="Playfair Display" pitchFamily="34" charset="0"/>
                <a:ea typeface="Playfair Display" pitchFamily="34" charset="-122"/>
                <a:cs typeface="Playfair Display" pitchFamily="34" charset="-120"/>
              </a:rPr>
              <a:t>1</a:t>
            </a:r>
            <a:endParaRPr lang="en-US" sz="5400" dirty="0"/>
          </a:p>
        </p:txBody>
      </p:sp>
      <p:sp>
        <p:nvSpPr>
          <p:cNvPr id="8" name="Text 6"/>
          <p:cNvSpPr/>
          <p:nvPr/>
        </p:nvSpPr>
        <p:spPr>
          <a:xfrm>
            <a:off x="1637705" y="3448050"/>
            <a:ext cx="12636859" cy="1066800"/>
          </a:xfrm>
          <a:prstGeom prst="rect">
            <a:avLst/>
          </a:prstGeom>
          <a:noFill/>
          <a:ln/>
        </p:spPr>
        <p:txBody>
          <a:bodyPr wrap="square" lIns="25400" tIns="25400" rIns="25400" bIns="25400" rtlCol="0" anchor="t">
            <a:normAutofit lnSpcReduction="10000"/>
          </a:bodyPr>
          <a:lstStyle/>
          <a:p>
            <a:pPr marL="0" indent="0" algn="l">
              <a:lnSpc>
                <a:spcPct val="116379"/>
              </a:lnSpc>
              <a:buNone/>
            </a:pPr>
            <a:r>
              <a:rPr lang="en-US" sz="3000" dirty="0">
                <a:solidFill>
                  <a:srgbClr val="1A1A1A"/>
                </a:solidFill>
                <a:latin typeface="Helvetica" pitchFamily="34" charset="0"/>
                <a:ea typeface="Helvetica" pitchFamily="34" charset="-122"/>
                <a:cs typeface="Helvetica" pitchFamily="34" charset="-120"/>
              </a:rPr>
              <a:t>Think of a place you love that has become popular. Has its popularity improved it or diminished it?</a:t>
            </a:r>
            <a:endParaRPr lang="en-US" sz="3000" dirty="0"/>
          </a:p>
        </p:txBody>
      </p:sp>
      <p:sp>
        <p:nvSpPr>
          <p:cNvPr id="9" name="Text 7"/>
          <p:cNvSpPr/>
          <p:nvPr/>
        </p:nvSpPr>
        <p:spPr>
          <a:xfrm>
            <a:off x="1047750" y="4895850"/>
            <a:ext cx="445175" cy="655320"/>
          </a:xfrm>
          <a:prstGeom prst="rect">
            <a:avLst/>
          </a:prstGeom>
          <a:noFill/>
          <a:ln/>
        </p:spPr>
        <p:txBody>
          <a:bodyPr wrap="square" lIns="25400" tIns="25400" rIns="25400" bIns="25400" rtlCol="0" anchor="t">
            <a:normAutofit/>
          </a:bodyPr>
          <a:lstStyle/>
          <a:p>
            <a:pPr marL="0" indent="0" algn="l">
              <a:lnSpc>
                <a:spcPct val="67500"/>
              </a:lnSpc>
              <a:buNone/>
            </a:pPr>
            <a:r>
              <a:rPr lang="en-US" sz="5400" b="1" dirty="0">
                <a:solidFill>
                  <a:srgbClr val="D9B877"/>
                </a:solidFill>
                <a:latin typeface="Playfair Display" pitchFamily="34" charset="0"/>
                <a:ea typeface="Playfair Display" pitchFamily="34" charset="-122"/>
                <a:cs typeface="Playfair Display" pitchFamily="34" charset="-120"/>
              </a:rPr>
              <a:t>2</a:t>
            </a:r>
            <a:endParaRPr lang="en-US" sz="5400" dirty="0"/>
          </a:p>
        </p:txBody>
      </p:sp>
      <p:sp>
        <p:nvSpPr>
          <p:cNvPr id="10" name="Text 8"/>
          <p:cNvSpPr/>
          <p:nvPr/>
        </p:nvSpPr>
        <p:spPr>
          <a:xfrm>
            <a:off x="1740575" y="4953000"/>
            <a:ext cx="12530904" cy="1066800"/>
          </a:xfrm>
          <a:prstGeom prst="rect">
            <a:avLst/>
          </a:prstGeom>
          <a:noFill/>
          <a:ln/>
        </p:spPr>
        <p:txBody>
          <a:bodyPr wrap="square" lIns="25400" tIns="25400" rIns="25400" bIns="25400" rtlCol="0" anchor="t">
            <a:normAutofit lnSpcReduction="10000"/>
          </a:bodyPr>
          <a:lstStyle/>
          <a:p>
            <a:pPr marL="0" indent="0" algn="l">
              <a:lnSpc>
                <a:spcPct val="116379"/>
              </a:lnSpc>
              <a:buNone/>
            </a:pPr>
            <a:r>
              <a:rPr lang="en-US" sz="3000" dirty="0">
                <a:solidFill>
                  <a:srgbClr val="1A1A1A"/>
                </a:solidFill>
                <a:latin typeface="Helvetica" pitchFamily="34" charset="0"/>
                <a:ea typeface="Helvetica" pitchFamily="34" charset="-122"/>
                <a:cs typeface="Helvetica" pitchFamily="34" charset="-120"/>
              </a:rPr>
              <a:t>Is there a real difference between a “tourist” and a “traveler”, or is it a distinction we make to feel better about ourselves?</a:t>
            </a:r>
            <a:endParaRPr lang="en-US" sz="3000" dirty="0"/>
          </a:p>
        </p:txBody>
      </p:sp>
      <p:sp>
        <p:nvSpPr>
          <p:cNvPr id="11" name="Text 9"/>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4681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65760"/>
          </a:xfrm>
          <a:prstGeom prst="rect">
            <a:avLst/>
          </a:prstGeom>
          <a:noFill/>
          <a:ln/>
        </p:spPr>
        <p:txBody>
          <a:bodyPr wrap="none" lIns="25400" tIns="25400" rIns="25400" bIns="25400" rtlCol="0" anchor="t">
            <a:normAutofit/>
          </a:bodyPr>
          <a:lstStyle/>
          <a:p>
            <a:pPr marL="0" indent="0" algn="l">
              <a:buNone/>
            </a:pPr>
            <a:r>
              <a:rPr lang="en-US" sz="1950" b="1" kern="0" spc="38" dirty="0">
                <a:solidFill>
                  <a:srgbClr val="451A2A"/>
                </a:solidFill>
                <a:latin typeface="Playfair Display" pitchFamily="34" charset="0"/>
                <a:ea typeface="Playfair Display" pitchFamily="34" charset="-122"/>
                <a:cs typeface="Playfair Display" pitchFamily="34" charset="-120"/>
              </a:rPr>
              <a:t>PERSPECTIVE</a:t>
            </a:r>
            <a:endParaRPr lang="en-US" sz="1950" dirty="0"/>
          </a:p>
        </p:txBody>
      </p:sp>
      <p:sp>
        <p:nvSpPr>
          <p:cNvPr id="4" name="Text 2"/>
          <p:cNvSpPr/>
          <p:nvPr/>
        </p:nvSpPr>
        <p:spPr>
          <a:xfrm>
            <a:off x="14520624" y="723900"/>
            <a:ext cx="2991588"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001 · OVERTOURISM</a:t>
            </a:r>
            <a:endParaRPr lang="en-US" sz="1200" dirty="0"/>
          </a:p>
        </p:txBody>
      </p:sp>
      <p:sp>
        <p:nvSpPr>
          <p:cNvPr id="5" name="Text 3"/>
          <p:cNvSpPr/>
          <p:nvPr/>
        </p:nvSpPr>
        <p:spPr>
          <a:xfrm>
            <a:off x="1047750" y="4068604"/>
            <a:ext cx="8539163"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BEFORE YOU READ</a:t>
            </a:r>
            <a:endParaRPr lang="en-US" sz="1500" dirty="0"/>
          </a:p>
        </p:txBody>
      </p:sp>
      <p:sp>
        <p:nvSpPr>
          <p:cNvPr id="6" name="Text 4"/>
          <p:cNvSpPr/>
          <p:nvPr/>
        </p:nvSpPr>
        <p:spPr>
          <a:xfrm>
            <a:off x="1047750" y="4403884"/>
            <a:ext cx="8539163" cy="598170"/>
          </a:xfrm>
          <a:prstGeom prst="rect">
            <a:avLst/>
          </a:prstGeom>
          <a:noFill/>
          <a:ln/>
        </p:spPr>
        <p:txBody>
          <a:bodyPr wrap="square" lIns="25400" tIns="25400" rIns="25400" bIns="25400" rtlCol="0" anchor="t">
            <a:normAutofit/>
          </a:bodyPr>
          <a:lstStyle/>
          <a:p>
            <a:pPr marL="0" indent="0" algn="l">
              <a:lnSpc>
                <a:spcPct val="78191"/>
              </a:lnSpc>
              <a:buNone/>
            </a:pPr>
            <a:r>
              <a:rPr lang="en-US" sz="4200" b="1" dirty="0">
                <a:solidFill>
                  <a:srgbClr val="451A2A"/>
                </a:solidFill>
                <a:latin typeface="Playfair Display" pitchFamily="34" charset="0"/>
                <a:ea typeface="Playfair Display" pitchFamily="34" charset="-122"/>
                <a:cs typeface="Playfair Display" pitchFamily="34" charset="-120"/>
              </a:rPr>
              <a:t>Look and predict</a:t>
            </a:r>
            <a:endParaRPr lang="en-US" sz="4200" dirty="0"/>
          </a:p>
        </p:txBody>
      </p:sp>
      <p:sp>
        <p:nvSpPr>
          <p:cNvPr id="7" name="Text 5"/>
          <p:cNvSpPr/>
          <p:nvPr/>
        </p:nvSpPr>
        <p:spPr>
          <a:xfrm>
            <a:off x="1047750" y="5287804"/>
            <a:ext cx="8539163" cy="452438"/>
          </a:xfrm>
          <a:prstGeom prst="rect">
            <a:avLst/>
          </a:prstGeom>
          <a:noFill/>
          <a:ln/>
        </p:spPr>
        <p:txBody>
          <a:bodyPr wrap="square" lIns="25400" tIns="25400" rIns="25400" bIns="25400" rtlCol="0" anchor="t">
            <a:normAutofit/>
          </a:bodyPr>
          <a:lstStyle/>
          <a:p>
            <a:pPr marL="0" indent="0" algn="l">
              <a:lnSpc>
                <a:spcPct val="126453"/>
              </a:lnSpc>
              <a:buNone/>
            </a:pPr>
            <a:r>
              <a:rPr lang="en-US" sz="2250" dirty="0">
                <a:solidFill>
                  <a:srgbClr val="333333"/>
                </a:solidFill>
                <a:latin typeface="Helvetica" pitchFamily="34" charset="0"/>
                <a:ea typeface="Helvetica" pitchFamily="34" charset="-122"/>
                <a:cs typeface="Helvetica" pitchFamily="34" charset="-120"/>
              </a:rPr>
              <a:t>The article is called </a:t>
            </a:r>
            <a:r>
              <a:rPr lang="en-US" sz="2250" b="1" dirty="0">
                <a:solidFill>
                  <a:srgbClr val="451A2A"/>
                </a:solidFill>
                <a:latin typeface="Helvetica" pitchFamily="34" charset="0"/>
                <a:ea typeface="Helvetica" pitchFamily="34" charset="-122"/>
                <a:cs typeface="Helvetica" pitchFamily="34" charset="-120"/>
              </a:rPr>
              <a:t>“Overtourism.”</a:t>
            </a:r>
            <a:endParaRPr lang="en-US" sz="2250" dirty="0"/>
          </a:p>
        </p:txBody>
      </p:sp>
      <p:sp>
        <p:nvSpPr>
          <p:cNvPr id="8" name="Text 6"/>
          <p:cNvSpPr/>
          <p:nvPr/>
        </p:nvSpPr>
        <p:spPr>
          <a:xfrm>
            <a:off x="1047750" y="5892641"/>
            <a:ext cx="7995761" cy="866775"/>
          </a:xfrm>
          <a:prstGeom prst="rect">
            <a:avLst/>
          </a:prstGeom>
          <a:noFill/>
          <a:ln/>
        </p:spPr>
        <p:txBody>
          <a:bodyPr wrap="square" lIns="25400" tIns="25400" rIns="25400" bIns="25400" rtlCol="0" anchor="t">
            <a:normAutofit lnSpcReduction="10000"/>
          </a:bodyPr>
          <a:lstStyle/>
          <a:p>
            <a:pPr marL="0" indent="0" algn="l">
              <a:lnSpc>
                <a:spcPct val="126453"/>
              </a:lnSpc>
              <a:buNone/>
            </a:pPr>
            <a:r>
              <a:rPr lang="en-US" sz="2250" dirty="0">
                <a:solidFill>
                  <a:srgbClr val="333333"/>
                </a:solidFill>
                <a:latin typeface="Helvetica" pitchFamily="34" charset="0"/>
                <a:ea typeface="Helvetica" pitchFamily="34" charset="-122"/>
                <a:cs typeface="Helvetica" pitchFamily="34" charset="-120"/>
              </a:rPr>
              <a:t>The subtitle asks: can a place be loved to death? What might that mean, and who might disagree?</a:t>
            </a:r>
            <a:endParaRPr lang="en-US" sz="2250" dirty="0"/>
          </a:p>
        </p:txBody>
      </p:sp>
      <p:sp>
        <p:nvSpPr>
          <p:cNvPr id="9" name="Shape 7"/>
          <p:cNvSpPr/>
          <p:nvPr/>
        </p:nvSpPr>
        <p:spPr>
          <a:xfrm>
            <a:off x="9477375" y="2571750"/>
            <a:ext cx="7762875" cy="5334000"/>
          </a:xfrm>
          <a:prstGeom prst="rect">
            <a:avLst/>
          </a:prstGeom>
          <a:ln w="7620">
            <a:solidFill>
              <a:srgbClr val="D8D6D0"/>
            </a:solidFill>
            <a:prstDash val="solid"/>
          </a:ln>
        </p:spPr>
        <p:txBody>
          <a:bodyPr/>
          <a:lstStyle/>
          <a:p>
            <a:endParaRPr lang="en-US"/>
          </a:p>
        </p:txBody>
      </p:sp>
      <p:pic>
        <p:nvPicPr>
          <p:cNvPr id="10" name="Image 0" descr="preencoded.png"/>
          <p:cNvPicPr>
            <a:picLocks noChangeAspect="1"/>
          </p:cNvPicPr>
          <p:nvPr/>
        </p:nvPicPr>
        <p:blipFill>
          <a:blip r:embed="rId3"/>
          <a:srcRect l="1445" r="1445"/>
          <a:stretch/>
        </p:blipFill>
        <p:spPr>
          <a:xfrm>
            <a:off x="9484995" y="2579370"/>
            <a:ext cx="7747635" cy="5318760"/>
          </a:xfrm>
          <a:prstGeom prst="rect">
            <a:avLst/>
          </a:prstGeom>
        </p:spPr>
      </p:pic>
      <p:sp>
        <p:nvSpPr>
          <p:cNvPr id="11" name="Text 8"/>
          <p:cNvSpPr/>
          <p:nvPr/>
        </p:nvSpPr>
        <p:spPr>
          <a:xfrm>
            <a:off x="9477375" y="8020050"/>
            <a:ext cx="8539163" cy="236220"/>
          </a:xfrm>
          <a:prstGeom prst="rect">
            <a:avLst/>
          </a:prstGeom>
          <a:noFill/>
          <a:ln/>
        </p:spPr>
        <p:txBody>
          <a:bodyPr wrap="square" lIns="25400" tIns="25400" rIns="25400" bIns="25400" rtlCol="0" anchor="t">
            <a:normAutofit lnSpcReduction="10000"/>
          </a:bodyPr>
          <a:lstStyle/>
          <a:p>
            <a:pPr marL="0" indent="0" algn="l">
              <a:buNone/>
            </a:pPr>
            <a:r>
              <a:rPr lang="en-US" sz="1350" i="1" dirty="0">
                <a:solidFill>
                  <a:srgbClr val="666666"/>
                </a:solidFill>
                <a:latin typeface="Helvetica" pitchFamily="34" charset="0"/>
                <a:ea typeface="Helvetica" pitchFamily="34" charset="-122"/>
                <a:cs typeface="Helvetica" pitchFamily="34" charset="-120"/>
              </a:rPr>
              <a:t>Thousands of tourists crowd the streets and beach in Positano, Italy.</a:t>
            </a:r>
            <a:endParaRPr lang="en-US" sz="1350" dirty="0"/>
          </a:p>
        </p:txBody>
      </p:sp>
      <p:sp>
        <p:nvSpPr>
          <p:cNvPr id="12" name="Text 9"/>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4681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65760"/>
          </a:xfrm>
          <a:prstGeom prst="rect">
            <a:avLst/>
          </a:prstGeom>
          <a:noFill/>
          <a:ln/>
        </p:spPr>
        <p:txBody>
          <a:bodyPr wrap="none" lIns="25400" tIns="25400" rIns="25400" bIns="25400" rtlCol="0" anchor="t">
            <a:normAutofit/>
          </a:bodyPr>
          <a:lstStyle/>
          <a:p>
            <a:pPr marL="0" indent="0" algn="l">
              <a:buNone/>
            </a:pPr>
            <a:r>
              <a:rPr lang="en-US" sz="1950" b="1" kern="0" spc="38" dirty="0">
                <a:solidFill>
                  <a:srgbClr val="451A2A"/>
                </a:solidFill>
                <a:latin typeface="Playfair Display" pitchFamily="34" charset="0"/>
                <a:ea typeface="Playfair Display" pitchFamily="34" charset="-122"/>
                <a:cs typeface="Playfair Display" pitchFamily="34" charset="-120"/>
              </a:rPr>
              <a:t>PERSPECTIVE</a:t>
            </a:r>
            <a:endParaRPr lang="en-US" sz="1950" dirty="0"/>
          </a:p>
        </p:txBody>
      </p:sp>
      <p:sp>
        <p:nvSpPr>
          <p:cNvPr id="4" name="Text 2"/>
          <p:cNvSpPr/>
          <p:nvPr/>
        </p:nvSpPr>
        <p:spPr>
          <a:xfrm>
            <a:off x="14520624" y="723900"/>
            <a:ext cx="2991588"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001 · OVERTOURISM</a:t>
            </a:r>
            <a:endParaRPr lang="en-US" sz="1200" dirty="0"/>
          </a:p>
        </p:txBody>
      </p:sp>
      <p:sp>
        <p:nvSpPr>
          <p:cNvPr id="5" name="Text 3"/>
          <p:cNvSpPr/>
          <p:nvPr/>
        </p:nvSpPr>
        <p:spPr>
          <a:xfrm>
            <a:off x="1047750" y="155067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VOCABULARY</a:t>
            </a:r>
            <a:endParaRPr lang="en-US" sz="1500" dirty="0"/>
          </a:p>
        </p:txBody>
      </p:sp>
      <p:sp>
        <p:nvSpPr>
          <p:cNvPr id="6" name="Text 4"/>
          <p:cNvSpPr/>
          <p:nvPr/>
        </p:nvSpPr>
        <p:spPr>
          <a:xfrm>
            <a:off x="1047750" y="1866900"/>
            <a:ext cx="17811750" cy="723900"/>
          </a:xfrm>
          <a:prstGeom prst="rect">
            <a:avLst/>
          </a:prstGeom>
          <a:noFill/>
          <a:ln/>
        </p:spPr>
        <p:txBody>
          <a:bodyPr wrap="square" lIns="25400" tIns="25400" rIns="25400" bIns="25400" rtlCol="0" anchor="t">
            <a:normAutofit/>
          </a:bodyPr>
          <a:lstStyle/>
          <a:p>
            <a:pPr marL="0" indent="0" algn="l">
              <a:buNone/>
            </a:pPr>
            <a:r>
              <a:rPr lang="en-US" sz="4050" b="1" dirty="0">
                <a:solidFill>
                  <a:srgbClr val="451A2A"/>
                </a:solidFill>
                <a:latin typeface="Playfair Display" pitchFamily="34" charset="0"/>
                <a:ea typeface="Playfair Display" pitchFamily="34" charset="-122"/>
                <a:cs typeface="Playfair Display" pitchFamily="34" charset="-120"/>
              </a:rPr>
              <a:t>Match the expressions to their meanings</a:t>
            </a:r>
            <a:endParaRPr lang="en-US" sz="4050" dirty="0"/>
          </a:p>
        </p:txBody>
      </p:sp>
      <p:sp>
        <p:nvSpPr>
          <p:cNvPr id="7" name="Text 5"/>
          <p:cNvSpPr/>
          <p:nvPr/>
        </p:nvSpPr>
        <p:spPr>
          <a:xfrm>
            <a:off x="1047750" y="2971800"/>
            <a:ext cx="400050" cy="441960"/>
          </a:xfrm>
          <a:prstGeom prst="rect">
            <a:avLst/>
          </a:prstGeom>
          <a:noFill/>
          <a:ln/>
        </p:spPr>
        <p:txBody>
          <a:bodyPr wrap="square" lIns="25400" tIns="25400" rIns="25400" bIns="25400" rtlCol="0" anchor="t">
            <a:normAutofit/>
          </a:bodyPr>
          <a:lstStyle/>
          <a:p>
            <a:pPr marL="0" indent="0" algn="l">
              <a:buNone/>
            </a:pPr>
            <a:r>
              <a:rPr lang="en-US" sz="2400" b="1" dirty="0">
                <a:solidFill>
                  <a:srgbClr val="D9B877"/>
                </a:solidFill>
                <a:latin typeface="Playfair Display" pitchFamily="34" charset="0"/>
                <a:ea typeface="Playfair Display" pitchFamily="34" charset="-122"/>
                <a:cs typeface="Playfair Display" pitchFamily="34" charset="-120"/>
              </a:rPr>
              <a:t>1</a:t>
            </a:r>
            <a:endParaRPr lang="en-US" sz="2400" dirty="0"/>
          </a:p>
        </p:txBody>
      </p:sp>
      <p:sp>
        <p:nvSpPr>
          <p:cNvPr id="8" name="Text 6"/>
          <p:cNvSpPr/>
          <p:nvPr/>
        </p:nvSpPr>
        <p:spPr>
          <a:xfrm>
            <a:off x="1524000" y="3025140"/>
            <a:ext cx="4323017"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451A2A"/>
                </a:solidFill>
                <a:latin typeface="Helvetica" pitchFamily="34" charset="0"/>
                <a:ea typeface="Helvetica" pitchFamily="34" charset="-122"/>
                <a:cs typeface="Helvetica" pitchFamily="34" charset="-120"/>
              </a:rPr>
              <a:t>a victim of its own success</a:t>
            </a:r>
            <a:endParaRPr lang="en-US" sz="2400" dirty="0"/>
          </a:p>
        </p:txBody>
      </p:sp>
      <p:sp>
        <p:nvSpPr>
          <p:cNvPr id="9" name="Text 7"/>
          <p:cNvSpPr/>
          <p:nvPr/>
        </p:nvSpPr>
        <p:spPr>
          <a:xfrm>
            <a:off x="1047750" y="3566160"/>
            <a:ext cx="400050" cy="441960"/>
          </a:xfrm>
          <a:prstGeom prst="rect">
            <a:avLst/>
          </a:prstGeom>
          <a:noFill/>
          <a:ln/>
        </p:spPr>
        <p:txBody>
          <a:bodyPr wrap="square" lIns="25400" tIns="25400" rIns="25400" bIns="25400" rtlCol="0" anchor="t">
            <a:normAutofit/>
          </a:bodyPr>
          <a:lstStyle/>
          <a:p>
            <a:pPr marL="0" indent="0" algn="l">
              <a:buNone/>
            </a:pPr>
            <a:r>
              <a:rPr lang="en-US" sz="2400" b="1" dirty="0">
                <a:solidFill>
                  <a:srgbClr val="D9B877"/>
                </a:solidFill>
                <a:latin typeface="Playfair Display" pitchFamily="34" charset="0"/>
                <a:ea typeface="Playfair Display" pitchFamily="34" charset="-122"/>
                <a:cs typeface="Playfair Display" pitchFamily="34" charset="-120"/>
              </a:rPr>
              <a:t>2</a:t>
            </a:r>
            <a:endParaRPr lang="en-US" sz="2400" dirty="0"/>
          </a:p>
        </p:txBody>
      </p:sp>
      <p:sp>
        <p:nvSpPr>
          <p:cNvPr id="10" name="Text 8"/>
          <p:cNvSpPr/>
          <p:nvPr/>
        </p:nvSpPr>
        <p:spPr>
          <a:xfrm>
            <a:off x="1524000" y="3619500"/>
            <a:ext cx="2663643"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451A2A"/>
                </a:solidFill>
                <a:latin typeface="Helvetica" pitchFamily="34" charset="0"/>
                <a:ea typeface="Helvetica" pitchFamily="34" charset="-122"/>
                <a:cs typeface="Helvetica" pitchFamily="34" charset="-120"/>
              </a:rPr>
              <a:t>bear the brunt of</a:t>
            </a:r>
            <a:endParaRPr lang="en-US" sz="2400" dirty="0"/>
          </a:p>
        </p:txBody>
      </p:sp>
      <p:sp>
        <p:nvSpPr>
          <p:cNvPr id="11" name="Text 9"/>
          <p:cNvSpPr/>
          <p:nvPr/>
        </p:nvSpPr>
        <p:spPr>
          <a:xfrm>
            <a:off x="1047750" y="4160520"/>
            <a:ext cx="400050" cy="441960"/>
          </a:xfrm>
          <a:prstGeom prst="rect">
            <a:avLst/>
          </a:prstGeom>
          <a:noFill/>
          <a:ln/>
        </p:spPr>
        <p:txBody>
          <a:bodyPr wrap="square" lIns="25400" tIns="25400" rIns="25400" bIns="25400" rtlCol="0" anchor="t">
            <a:normAutofit/>
          </a:bodyPr>
          <a:lstStyle/>
          <a:p>
            <a:pPr marL="0" indent="0" algn="l">
              <a:buNone/>
            </a:pPr>
            <a:r>
              <a:rPr lang="en-US" sz="2400" b="1" dirty="0">
                <a:solidFill>
                  <a:srgbClr val="D9B877"/>
                </a:solidFill>
                <a:latin typeface="Playfair Display" pitchFamily="34" charset="0"/>
                <a:ea typeface="Playfair Display" pitchFamily="34" charset="-122"/>
                <a:cs typeface="Playfair Display" pitchFamily="34" charset="-120"/>
              </a:rPr>
              <a:t>3</a:t>
            </a:r>
            <a:endParaRPr lang="en-US" sz="2400" dirty="0"/>
          </a:p>
        </p:txBody>
      </p:sp>
      <p:sp>
        <p:nvSpPr>
          <p:cNvPr id="12" name="Text 10"/>
          <p:cNvSpPr/>
          <p:nvPr/>
        </p:nvSpPr>
        <p:spPr>
          <a:xfrm>
            <a:off x="1524000" y="4213860"/>
            <a:ext cx="1676007"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451A2A"/>
                </a:solidFill>
                <a:latin typeface="Helvetica" pitchFamily="34" charset="0"/>
                <a:ea typeface="Helvetica" pitchFamily="34" charset="-122"/>
                <a:cs typeface="Helvetica" pitchFamily="34" charset="-120"/>
              </a:rPr>
              <a:t>hollow out</a:t>
            </a:r>
            <a:endParaRPr lang="en-US" sz="2400" dirty="0"/>
          </a:p>
        </p:txBody>
      </p:sp>
      <p:sp>
        <p:nvSpPr>
          <p:cNvPr id="13" name="Text 11"/>
          <p:cNvSpPr/>
          <p:nvPr/>
        </p:nvSpPr>
        <p:spPr>
          <a:xfrm>
            <a:off x="1047750" y="4754880"/>
            <a:ext cx="400050" cy="441960"/>
          </a:xfrm>
          <a:prstGeom prst="rect">
            <a:avLst/>
          </a:prstGeom>
          <a:noFill/>
          <a:ln/>
        </p:spPr>
        <p:txBody>
          <a:bodyPr wrap="square" lIns="25400" tIns="25400" rIns="25400" bIns="25400" rtlCol="0" anchor="t">
            <a:normAutofit/>
          </a:bodyPr>
          <a:lstStyle/>
          <a:p>
            <a:pPr marL="0" indent="0" algn="l">
              <a:buNone/>
            </a:pPr>
            <a:r>
              <a:rPr lang="en-US" sz="2400" b="1" dirty="0">
                <a:solidFill>
                  <a:srgbClr val="D9B877"/>
                </a:solidFill>
                <a:latin typeface="Playfair Display" pitchFamily="34" charset="0"/>
                <a:ea typeface="Playfair Display" pitchFamily="34" charset="-122"/>
                <a:cs typeface="Playfair Display" pitchFamily="34" charset="-120"/>
              </a:rPr>
              <a:t>4</a:t>
            </a:r>
            <a:endParaRPr lang="en-US" sz="2400" dirty="0"/>
          </a:p>
        </p:txBody>
      </p:sp>
      <p:sp>
        <p:nvSpPr>
          <p:cNvPr id="14" name="Text 12"/>
          <p:cNvSpPr/>
          <p:nvPr/>
        </p:nvSpPr>
        <p:spPr>
          <a:xfrm>
            <a:off x="1524000" y="4808220"/>
            <a:ext cx="1359718"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451A2A"/>
                </a:solidFill>
                <a:latin typeface="Helvetica" pitchFamily="34" charset="0"/>
                <a:ea typeface="Helvetica" pitchFamily="34" charset="-122"/>
                <a:cs typeface="Helvetica" pitchFamily="34" charset="-120"/>
              </a:rPr>
              <a:t>trade-off</a:t>
            </a:r>
            <a:endParaRPr lang="en-US" sz="2400" dirty="0"/>
          </a:p>
        </p:txBody>
      </p:sp>
      <p:sp>
        <p:nvSpPr>
          <p:cNvPr id="15" name="Text 13"/>
          <p:cNvSpPr/>
          <p:nvPr/>
        </p:nvSpPr>
        <p:spPr>
          <a:xfrm>
            <a:off x="1047750" y="5349240"/>
            <a:ext cx="400050" cy="441960"/>
          </a:xfrm>
          <a:prstGeom prst="rect">
            <a:avLst/>
          </a:prstGeom>
          <a:noFill/>
          <a:ln/>
        </p:spPr>
        <p:txBody>
          <a:bodyPr wrap="square" lIns="25400" tIns="25400" rIns="25400" bIns="25400" rtlCol="0" anchor="t">
            <a:normAutofit/>
          </a:bodyPr>
          <a:lstStyle/>
          <a:p>
            <a:pPr marL="0" indent="0" algn="l">
              <a:buNone/>
            </a:pPr>
            <a:r>
              <a:rPr lang="en-US" sz="2400" b="1" dirty="0">
                <a:solidFill>
                  <a:srgbClr val="D9B877"/>
                </a:solidFill>
                <a:latin typeface="Playfair Display" pitchFamily="34" charset="0"/>
                <a:ea typeface="Playfair Display" pitchFamily="34" charset="-122"/>
                <a:cs typeface="Playfair Display" pitchFamily="34" charset="-120"/>
              </a:rPr>
              <a:t>5</a:t>
            </a:r>
            <a:endParaRPr lang="en-US" sz="2400" dirty="0"/>
          </a:p>
        </p:txBody>
      </p:sp>
      <p:sp>
        <p:nvSpPr>
          <p:cNvPr id="16" name="Text 14"/>
          <p:cNvSpPr/>
          <p:nvPr/>
        </p:nvSpPr>
        <p:spPr>
          <a:xfrm>
            <a:off x="1524000" y="5402580"/>
            <a:ext cx="1472351"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451A2A"/>
                </a:solidFill>
                <a:latin typeface="Helvetica" pitchFamily="34" charset="0"/>
                <a:ea typeface="Helvetica" pitchFamily="34" charset="-122"/>
                <a:cs typeface="Helvetica" pitchFamily="34" charset="-120"/>
              </a:rPr>
              <a:t>reconcile</a:t>
            </a:r>
            <a:endParaRPr lang="en-US" sz="2400" dirty="0"/>
          </a:p>
        </p:txBody>
      </p:sp>
      <p:sp>
        <p:nvSpPr>
          <p:cNvPr id="17" name="Text 15"/>
          <p:cNvSpPr/>
          <p:nvPr/>
        </p:nvSpPr>
        <p:spPr>
          <a:xfrm>
            <a:off x="9477375" y="2971800"/>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A</a:t>
            </a:r>
            <a:endParaRPr lang="en-US" sz="1950" dirty="0"/>
          </a:p>
        </p:txBody>
      </p:sp>
      <p:sp>
        <p:nvSpPr>
          <p:cNvPr id="18" name="Text 16"/>
          <p:cNvSpPr/>
          <p:nvPr/>
        </p:nvSpPr>
        <p:spPr>
          <a:xfrm>
            <a:off x="9953625" y="2979896"/>
            <a:ext cx="2777847"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to suffer the worst of it</a:t>
            </a:r>
            <a:endParaRPr lang="en-US" sz="2025" dirty="0"/>
          </a:p>
        </p:txBody>
      </p:sp>
      <p:sp>
        <p:nvSpPr>
          <p:cNvPr id="19" name="Text 17"/>
          <p:cNvSpPr/>
          <p:nvPr/>
        </p:nvSpPr>
        <p:spPr>
          <a:xfrm>
            <a:off x="9477375" y="3519488"/>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B</a:t>
            </a:r>
            <a:endParaRPr lang="en-US" sz="1950" dirty="0"/>
          </a:p>
        </p:txBody>
      </p:sp>
      <p:sp>
        <p:nvSpPr>
          <p:cNvPr id="20" name="Text 18"/>
          <p:cNvSpPr/>
          <p:nvPr/>
        </p:nvSpPr>
        <p:spPr>
          <a:xfrm>
            <a:off x="9953625" y="3515677"/>
            <a:ext cx="3239512"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a gain that involves a loss</a:t>
            </a:r>
            <a:endParaRPr lang="en-US" sz="2025" dirty="0"/>
          </a:p>
        </p:txBody>
      </p:sp>
      <p:sp>
        <p:nvSpPr>
          <p:cNvPr id="21" name="Text 19"/>
          <p:cNvSpPr/>
          <p:nvPr/>
        </p:nvSpPr>
        <p:spPr>
          <a:xfrm>
            <a:off x="9477375" y="4067175"/>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C</a:t>
            </a:r>
            <a:endParaRPr lang="en-US" sz="1950" dirty="0"/>
          </a:p>
        </p:txBody>
      </p:sp>
      <p:sp>
        <p:nvSpPr>
          <p:cNvPr id="22" name="Text 20"/>
          <p:cNvSpPr/>
          <p:nvPr/>
        </p:nvSpPr>
        <p:spPr>
          <a:xfrm>
            <a:off x="9953887" y="4063365"/>
            <a:ext cx="3317438"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to make conflicting aims fit</a:t>
            </a:r>
            <a:endParaRPr lang="en-US" sz="2025" dirty="0"/>
          </a:p>
        </p:txBody>
      </p:sp>
      <p:sp>
        <p:nvSpPr>
          <p:cNvPr id="23" name="Text 21"/>
          <p:cNvSpPr/>
          <p:nvPr/>
        </p:nvSpPr>
        <p:spPr>
          <a:xfrm>
            <a:off x="9477375" y="4614863"/>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D</a:t>
            </a:r>
            <a:endParaRPr lang="en-US" sz="1950" dirty="0"/>
          </a:p>
        </p:txBody>
      </p:sp>
      <p:sp>
        <p:nvSpPr>
          <p:cNvPr id="24" name="Text 22"/>
          <p:cNvSpPr/>
          <p:nvPr/>
        </p:nvSpPr>
        <p:spPr>
          <a:xfrm>
            <a:off x="9953887" y="4582634"/>
            <a:ext cx="3317700"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hurt by what made it thrive</a:t>
            </a:r>
            <a:endParaRPr lang="en-US" sz="2025" dirty="0"/>
          </a:p>
        </p:txBody>
      </p:sp>
      <p:sp>
        <p:nvSpPr>
          <p:cNvPr id="25" name="Text 23"/>
          <p:cNvSpPr/>
          <p:nvPr/>
        </p:nvSpPr>
        <p:spPr>
          <a:xfrm>
            <a:off x="9477375" y="5162550"/>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E</a:t>
            </a:r>
            <a:endParaRPr lang="en-US" sz="1950" dirty="0"/>
          </a:p>
        </p:txBody>
      </p:sp>
      <p:sp>
        <p:nvSpPr>
          <p:cNvPr id="26" name="Text 24"/>
          <p:cNvSpPr/>
          <p:nvPr/>
        </p:nvSpPr>
        <p:spPr>
          <a:xfrm>
            <a:off x="9953887" y="5145433"/>
            <a:ext cx="2893231"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to strip of its substance</a:t>
            </a:r>
            <a:endParaRPr lang="en-US" sz="2025" dirty="0"/>
          </a:p>
        </p:txBody>
      </p:sp>
      <p:sp>
        <p:nvSpPr>
          <p:cNvPr id="27" name="Text 25"/>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4681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65760"/>
          </a:xfrm>
          <a:prstGeom prst="rect">
            <a:avLst/>
          </a:prstGeom>
          <a:noFill/>
          <a:ln/>
        </p:spPr>
        <p:txBody>
          <a:bodyPr wrap="none" lIns="25400" tIns="25400" rIns="25400" bIns="25400" rtlCol="0" anchor="t">
            <a:normAutofit/>
          </a:bodyPr>
          <a:lstStyle/>
          <a:p>
            <a:pPr marL="0" indent="0" algn="l">
              <a:buNone/>
            </a:pPr>
            <a:r>
              <a:rPr lang="en-US" sz="1950" b="1" kern="0" spc="38" dirty="0">
                <a:solidFill>
                  <a:srgbClr val="451A2A"/>
                </a:solidFill>
                <a:latin typeface="Playfair Display" pitchFamily="34" charset="0"/>
                <a:ea typeface="Playfair Display" pitchFamily="34" charset="-122"/>
                <a:cs typeface="Playfair Display" pitchFamily="34" charset="-120"/>
              </a:rPr>
              <a:t>PERSPECTIVE</a:t>
            </a:r>
            <a:endParaRPr lang="en-US" sz="1950" dirty="0"/>
          </a:p>
        </p:txBody>
      </p:sp>
      <p:sp>
        <p:nvSpPr>
          <p:cNvPr id="4" name="Text 2"/>
          <p:cNvSpPr/>
          <p:nvPr/>
        </p:nvSpPr>
        <p:spPr>
          <a:xfrm>
            <a:off x="14520624" y="723900"/>
            <a:ext cx="2991588"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001 · OVERTOURISM</a:t>
            </a:r>
            <a:endParaRPr lang="en-US" sz="1200" dirty="0"/>
          </a:p>
        </p:txBody>
      </p:sp>
      <p:sp>
        <p:nvSpPr>
          <p:cNvPr id="5" name="Text 3"/>
          <p:cNvSpPr/>
          <p:nvPr/>
        </p:nvSpPr>
        <p:spPr>
          <a:xfrm>
            <a:off x="1047750" y="1722120"/>
            <a:ext cx="1889879"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VOCABULARY</a:t>
            </a:r>
            <a:endParaRPr lang="en-US" sz="1500" dirty="0"/>
          </a:p>
        </p:txBody>
      </p:sp>
      <p:sp>
        <p:nvSpPr>
          <p:cNvPr id="6" name="Shape 4"/>
          <p:cNvSpPr/>
          <p:nvPr/>
        </p:nvSpPr>
        <p:spPr>
          <a:xfrm>
            <a:off x="2975372" y="1626870"/>
            <a:ext cx="1601272" cy="388620"/>
          </a:xfrm>
          <a:prstGeom prst="rect">
            <a:avLst/>
          </a:prstGeom>
          <a:solidFill>
            <a:srgbClr val="451A2A"/>
          </a:solidFill>
          <a:ln/>
        </p:spPr>
        <p:txBody>
          <a:bodyPr/>
          <a:lstStyle/>
          <a:p>
            <a:endParaRPr lang="en-US"/>
          </a:p>
        </p:txBody>
      </p:sp>
      <p:sp>
        <p:nvSpPr>
          <p:cNvPr id="7" name="Text 5"/>
          <p:cNvSpPr/>
          <p:nvPr/>
        </p:nvSpPr>
        <p:spPr>
          <a:xfrm>
            <a:off x="3146822" y="1684020"/>
            <a:ext cx="1334572" cy="312420"/>
          </a:xfrm>
          <a:prstGeom prst="rect">
            <a:avLst/>
          </a:prstGeom>
          <a:noFill/>
          <a:ln/>
        </p:spPr>
        <p:txBody>
          <a:bodyPr wrap="square" lIns="25400" tIns="25400" rIns="25400" bIns="25400" rtlCol="0" anchor="t">
            <a:normAutofit/>
          </a:bodyPr>
          <a:lstStyle/>
          <a:p>
            <a:pPr marL="0" indent="0" algn="l">
              <a:buNone/>
            </a:pPr>
            <a:r>
              <a:rPr lang="en-US" sz="1500" b="1" kern="0" spc="225" dirty="0">
                <a:solidFill>
                  <a:srgbClr val="FFFFFF"/>
                </a:solidFill>
                <a:latin typeface="Helvetica" pitchFamily="34" charset="0"/>
                <a:ea typeface="Helvetica" pitchFamily="34" charset="-122"/>
                <a:cs typeface="Helvetica" pitchFamily="34" charset="-120"/>
              </a:rPr>
              <a:t>ANSWERS</a:t>
            </a:r>
            <a:endParaRPr lang="en-US" sz="1500" dirty="0"/>
          </a:p>
        </p:txBody>
      </p:sp>
      <p:sp>
        <p:nvSpPr>
          <p:cNvPr id="8" name="Text 6"/>
          <p:cNvSpPr/>
          <p:nvPr/>
        </p:nvSpPr>
        <p:spPr>
          <a:xfrm>
            <a:off x="1047750" y="2148840"/>
            <a:ext cx="17811750" cy="754380"/>
          </a:xfrm>
          <a:prstGeom prst="rect">
            <a:avLst/>
          </a:prstGeom>
          <a:noFill/>
          <a:ln/>
        </p:spPr>
        <p:txBody>
          <a:bodyPr wrap="square" lIns="25400" tIns="25400" rIns="25400" bIns="25400" rtlCol="0" anchor="t">
            <a:normAutofit/>
          </a:bodyPr>
          <a:lstStyle/>
          <a:p>
            <a:pPr marL="0" indent="0" algn="l">
              <a:buNone/>
            </a:pPr>
            <a:r>
              <a:rPr lang="en-US" sz="4200" b="1" dirty="0">
                <a:solidFill>
                  <a:srgbClr val="451A2A"/>
                </a:solidFill>
                <a:latin typeface="Playfair Display" pitchFamily="34" charset="0"/>
                <a:ea typeface="Playfair Display" pitchFamily="34" charset="-122"/>
                <a:cs typeface="Playfair Display" pitchFamily="34" charset="-120"/>
              </a:rPr>
              <a:t>How did you do?</a:t>
            </a:r>
            <a:endParaRPr lang="en-US" sz="4200" dirty="0"/>
          </a:p>
        </p:txBody>
      </p:sp>
      <p:sp>
        <p:nvSpPr>
          <p:cNvPr id="9" name="Shape 7"/>
          <p:cNvSpPr/>
          <p:nvPr/>
        </p:nvSpPr>
        <p:spPr>
          <a:xfrm>
            <a:off x="1047750" y="3436620"/>
            <a:ext cx="3086100" cy="1799273"/>
          </a:xfrm>
          <a:prstGeom prst="rect">
            <a:avLst/>
          </a:prstGeom>
          <a:ln w="15240">
            <a:solidFill>
              <a:srgbClr val="451A2A"/>
            </a:solidFill>
            <a:prstDash val="solid"/>
          </a:ln>
        </p:spPr>
        <p:txBody>
          <a:bodyPr/>
          <a:lstStyle/>
          <a:p>
            <a:endParaRPr lang="en-US"/>
          </a:p>
        </p:txBody>
      </p:sp>
      <p:sp>
        <p:nvSpPr>
          <p:cNvPr id="10" name="Text 8"/>
          <p:cNvSpPr/>
          <p:nvPr/>
        </p:nvSpPr>
        <p:spPr>
          <a:xfrm>
            <a:off x="2179320" y="3699510"/>
            <a:ext cx="822960" cy="601980"/>
          </a:xfrm>
          <a:prstGeom prst="rect">
            <a:avLst/>
          </a:prstGeom>
          <a:noFill/>
          <a:ln/>
        </p:spPr>
        <p:txBody>
          <a:bodyPr wrap="none" lIns="25400" tIns="25400" rIns="25400" bIns="25400" rtlCol="0" anchor="t">
            <a:normAutofit/>
          </a:bodyPr>
          <a:lstStyle/>
          <a:p>
            <a:pPr marL="0" indent="0" algn="ctr">
              <a:buNone/>
            </a:pPr>
            <a:r>
              <a:rPr lang="en-US" sz="3300" b="1" dirty="0">
                <a:solidFill>
                  <a:srgbClr val="D9B877"/>
                </a:solidFill>
                <a:latin typeface="Playfair Display" pitchFamily="34" charset="0"/>
                <a:ea typeface="Playfair Display" pitchFamily="34" charset="-122"/>
                <a:cs typeface="Playfair Display" pitchFamily="34" charset="-120"/>
              </a:rPr>
              <a:t>1–D</a:t>
            </a:r>
            <a:endParaRPr lang="en-US" sz="3300" dirty="0"/>
          </a:p>
        </p:txBody>
      </p:sp>
      <p:sp>
        <p:nvSpPr>
          <p:cNvPr id="11" name="Text 9"/>
          <p:cNvSpPr/>
          <p:nvPr/>
        </p:nvSpPr>
        <p:spPr>
          <a:xfrm>
            <a:off x="1791772" y="4377690"/>
            <a:ext cx="1598057" cy="633412"/>
          </a:xfrm>
          <a:prstGeom prst="rect">
            <a:avLst/>
          </a:prstGeom>
          <a:noFill/>
          <a:ln/>
        </p:spPr>
        <p:txBody>
          <a:bodyPr wrap="none" lIns="25400" tIns="25400" rIns="25400" bIns="25400" rtlCol="0" anchor="t">
            <a:normAutofit/>
          </a:bodyPr>
          <a:lstStyle/>
          <a:p>
            <a:pPr marL="0" indent="0" algn="ctr">
              <a:lnSpc>
                <a:spcPct val="108507"/>
              </a:lnSpc>
              <a:buNone/>
            </a:pPr>
            <a:r>
              <a:rPr lang="en-US" sz="1875" b="1" dirty="0">
                <a:solidFill>
                  <a:srgbClr val="451A2A"/>
                </a:solidFill>
                <a:latin typeface="Helvetica" pitchFamily="34" charset="0"/>
                <a:ea typeface="Helvetica" pitchFamily="34" charset="-122"/>
                <a:cs typeface="Helvetica" pitchFamily="34" charset="-120"/>
              </a:rPr>
              <a:t>a victim of its own success</a:t>
            </a:r>
            <a:endParaRPr lang="en-US" sz="1875" dirty="0"/>
          </a:p>
        </p:txBody>
      </p:sp>
      <p:sp>
        <p:nvSpPr>
          <p:cNvPr id="12" name="Shape 10"/>
          <p:cNvSpPr/>
          <p:nvPr/>
        </p:nvSpPr>
        <p:spPr>
          <a:xfrm>
            <a:off x="4324350" y="3436620"/>
            <a:ext cx="3086100" cy="1799273"/>
          </a:xfrm>
          <a:prstGeom prst="rect">
            <a:avLst/>
          </a:prstGeom>
          <a:ln w="15240">
            <a:solidFill>
              <a:srgbClr val="451A2A"/>
            </a:solidFill>
            <a:prstDash val="solid"/>
          </a:ln>
        </p:spPr>
        <p:txBody>
          <a:bodyPr/>
          <a:lstStyle/>
          <a:p>
            <a:endParaRPr lang="en-US"/>
          </a:p>
        </p:txBody>
      </p:sp>
      <p:sp>
        <p:nvSpPr>
          <p:cNvPr id="13" name="Text 11"/>
          <p:cNvSpPr/>
          <p:nvPr/>
        </p:nvSpPr>
        <p:spPr>
          <a:xfrm>
            <a:off x="5450205" y="3699510"/>
            <a:ext cx="834271" cy="601980"/>
          </a:xfrm>
          <a:prstGeom prst="rect">
            <a:avLst/>
          </a:prstGeom>
          <a:noFill/>
          <a:ln/>
        </p:spPr>
        <p:txBody>
          <a:bodyPr wrap="none" lIns="25400" tIns="25400" rIns="25400" bIns="25400" rtlCol="0" anchor="t">
            <a:normAutofit/>
          </a:bodyPr>
          <a:lstStyle/>
          <a:p>
            <a:pPr marL="0" indent="0" algn="ctr">
              <a:buNone/>
            </a:pPr>
            <a:r>
              <a:rPr lang="en-US" sz="3300" b="1" dirty="0">
                <a:solidFill>
                  <a:srgbClr val="D9B877"/>
                </a:solidFill>
                <a:latin typeface="Playfair Display" pitchFamily="34" charset="0"/>
                <a:ea typeface="Playfair Display" pitchFamily="34" charset="-122"/>
                <a:cs typeface="Playfair Display" pitchFamily="34" charset="-120"/>
              </a:rPr>
              <a:t>2–A</a:t>
            </a:r>
            <a:endParaRPr lang="en-US" sz="3300" dirty="0"/>
          </a:p>
        </p:txBody>
      </p:sp>
      <p:sp>
        <p:nvSpPr>
          <p:cNvPr id="14" name="Text 12"/>
          <p:cNvSpPr/>
          <p:nvPr/>
        </p:nvSpPr>
        <p:spPr>
          <a:xfrm>
            <a:off x="5366028" y="4377690"/>
            <a:ext cx="1002625" cy="633412"/>
          </a:xfrm>
          <a:prstGeom prst="rect">
            <a:avLst/>
          </a:prstGeom>
          <a:noFill/>
          <a:ln/>
        </p:spPr>
        <p:txBody>
          <a:bodyPr wrap="none" lIns="25400" tIns="25400" rIns="25400" bIns="25400" rtlCol="0" anchor="t">
            <a:normAutofit/>
          </a:bodyPr>
          <a:lstStyle/>
          <a:p>
            <a:pPr marL="0" indent="0" algn="ctr">
              <a:lnSpc>
                <a:spcPct val="108507"/>
              </a:lnSpc>
              <a:buNone/>
            </a:pPr>
            <a:r>
              <a:rPr lang="en-US" sz="1875" b="1" dirty="0">
                <a:solidFill>
                  <a:srgbClr val="451A2A"/>
                </a:solidFill>
                <a:latin typeface="Helvetica" pitchFamily="34" charset="0"/>
                <a:ea typeface="Helvetica" pitchFamily="34" charset="-122"/>
                <a:cs typeface="Helvetica" pitchFamily="34" charset="-120"/>
              </a:rPr>
              <a:t>bear the brunt of</a:t>
            </a:r>
            <a:endParaRPr lang="en-US" sz="1875" dirty="0"/>
          </a:p>
        </p:txBody>
      </p:sp>
      <p:sp>
        <p:nvSpPr>
          <p:cNvPr id="15" name="Shape 13"/>
          <p:cNvSpPr/>
          <p:nvPr/>
        </p:nvSpPr>
        <p:spPr>
          <a:xfrm>
            <a:off x="7600950" y="3436620"/>
            <a:ext cx="3086100" cy="1799273"/>
          </a:xfrm>
          <a:prstGeom prst="rect">
            <a:avLst/>
          </a:prstGeom>
          <a:ln w="15240">
            <a:solidFill>
              <a:srgbClr val="451A2A"/>
            </a:solidFill>
            <a:prstDash val="solid"/>
          </a:ln>
        </p:spPr>
        <p:txBody>
          <a:bodyPr/>
          <a:lstStyle/>
          <a:p>
            <a:endParaRPr lang="en-US"/>
          </a:p>
        </p:txBody>
      </p:sp>
      <p:sp>
        <p:nvSpPr>
          <p:cNvPr id="16" name="Text 14"/>
          <p:cNvSpPr/>
          <p:nvPr/>
        </p:nvSpPr>
        <p:spPr>
          <a:xfrm>
            <a:off x="8740140" y="3699510"/>
            <a:ext cx="807720" cy="601980"/>
          </a:xfrm>
          <a:prstGeom prst="rect">
            <a:avLst/>
          </a:prstGeom>
          <a:noFill/>
          <a:ln/>
        </p:spPr>
        <p:txBody>
          <a:bodyPr wrap="none" lIns="25400" tIns="25400" rIns="25400" bIns="25400" rtlCol="0" anchor="t">
            <a:normAutofit/>
          </a:bodyPr>
          <a:lstStyle/>
          <a:p>
            <a:pPr marL="0" indent="0" algn="ctr">
              <a:buNone/>
            </a:pPr>
            <a:r>
              <a:rPr lang="en-US" sz="3300" b="1" dirty="0">
                <a:solidFill>
                  <a:srgbClr val="D9B877"/>
                </a:solidFill>
                <a:latin typeface="Playfair Display" pitchFamily="34" charset="0"/>
                <a:ea typeface="Playfair Display" pitchFamily="34" charset="-122"/>
                <a:cs typeface="Playfair Display" pitchFamily="34" charset="-120"/>
              </a:rPr>
              <a:t>3–E</a:t>
            </a:r>
            <a:endParaRPr lang="en-US" sz="3300" dirty="0"/>
          </a:p>
        </p:txBody>
      </p:sp>
      <p:sp>
        <p:nvSpPr>
          <p:cNvPr id="17" name="Text 15"/>
          <p:cNvSpPr/>
          <p:nvPr/>
        </p:nvSpPr>
        <p:spPr>
          <a:xfrm>
            <a:off x="8510707" y="4377690"/>
            <a:ext cx="1266587" cy="335756"/>
          </a:xfrm>
          <a:prstGeom prst="rect">
            <a:avLst/>
          </a:prstGeom>
          <a:noFill/>
          <a:ln/>
        </p:spPr>
        <p:txBody>
          <a:bodyPr wrap="none" lIns="25400" tIns="25400" rIns="25400" bIns="25400" rtlCol="0" anchor="t">
            <a:normAutofit lnSpcReduction="10000"/>
          </a:bodyPr>
          <a:lstStyle/>
          <a:p>
            <a:pPr marL="0" indent="0" algn="ctr">
              <a:lnSpc>
                <a:spcPct val="108507"/>
              </a:lnSpc>
              <a:buNone/>
            </a:pPr>
            <a:r>
              <a:rPr lang="en-US" sz="1875" b="1" dirty="0">
                <a:solidFill>
                  <a:srgbClr val="451A2A"/>
                </a:solidFill>
                <a:latin typeface="Helvetica" pitchFamily="34" charset="0"/>
                <a:ea typeface="Helvetica" pitchFamily="34" charset="-122"/>
                <a:cs typeface="Helvetica" pitchFamily="34" charset="-120"/>
              </a:rPr>
              <a:t>hollow out</a:t>
            </a:r>
            <a:endParaRPr lang="en-US" sz="1875" dirty="0"/>
          </a:p>
        </p:txBody>
      </p:sp>
      <p:sp>
        <p:nvSpPr>
          <p:cNvPr id="18" name="Shape 16"/>
          <p:cNvSpPr/>
          <p:nvPr/>
        </p:nvSpPr>
        <p:spPr>
          <a:xfrm>
            <a:off x="10877550" y="3436620"/>
            <a:ext cx="3086100" cy="1799273"/>
          </a:xfrm>
          <a:prstGeom prst="rect">
            <a:avLst/>
          </a:prstGeom>
          <a:ln w="15240">
            <a:solidFill>
              <a:srgbClr val="451A2A"/>
            </a:solidFill>
            <a:prstDash val="solid"/>
          </a:ln>
        </p:spPr>
        <p:txBody>
          <a:bodyPr/>
          <a:lstStyle/>
          <a:p>
            <a:endParaRPr lang="en-US"/>
          </a:p>
        </p:txBody>
      </p:sp>
      <p:sp>
        <p:nvSpPr>
          <p:cNvPr id="19" name="Text 17"/>
          <p:cNvSpPr/>
          <p:nvPr/>
        </p:nvSpPr>
        <p:spPr>
          <a:xfrm>
            <a:off x="11998880" y="3699510"/>
            <a:ext cx="843439" cy="601980"/>
          </a:xfrm>
          <a:prstGeom prst="rect">
            <a:avLst/>
          </a:prstGeom>
          <a:noFill/>
          <a:ln/>
        </p:spPr>
        <p:txBody>
          <a:bodyPr wrap="none" lIns="25400" tIns="25400" rIns="25400" bIns="25400" rtlCol="0" anchor="t">
            <a:normAutofit/>
          </a:bodyPr>
          <a:lstStyle/>
          <a:p>
            <a:pPr marL="0" indent="0" algn="ctr">
              <a:buNone/>
            </a:pPr>
            <a:r>
              <a:rPr lang="en-US" sz="3300" b="1" dirty="0">
                <a:solidFill>
                  <a:srgbClr val="D9B877"/>
                </a:solidFill>
                <a:latin typeface="Playfair Display" pitchFamily="34" charset="0"/>
                <a:ea typeface="Playfair Display" pitchFamily="34" charset="-122"/>
                <a:cs typeface="Playfair Display" pitchFamily="34" charset="-120"/>
              </a:rPr>
              <a:t>4–B</a:t>
            </a:r>
            <a:endParaRPr lang="en-US" sz="3300" dirty="0"/>
          </a:p>
        </p:txBody>
      </p:sp>
      <p:sp>
        <p:nvSpPr>
          <p:cNvPr id="20" name="Text 18"/>
          <p:cNvSpPr/>
          <p:nvPr/>
        </p:nvSpPr>
        <p:spPr>
          <a:xfrm>
            <a:off x="11899583" y="4377690"/>
            <a:ext cx="1041916" cy="335756"/>
          </a:xfrm>
          <a:prstGeom prst="rect">
            <a:avLst/>
          </a:prstGeom>
          <a:noFill/>
          <a:ln/>
        </p:spPr>
        <p:txBody>
          <a:bodyPr wrap="none" lIns="25400" tIns="25400" rIns="25400" bIns="25400" rtlCol="0" anchor="t">
            <a:normAutofit lnSpcReduction="10000"/>
          </a:bodyPr>
          <a:lstStyle/>
          <a:p>
            <a:pPr marL="0" indent="0" algn="ctr">
              <a:lnSpc>
                <a:spcPct val="108507"/>
              </a:lnSpc>
              <a:buNone/>
            </a:pPr>
            <a:r>
              <a:rPr lang="en-US" sz="1875" b="1" dirty="0">
                <a:solidFill>
                  <a:srgbClr val="451A2A"/>
                </a:solidFill>
                <a:latin typeface="Helvetica" pitchFamily="34" charset="0"/>
                <a:ea typeface="Helvetica" pitchFamily="34" charset="-122"/>
                <a:cs typeface="Helvetica" pitchFamily="34" charset="-120"/>
              </a:rPr>
              <a:t>trade-off</a:t>
            </a:r>
            <a:endParaRPr lang="en-US" sz="1875" dirty="0"/>
          </a:p>
        </p:txBody>
      </p:sp>
      <p:sp>
        <p:nvSpPr>
          <p:cNvPr id="21" name="Shape 19"/>
          <p:cNvSpPr/>
          <p:nvPr/>
        </p:nvSpPr>
        <p:spPr>
          <a:xfrm>
            <a:off x="14154150" y="3436620"/>
            <a:ext cx="3086100" cy="1799273"/>
          </a:xfrm>
          <a:prstGeom prst="rect">
            <a:avLst/>
          </a:prstGeom>
          <a:ln w="15240">
            <a:solidFill>
              <a:srgbClr val="451A2A"/>
            </a:solidFill>
            <a:prstDash val="solid"/>
          </a:ln>
        </p:spPr>
        <p:txBody>
          <a:bodyPr/>
          <a:lstStyle/>
          <a:p>
            <a:endParaRPr lang="en-US"/>
          </a:p>
        </p:txBody>
      </p:sp>
      <p:sp>
        <p:nvSpPr>
          <p:cNvPr id="22" name="Text 20"/>
          <p:cNvSpPr/>
          <p:nvPr/>
        </p:nvSpPr>
        <p:spPr>
          <a:xfrm>
            <a:off x="15282267" y="3699510"/>
            <a:ext cx="829747" cy="601980"/>
          </a:xfrm>
          <a:prstGeom prst="rect">
            <a:avLst/>
          </a:prstGeom>
          <a:noFill/>
          <a:ln/>
        </p:spPr>
        <p:txBody>
          <a:bodyPr wrap="none" lIns="25400" tIns="25400" rIns="25400" bIns="25400" rtlCol="0" anchor="t">
            <a:normAutofit/>
          </a:bodyPr>
          <a:lstStyle/>
          <a:p>
            <a:pPr marL="0" indent="0" algn="ctr">
              <a:buNone/>
            </a:pPr>
            <a:r>
              <a:rPr lang="en-US" sz="3300" b="1" dirty="0">
                <a:solidFill>
                  <a:srgbClr val="D9B877"/>
                </a:solidFill>
                <a:latin typeface="Playfair Display" pitchFamily="34" charset="0"/>
                <a:ea typeface="Playfair Display" pitchFamily="34" charset="-122"/>
                <a:cs typeface="Playfair Display" pitchFamily="34" charset="-120"/>
              </a:rPr>
              <a:t>5–C</a:t>
            </a:r>
            <a:endParaRPr lang="en-US" sz="3300" dirty="0"/>
          </a:p>
        </p:txBody>
      </p:sp>
      <p:sp>
        <p:nvSpPr>
          <p:cNvPr id="23" name="Text 21"/>
          <p:cNvSpPr/>
          <p:nvPr/>
        </p:nvSpPr>
        <p:spPr>
          <a:xfrm>
            <a:off x="15136177" y="4377690"/>
            <a:ext cx="1121926" cy="335756"/>
          </a:xfrm>
          <a:prstGeom prst="rect">
            <a:avLst/>
          </a:prstGeom>
          <a:noFill/>
          <a:ln/>
        </p:spPr>
        <p:txBody>
          <a:bodyPr wrap="none" lIns="25400" tIns="25400" rIns="25400" bIns="25400" rtlCol="0" anchor="t">
            <a:normAutofit lnSpcReduction="10000"/>
          </a:bodyPr>
          <a:lstStyle/>
          <a:p>
            <a:pPr marL="0" indent="0" algn="ctr">
              <a:lnSpc>
                <a:spcPct val="108507"/>
              </a:lnSpc>
              <a:buNone/>
            </a:pPr>
            <a:r>
              <a:rPr lang="en-US" sz="1875" b="1" dirty="0">
                <a:solidFill>
                  <a:srgbClr val="451A2A"/>
                </a:solidFill>
                <a:latin typeface="Helvetica" pitchFamily="34" charset="0"/>
                <a:ea typeface="Helvetica" pitchFamily="34" charset="-122"/>
                <a:cs typeface="Helvetica" pitchFamily="34" charset="-120"/>
              </a:rPr>
              <a:t>reconcile</a:t>
            </a:r>
            <a:endParaRPr lang="en-US" sz="1875" dirty="0"/>
          </a:p>
        </p:txBody>
      </p:sp>
      <p:sp>
        <p:nvSpPr>
          <p:cNvPr id="24" name="Text 2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032510"/>
            <a:ext cx="16192500" cy="22860"/>
          </a:xfrm>
          <a:prstGeom prst="rect">
            <a:avLst/>
          </a:prstGeom>
          <a:solidFill>
            <a:srgbClr val="451A2A"/>
          </a:solidFill>
          <a:ln/>
        </p:spPr>
        <p:txBody>
          <a:bodyPr/>
          <a:lstStyle/>
          <a:p>
            <a:endParaRPr lang="en-US"/>
          </a:p>
        </p:txBody>
      </p:sp>
      <p:sp>
        <p:nvSpPr>
          <p:cNvPr id="3" name="Text 1"/>
          <p:cNvSpPr/>
          <p:nvPr/>
        </p:nvSpPr>
        <p:spPr>
          <a:xfrm>
            <a:off x="1047750" y="571500"/>
            <a:ext cx="3771900" cy="365760"/>
          </a:xfrm>
          <a:prstGeom prst="rect">
            <a:avLst/>
          </a:prstGeom>
          <a:noFill/>
          <a:ln/>
        </p:spPr>
        <p:txBody>
          <a:bodyPr wrap="none" lIns="25400" tIns="25400" rIns="25400" bIns="25400" rtlCol="0" anchor="t">
            <a:normAutofit/>
          </a:bodyPr>
          <a:lstStyle/>
          <a:p>
            <a:pPr marL="0" indent="0" algn="l">
              <a:buNone/>
            </a:pPr>
            <a:r>
              <a:rPr lang="en-US" sz="1950" b="1" kern="0" spc="38" dirty="0">
                <a:solidFill>
                  <a:srgbClr val="451A2A"/>
                </a:solidFill>
                <a:latin typeface="Playfair Display" pitchFamily="34" charset="0"/>
                <a:ea typeface="Playfair Display" pitchFamily="34" charset="-122"/>
                <a:cs typeface="Playfair Display" pitchFamily="34" charset="-120"/>
              </a:rPr>
              <a:t>PERSPECTIVE</a:t>
            </a:r>
            <a:endParaRPr lang="en-US" sz="1950" dirty="0"/>
          </a:p>
        </p:txBody>
      </p:sp>
      <p:sp>
        <p:nvSpPr>
          <p:cNvPr id="4" name="Text 2"/>
          <p:cNvSpPr/>
          <p:nvPr/>
        </p:nvSpPr>
        <p:spPr>
          <a:xfrm>
            <a:off x="14520624" y="628650"/>
            <a:ext cx="2991588"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001 · OVERTOURISM</a:t>
            </a:r>
            <a:endParaRPr lang="en-US" sz="1200" dirty="0"/>
          </a:p>
        </p:txBody>
      </p:sp>
      <p:sp>
        <p:nvSpPr>
          <p:cNvPr id="5" name="Text 3"/>
          <p:cNvSpPr/>
          <p:nvPr/>
        </p:nvSpPr>
        <p:spPr>
          <a:xfrm>
            <a:off x="1047750" y="1264920"/>
            <a:ext cx="17811750" cy="236220"/>
          </a:xfrm>
          <a:prstGeom prst="rect">
            <a:avLst/>
          </a:prstGeom>
          <a:noFill/>
          <a:ln/>
        </p:spPr>
        <p:txBody>
          <a:bodyPr wrap="square" lIns="25400" tIns="25400" rIns="25400" bIns="25400" rtlCol="0" anchor="t">
            <a:normAutofit lnSpcReduction="10000"/>
          </a:bodyPr>
          <a:lstStyle/>
          <a:p>
            <a:pPr marL="0" indent="0" algn="l">
              <a:buNone/>
            </a:pPr>
            <a:r>
              <a:rPr lang="en-US" sz="1350" b="1" kern="0" spc="300" dirty="0">
                <a:solidFill>
                  <a:srgbClr val="BF842C"/>
                </a:solidFill>
                <a:latin typeface="Helvetica" pitchFamily="34" charset="0"/>
                <a:ea typeface="Helvetica" pitchFamily="34" charset="-122"/>
                <a:cs typeface="Helvetica" pitchFamily="34" charset="-120"/>
              </a:rPr>
              <a:t>THE ARTICLE</a:t>
            </a:r>
            <a:endParaRPr lang="en-US" sz="1350" dirty="0"/>
          </a:p>
        </p:txBody>
      </p:sp>
      <p:sp>
        <p:nvSpPr>
          <p:cNvPr id="6" name="Text 4"/>
          <p:cNvSpPr/>
          <p:nvPr/>
        </p:nvSpPr>
        <p:spPr>
          <a:xfrm>
            <a:off x="1047750" y="1520190"/>
            <a:ext cx="17811750" cy="678180"/>
          </a:xfrm>
          <a:prstGeom prst="rect">
            <a:avLst/>
          </a:prstGeom>
          <a:noFill/>
          <a:ln/>
        </p:spPr>
        <p:txBody>
          <a:bodyPr wrap="square" lIns="25400" tIns="25400" rIns="25400" bIns="25400" rtlCol="0" anchor="t">
            <a:normAutofit/>
          </a:bodyPr>
          <a:lstStyle/>
          <a:p>
            <a:pPr marL="0" indent="0" algn="l">
              <a:buNone/>
            </a:pPr>
            <a:r>
              <a:rPr lang="en-US" sz="3750" b="1" dirty="0">
                <a:solidFill>
                  <a:srgbClr val="451A2A"/>
                </a:solidFill>
                <a:latin typeface="Playfair Display" pitchFamily="34" charset="0"/>
                <a:ea typeface="Playfair Display" pitchFamily="34" charset="-122"/>
                <a:cs typeface="Playfair Display" pitchFamily="34" charset="-120"/>
              </a:rPr>
              <a:t>Overtourism</a:t>
            </a:r>
            <a:endParaRPr lang="en-US" sz="3750" dirty="0"/>
          </a:p>
        </p:txBody>
      </p:sp>
      <p:sp>
        <p:nvSpPr>
          <p:cNvPr id="7" name="Text 5"/>
          <p:cNvSpPr/>
          <p:nvPr/>
        </p:nvSpPr>
        <p:spPr>
          <a:xfrm>
            <a:off x="1047750" y="2236470"/>
            <a:ext cx="17811750" cy="335280"/>
          </a:xfrm>
          <a:prstGeom prst="rect">
            <a:avLst/>
          </a:prstGeom>
          <a:noFill/>
          <a:ln/>
        </p:spPr>
        <p:txBody>
          <a:bodyPr wrap="square" lIns="25400" tIns="25400" rIns="25400" bIns="25400" rtlCol="0" anchor="t">
            <a:normAutofit lnSpcReduction="10000"/>
          </a:bodyPr>
          <a:lstStyle/>
          <a:p>
            <a:pPr marL="0" indent="0" algn="l">
              <a:buNone/>
            </a:pPr>
            <a:r>
              <a:rPr lang="en-US" sz="2025" b="1" dirty="0">
                <a:solidFill>
                  <a:srgbClr val="451A2A"/>
                </a:solidFill>
                <a:latin typeface="Helvetica" pitchFamily="34" charset="0"/>
                <a:ea typeface="Helvetica" pitchFamily="34" charset="-122"/>
                <a:cs typeface="Helvetica" pitchFamily="34" charset="-120"/>
              </a:rPr>
              <a:t>Can a place be loved to death?</a:t>
            </a:r>
            <a:endParaRPr lang="en-US" sz="2025" dirty="0"/>
          </a:p>
        </p:txBody>
      </p:sp>
      <p:sp>
        <p:nvSpPr>
          <p:cNvPr id="8" name="Shape 6"/>
          <p:cNvSpPr/>
          <p:nvPr/>
        </p:nvSpPr>
        <p:spPr>
          <a:xfrm>
            <a:off x="1047750" y="2667000"/>
            <a:ext cx="609600" cy="38100"/>
          </a:xfrm>
          <a:prstGeom prst="rect">
            <a:avLst/>
          </a:prstGeom>
          <a:solidFill>
            <a:srgbClr val="D9B877"/>
          </a:solidFill>
          <a:ln/>
        </p:spPr>
        <p:txBody>
          <a:bodyPr/>
          <a:lstStyle/>
          <a:p>
            <a:endParaRPr lang="en-US"/>
          </a:p>
        </p:txBody>
      </p:sp>
      <p:sp>
        <p:nvSpPr>
          <p:cNvPr id="9" name="Text 7"/>
          <p:cNvSpPr/>
          <p:nvPr/>
        </p:nvSpPr>
        <p:spPr>
          <a:xfrm>
            <a:off x="1047750" y="2819400"/>
            <a:ext cx="17811750" cy="281940"/>
          </a:xfrm>
          <a:prstGeom prst="rect">
            <a:avLst/>
          </a:prstGeom>
          <a:noFill/>
          <a:ln/>
        </p:spPr>
        <p:txBody>
          <a:bodyPr wrap="square" lIns="25400" tIns="25400" rIns="25400" bIns="25400" rtlCol="0" anchor="t">
            <a:normAutofit lnSpcReduction="10000"/>
          </a:bodyPr>
          <a:lstStyle/>
          <a:p>
            <a:pPr marL="0" indent="0" algn="l">
              <a:buNone/>
            </a:pPr>
            <a:r>
              <a:rPr lang="en-US" sz="1650" i="1" dirty="0">
                <a:solidFill>
                  <a:srgbClr val="555555"/>
                </a:solidFill>
                <a:latin typeface="Helvetica" pitchFamily="34" charset="0"/>
                <a:ea typeface="Helvetica" pitchFamily="34" charset="-122"/>
                <a:cs typeface="Helvetica" pitchFamily="34" charset="-120"/>
              </a:rPr>
              <a:t>The world has never traveled more. For some of its most beloved places, that is precisely the trouble.</a:t>
            </a:r>
            <a:endParaRPr lang="en-US" sz="1650" dirty="0"/>
          </a:p>
        </p:txBody>
      </p:sp>
      <p:sp>
        <p:nvSpPr>
          <p:cNvPr id="10" name="Text 8"/>
          <p:cNvSpPr/>
          <p:nvPr/>
        </p:nvSpPr>
        <p:spPr>
          <a:xfrm>
            <a:off x="1047750" y="3253740"/>
            <a:ext cx="8074247" cy="1778317"/>
          </a:xfrm>
          <a:prstGeom prst="rect">
            <a:avLst/>
          </a:prstGeom>
          <a:noFill/>
          <a:ln/>
        </p:spPr>
        <p:txBody>
          <a:bodyPr wrap="square" lIns="25400" tIns="25400" rIns="25400" bIns="25400" rtlCol="0" anchor="t">
            <a:normAutofit/>
          </a:bodyPr>
          <a:lstStyle/>
          <a:p>
            <a:pPr marL="0" indent="0" algn="l">
              <a:lnSpc>
                <a:spcPct val="122782"/>
              </a:lnSpc>
              <a:buNone/>
            </a:pPr>
            <a:r>
              <a:rPr lang="en-US" sz="1575" dirty="0">
                <a:solidFill>
                  <a:srgbClr val="222222"/>
                </a:solidFill>
                <a:latin typeface="Helvetica" pitchFamily="34" charset="0"/>
                <a:ea typeface="Helvetica" pitchFamily="34" charset="-122"/>
                <a:cs typeface="Helvetica" pitchFamily="34" charset="-120"/>
              </a:rPr>
              <a:t>When Barcelona residents took water pistols to the streets, spraying bewildered visitors at sidewalk cafés, the protest looked playful. Its message was not. “Tourists go home,” read the banners, in a city whose economy leans heavily on the very people being soaked. It exposed an uncomfortable truth: some of the world’s most admired places have become </a:t>
            </a:r>
            <a:r>
              <a:rPr lang="en-US" sz="1575" b="1" dirty="0">
                <a:solidFill>
                  <a:srgbClr val="451A2A"/>
                </a:solidFill>
                <a:latin typeface="Helvetica" pitchFamily="34" charset="0"/>
                <a:ea typeface="Helvetica" pitchFamily="34" charset="-122"/>
                <a:cs typeface="Helvetica" pitchFamily="34" charset="-120"/>
              </a:rPr>
              <a:t>victims of their own success </a:t>
            </a:r>
            <a:r>
              <a:rPr lang="en-US" sz="1575" dirty="0">
                <a:solidFill>
                  <a:srgbClr val="222222"/>
                </a:solidFill>
                <a:latin typeface="Helvetica" pitchFamily="34" charset="0"/>
                <a:ea typeface="Helvetica" pitchFamily="34" charset="-122"/>
                <a:cs typeface="Helvetica" pitchFamily="34" charset="-120"/>
              </a:rPr>
              <a:t>. The harder question is who, exactly, the victims are.</a:t>
            </a:r>
            <a:endParaRPr lang="en-US" sz="1575" dirty="0"/>
          </a:p>
        </p:txBody>
      </p:sp>
      <p:sp>
        <p:nvSpPr>
          <p:cNvPr id="11" name="Text 9"/>
          <p:cNvSpPr/>
          <p:nvPr/>
        </p:nvSpPr>
        <p:spPr>
          <a:xfrm>
            <a:off x="1047750" y="5165407"/>
            <a:ext cx="8074247" cy="1778317"/>
          </a:xfrm>
          <a:prstGeom prst="rect">
            <a:avLst/>
          </a:prstGeom>
          <a:noFill/>
          <a:ln/>
        </p:spPr>
        <p:txBody>
          <a:bodyPr wrap="square" lIns="25400" tIns="25400" rIns="25400" bIns="25400" rtlCol="0" anchor="t">
            <a:normAutofit lnSpcReduction="10000"/>
          </a:bodyPr>
          <a:lstStyle/>
          <a:p>
            <a:pPr marL="0" indent="0" algn="l">
              <a:lnSpc>
                <a:spcPct val="122782"/>
              </a:lnSpc>
              <a:buNone/>
            </a:pPr>
            <a:r>
              <a:rPr lang="en-US" sz="1575" dirty="0">
                <a:solidFill>
                  <a:srgbClr val="222222"/>
                </a:solidFill>
                <a:latin typeface="Helvetica" pitchFamily="34" charset="0"/>
                <a:ea typeface="Helvetica" pitchFamily="34" charset="-122"/>
                <a:cs typeface="Helvetica" pitchFamily="34" charset="-120"/>
              </a:rPr>
              <a:t>The word “overtourism” suggests a simple problem of numbers, but numbers alone explain surprisingly little. What matters more is concentration, and who </a:t>
            </a:r>
            <a:r>
              <a:rPr lang="en-US" sz="1575" b="1" dirty="0">
                <a:solidFill>
                  <a:srgbClr val="451A2A"/>
                </a:solidFill>
                <a:latin typeface="Helvetica" pitchFamily="34" charset="0"/>
                <a:ea typeface="Helvetica" pitchFamily="34" charset="-122"/>
                <a:cs typeface="Helvetica" pitchFamily="34" charset="-120"/>
              </a:rPr>
              <a:t>bears the brunt </a:t>
            </a:r>
            <a:r>
              <a:rPr lang="en-US" sz="1575" dirty="0">
                <a:solidFill>
                  <a:srgbClr val="222222"/>
                </a:solidFill>
                <a:latin typeface="Helvetica" pitchFamily="34" charset="0"/>
                <a:ea typeface="Helvetica" pitchFamily="34" charset="-122"/>
                <a:cs typeface="Helvetica" pitchFamily="34" charset="-120"/>
              </a:rPr>
              <a:t>of it. The profits flow largely to airlines, hotel groups, and investors, while the costs—noise, congestion, soaring rents—fall on whoever happens to live nearby. As short-term rentals replace long-term tenants, historic centers can be quietly </a:t>
            </a:r>
            <a:r>
              <a:rPr lang="en-US" sz="1575" b="1" dirty="0">
                <a:solidFill>
                  <a:srgbClr val="451A2A"/>
                </a:solidFill>
                <a:latin typeface="Helvetica" pitchFamily="34" charset="0"/>
                <a:ea typeface="Helvetica" pitchFamily="34" charset="-122"/>
                <a:cs typeface="Helvetica" pitchFamily="34" charset="-120"/>
              </a:rPr>
              <a:t>hollowed out </a:t>
            </a:r>
            <a:r>
              <a:rPr lang="en-US" sz="1575" dirty="0">
                <a:solidFill>
                  <a:srgbClr val="222222"/>
                </a:solidFill>
                <a:latin typeface="Helvetica" pitchFamily="34" charset="0"/>
                <a:ea typeface="Helvetica" pitchFamily="34" charset="-122"/>
                <a:cs typeface="Helvetica" pitchFamily="34" charset="-120"/>
              </a:rPr>
              <a:t>, their bakeries and schools giving way to souvenir shops and luggage lockers.</a:t>
            </a:r>
            <a:endParaRPr lang="en-US" sz="1575" dirty="0"/>
          </a:p>
        </p:txBody>
      </p:sp>
      <p:sp>
        <p:nvSpPr>
          <p:cNvPr id="12" name="Text 10"/>
          <p:cNvSpPr/>
          <p:nvPr/>
        </p:nvSpPr>
        <p:spPr>
          <a:xfrm>
            <a:off x="9401175" y="3253740"/>
            <a:ext cx="8074247" cy="1488281"/>
          </a:xfrm>
          <a:prstGeom prst="rect">
            <a:avLst/>
          </a:prstGeom>
          <a:noFill/>
          <a:ln/>
        </p:spPr>
        <p:txBody>
          <a:bodyPr wrap="square" lIns="25400" tIns="25400" rIns="25400" bIns="25400" rtlCol="0" anchor="t">
            <a:normAutofit lnSpcReduction="10000"/>
          </a:bodyPr>
          <a:lstStyle/>
          <a:p>
            <a:pPr marL="0" indent="0" algn="l">
              <a:lnSpc>
                <a:spcPct val="122782"/>
              </a:lnSpc>
              <a:buNone/>
            </a:pPr>
            <a:r>
              <a:rPr lang="en-US" sz="1575" dirty="0">
                <a:solidFill>
                  <a:srgbClr val="222222"/>
                </a:solidFill>
                <a:latin typeface="Helvetica" pitchFamily="34" charset="0"/>
                <a:ea typeface="Helvetica" pitchFamily="34" charset="-122"/>
                <a:cs typeface="Helvetica" pitchFamily="34" charset="-120"/>
              </a:rPr>
              <a:t>Venice is the starkest example. Its historic center, home to fewer than 50,000 people, can receive twice that number of visitors on a single busy day. Venice has introduced an entry fee for some day-trippers, though critics argue a small charge is unlikely to deter anyone who has crossed an ocean. Amsterdam has restricted new hotels; on Mount Everest, climbers have queued for hours below the summit.</a:t>
            </a:r>
            <a:endParaRPr lang="en-US" sz="1575" dirty="0"/>
          </a:p>
        </p:txBody>
      </p:sp>
      <p:sp>
        <p:nvSpPr>
          <p:cNvPr id="13" name="Text 11"/>
          <p:cNvSpPr/>
          <p:nvPr/>
        </p:nvSpPr>
        <p:spPr>
          <a:xfrm>
            <a:off x="9401175" y="4875371"/>
            <a:ext cx="8074247" cy="1488281"/>
          </a:xfrm>
          <a:prstGeom prst="rect">
            <a:avLst/>
          </a:prstGeom>
          <a:noFill/>
          <a:ln/>
        </p:spPr>
        <p:txBody>
          <a:bodyPr wrap="square" lIns="25400" tIns="25400" rIns="25400" bIns="25400" rtlCol="0" anchor="t">
            <a:normAutofit lnSpcReduction="10000"/>
          </a:bodyPr>
          <a:lstStyle/>
          <a:p>
            <a:pPr marL="0" indent="0" algn="l">
              <a:lnSpc>
                <a:spcPct val="122782"/>
              </a:lnSpc>
              <a:buNone/>
            </a:pPr>
            <a:r>
              <a:rPr lang="en-US" sz="1575" dirty="0">
                <a:solidFill>
                  <a:srgbClr val="222222"/>
                </a:solidFill>
                <a:latin typeface="Helvetica" pitchFamily="34" charset="0"/>
                <a:ea typeface="Helvetica" pitchFamily="34" charset="-122"/>
                <a:cs typeface="Helvetica" pitchFamily="34" charset="-120"/>
              </a:rPr>
              <a:t>Yet every remedy involves </a:t>
            </a:r>
            <a:r>
              <a:rPr lang="en-US" sz="1575" b="1" dirty="0">
                <a:solidFill>
                  <a:srgbClr val="451A2A"/>
                </a:solidFill>
                <a:latin typeface="Helvetica" pitchFamily="34" charset="0"/>
                <a:ea typeface="Helvetica" pitchFamily="34" charset="-122"/>
                <a:cs typeface="Helvetica" pitchFamily="34" charset="-120"/>
              </a:rPr>
              <a:t>trade-offs </a:t>
            </a:r>
            <a:r>
              <a:rPr lang="en-US" sz="1575" dirty="0">
                <a:solidFill>
                  <a:srgbClr val="222222"/>
                </a:solidFill>
                <a:latin typeface="Helvetica" pitchFamily="34" charset="0"/>
                <a:ea typeface="Helvetica" pitchFamily="34" charset="-122"/>
                <a:cs typeface="Helvetica" pitchFamily="34" charset="-120"/>
              </a:rPr>
              <a:t>. Fees and caps may preserve a city’s character while turning it into a playground for the wealthy. Steering visitors toward lesser-known towns may simply spread the damage more thinly. Some argue the real task is to </a:t>
            </a:r>
            <a:r>
              <a:rPr lang="en-US" sz="1575" b="1" dirty="0">
                <a:solidFill>
                  <a:srgbClr val="451A2A"/>
                </a:solidFill>
                <a:latin typeface="Helvetica" pitchFamily="34" charset="0"/>
                <a:ea typeface="Helvetica" pitchFamily="34" charset="-122"/>
                <a:cs typeface="Helvetica" pitchFamily="34" charset="-120"/>
              </a:rPr>
              <a:t>reconcile </a:t>
            </a:r>
            <a:r>
              <a:rPr lang="en-US" sz="1575" dirty="0">
                <a:solidFill>
                  <a:srgbClr val="222222"/>
                </a:solidFill>
                <a:latin typeface="Helvetica" pitchFamily="34" charset="0"/>
                <a:ea typeface="Helvetica" pitchFamily="34" charset="-122"/>
                <a:cs typeface="Helvetica" pitchFamily="34" charset="-120"/>
              </a:rPr>
              <a:t>residents and visitors rather than choose between them. Whether that is achievable, or merely a comforting phrase, is far from clear.</a:t>
            </a:r>
            <a:endParaRPr lang="en-US" sz="1575" dirty="0"/>
          </a:p>
        </p:txBody>
      </p:sp>
      <p:sp>
        <p:nvSpPr>
          <p:cNvPr id="14" name="Shape 12"/>
          <p:cNvSpPr/>
          <p:nvPr/>
        </p:nvSpPr>
        <p:spPr>
          <a:xfrm>
            <a:off x="1047750" y="7134225"/>
            <a:ext cx="45720" cy="396240"/>
          </a:xfrm>
          <a:prstGeom prst="rect">
            <a:avLst/>
          </a:prstGeom>
          <a:solidFill>
            <a:srgbClr val="D9B877"/>
          </a:solidFill>
          <a:ln/>
        </p:spPr>
        <p:txBody>
          <a:bodyPr/>
          <a:lstStyle/>
          <a:p>
            <a:endParaRPr lang="en-US"/>
          </a:p>
        </p:txBody>
      </p:sp>
      <p:sp>
        <p:nvSpPr>
          <p:cNvPr id="15" name="Text 13"/>
          <p:cNvSpPr/>
          <p:nvPr/>
        </p:nvSpPr>
        <p:spPr>
          <a:xfrm>
            <a:off x="1360170" y="7134225"/>
            <a:ext cx="14356080" cy="434340"/>
          </a:xfrm>
          <a:prstGeom prst="rect">
            <a:avLst/>
          </a:prstGeom>
          <a:noFill/>
          <a:ln/>
        </p:spPr>
        <p:txBody>
          <a:bodyPr wrap="square" lIns="25400" tIns="25400" rIns="25400" bIns="25400" rtlCol="0" anchor="t">
            <a:normAutofit/>
          </a:bodyPr>
          <a:lstStyle/>
          <a:p>
            <a:pPr marL="0" indent="0" algn="l">
              <a:lnSpc>
                <a:spcPct val="98113"/>
              </a:lnSpc>
              <a:buNone/>
            </a:pPr>
            <a:r>
              <a:rPr lang="en-US" sz="2400" b="1" i="1" dirty="0">
                <a:solidFill>
                  <a:srgbClr val="451A2A"/>
                </a:solidFill>
                <a:latin typeface="Playfair Display" pitchFamily="34" charset="0"/>
                <a:ea typeface="Playfair Display" pitchFamily="34" charset="-122"/>
                <a:cs typeface="Playfair Display" pitchFamily="34" charset="-120"/>
              </a:rPr>
              <a:t>If a city is shaped by everyone who passes through it, who should decide its future?</a:t>
            </a:r>
            <a:endParaRPr lang="en-US" sz="2400" dirty="0"/>
          </a:p>
        </p:txBody>
      </p:sp>
      <p:sp>
        <p:nvSpPr>
          <p:cNvPr id="16" name="Text 14"/>
          <p:cNvSpPr/>
          <p:nvPr/>
        </p:nvSpPr>
        <p:spPr>
          <a:xfrm>
            <a:off x="1047750" y="952500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pic>
        <p:nvPicPr>
          <p:cNvPr id="17" name="issue001-c-audio">
            <a:hlinkClick r:id="" action="ppaction://media"/>
            <a:extLst>
              <a:ext uri="{FF2B5EF4-FFF2-40B4-BE49-F238E27FC236}">
                <a16:creationId xmlns:a16="http://schemas.microsoft.com/office/drawing/2014/main" id="{21DE169C-06E1-5EE7-23D1-61E943E404C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32907" y="1311550"/>
            <a:ext cx="487362" cy="487362"/>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4681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65760"/>
          </a:xfrm>
          <a:prstGeom prst="rect">
            <a:avLst/>
          </a:prstGeom>
          <a:noFill/>
          <a:ln/>
        </p:spPr>
        <p:txBody>
          <a:bodyPr wrap="none" lIns="25400" tIns="25400" rIns="25400" bIns="25400" rtlCol="0" anchor="t">
            <a:normAutofit/>
          </a:bodyPr>
          <a:lstStyle/>
          <a:p>
            <a:pPr marL="0" indent="0" algn="l">
              <a:buNone/>
            </a:pPr>
            <a:r>
              <a:rPr lang="en-US" sz="1950" b="1" kern="0" spc="38" dirty="0">
                <a:solidFill>
                  <a:srgbClr val="451A2A"/>
                </a:solidFill>
                <a:latin typeface="Playfair Display" pitchFamily="34" charset="0"/>
                <a:ea typeface="Playfair Display" pitchFamily="34" charset="-122"/>
                <a:cs typeface="Playfair Display" pitchFamily="34" charset="-120"/>
              </a:rPr>
              <a:t>PERSPECTIVE</a:t>
            </a:r>
            <a:endParaRPr lang="en-US" sz="1950" dirty="0"/>
          </a:p>
        </p:txBody>
      </p:sp>
      <p:sp>
        <p:nvSpPr>
          <p:cNvPr id="4" name="Text 2"/>
          <p:cNvSpPr/>
          <p:nvPr/>
        </p:nvSpPr>
        <p:spPr>
          <a:xfrm>
            <a:off x="14520624" y="723900"/>
            <a:ext cx="2991588"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001 · OVERTOURISM</a:t>
            </a:r>
            <a:endParaRPr lang="en-US" sz="1200" dirty="0"/>
          </a:p>
        </p:txBody>
      </p:sp>
      <p:sp>
        <p:nvSpPr>
          <p:cNvPr id="5" name="Text 3"/>
          <p:cNvSpPr/>
          <p:nvPr/>
        </p:nvSpPr>
        <p:spPr>
          <a:xfrm>
            <a:off x="1047750" y="155067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COMPREHENSION</a:t>
            </a:r>
            <a:endParaRPr lang="en-US" sz="1500" dirty="0"/>
          </a:p>
        </p:txBody>
      </p:sp>
      <p:sp>
        <p:nvSpPr>
          <p:cNvPr id="6" name="Text 4"/>
          <p:cNvSpPr/>
          <p:nvPr/>
        </p:nvSpPr>
        <p:spPr>
          <a:xfrm>
            <a:off x="1047750" y="1866900"/>
            <a:ext cx="17811750" cy="723900"/>
          </a:xfrm>
          <a:prstGeom prst="rect">
            <a:avLst/>
          </a:prstGeom>
          <a:noFill/>
          <a:ln/>
        </p:spPr>
        <p:txBody>
          <a:bodyPr wrap="square" lIns="25400" tIns="25400" rIns="25400" bIns="25400" rtlCol="0" anchor="t">
            <a:normAutofit/>
          </a:bodyPr>
          <a:lstStyle/>
          <a:p>
            <a:pPr marL="0" indent="0" algn="l">
              <a:buNone/>
            </a:pPr>
            <a:r>
              <a:rPr lang="en-US" sz="4050" b="1" dirty="0">
                <a:solidFill>
                  <a:srgbClr val="451A2A"/>
                </a:solidFill>
                <a:latin typeface="Playfair Display" pitchFamily="34" charset="0"/>
                <a:ea typeface="Playfair Display" pitchFamily="34" charset="-122"/>
                <a:cs typeface="Playfair Display" pitchFamily="34" charset="-120"/>
              </a:rPr>
              <a:t>True or False?</a:t>
            </a:r>
            <a:endParaRPr lang="en-US" sz="4050" dirty="0"/>
          </a:p>
        </p:txBody>
      </p:sp>
      <p:sp>
        <p:nvSpPr>
          <p:cNvPr id="7" name="Text 5"/>
          <p:cNvSpPr/>
          <p:nvPr/>
        </p:nvSpPr>
        <p:spPr>
          <a:xfrm>
            <a:off x="1047750" y="2667000"/>
            <a:ext cx="17811750"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555555"/>
                </a:solidFill>
                <a:latin typeface="Helvetica" pitchFamily="34" charset="0"/>
                <a:ea typeface="Helvetica" pitchFamily="34" charset="-122"/>
                <a:cs typeface="Helvetica" pitchFamily="34" charset="-120"/>
              </a:rPr>
              <a:t>Judge what the article states </a:t>
            </a:r>
            <a:r>
              <a:rPr lang="en-US" sz="1950" i="1" dirty="0">
                <a:solidFill>
                  <a:srgbClr val="555555"/>
                </a:solidFill>
                <a:latin typeface="Helvetica" pitchFamily="34" charset="0"/>
                <a:ea typeface="Helvetica" pitchFamily="34" charset="-122"/>
                <a:cs typeface="Helvetica" pitchFamily="34" charset="-120"/>
              </a:rPr>
              <a:t>or implies</a:t>
            </a:r>
            <a:r>
              <a:rPr lang="en-US" sz="1950" dirty="0">
                <a:solidFill>
                  <a:srgbClr val="555555"/>
                </a:solidFill>
                <a:latin typeface="Helvetica" pitchFamily="34" charset="0"/>
                <a:ea typeface="Helvetica" pitchFamily="34" charset="-122"/>
                <a:cs typeface="Helvetica" pitchFamily="34" charset="-120"/>
              </a:rPr>
              <a:t>. Circle T or F.</a:t>
            </a:r>
            <a:endParaRPr lang="en-US" sz="1950" dirty="0"/>
          </a:p>
        </p:txBody>
      </p:sp>
      <p:sp>
        <p:nvSpPr>
          <p:cNvPr id="8" name="Shape 6"/>
          <p:cNvSpPr/>
          <p:nvPr/>
        </p:nvSpPr>
        <p:spPr>
          <a:xfrm>
            <a:off x="1047750" y="3916680"/>
            <a:ext cx="14763750" cy="9525"/>
          </a:xfrm>
          <a:prstGeom prst="rect">
            <a:avLst/>
          </a:prstGeom>
          <a:solidFill>
            <a:srgbClr val="E3E1DB"/>
          </a:solidFill>
          <a:ln/>
        </p:spPr>
        <p:txBody>
          <a:bodyPr/>
          <a:lstStyle/>
          <a:p>
            <a:endParaRPr lang="en-US"/>
          </a:p>
        </p:txBody>
      </p:sp>
      <p:sp>
        <p:nvSpPr>
          <p:cNvPr id="9" name="Text 7"/>
          <p:cNvSpPr/>
          <p:nvPr/>
        </p:nvSpPr>
        <p:spPr>
          <a:xfrm>
            <a:off x="1047750" y="3291840"/>
            <a:ext cx="457200" cy="472440"/>
          </a:xfrm>
          <a:prstGeom prst="rect">
            <a:avLst/>
          </a:prstGeom>
          <a:noFill/>
          <a:ln/>
        </p:spPr>
        <p:txBody>
          <a:bodyPr wrap="square" lIns="25400" tIns="25400" rIns="25400" bIns="25400" rtlCol="0" anchor="t">
            <a:normAutofit/>
          </a:bodyPr>
          <a:lstStyle/>
          <a:p>
            <a:pPr marL="0" indent="0" algn="l">
              <a:buNone/>
            </a:pPr>
            <a:r>
              <a:rPr lang="en-US" sz="2550" b="1" dirty="0">
                <a:solidFill>
                  <a:srgbClr val="D9B877"/>
                </a:solidFill>
                <a:latin typeface="Playfair Display" pitchFamily="34" charset="0"/>
                <a:ea typeface="Playfair Display" pitchFamily="34" charset="-122"/>
                <a:cs typeface="Playfair Display" pitchFamily="34" charset="-120"/>
              </a:rPr>
              <a:t>1</a:t>
            </a:r>
            <a:endParaRPr lang="en-US" sz="2550" dirty="0"/>
          </a:p>
        </p:txBody>
      </p:sp>
      <p:sp>
        <p:nvSpPr>
          <p:cNvPr id="10" name="Text 8"/>
          <p:cNvSpPr/>
          <p:nvPr/>
        </p:nvSpPr>
        <p:spPr>
          <a:xfrm>
            <a:off x="1676400" y="334899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The protest had a built-in contradiction.</a:t>
            </a:r>
            <a:endParaRPr lang="en-US" sz="2175" dirty="0"/>
          </a:p>
        </p:txBody>
      </p:sp>
      <p:sp>
        <p:nvSpPr>
          <p:cNvPr id="11" name="Text 9"/>
          <p:cNvSpPr/>
          <p:nvPr/>
        </p:nvSpPr>
        <p:spPr>
          <a:xfrm>
            <a:off x="14997469" y="333375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451A2A"/>
                </a:solidFill>
                <a:latin typeface="Helvetica" pitchFamily="34" charset="0"/>
                <a:ea typeface="Helvetica" pitchFamily="34" charset="-122"/>
                <a:cs typeface="Helvetica" pitchFamily="34" charset="-120"/>
              </a:rPr>
              <a:t>T F</a:t>
            </a:r>
            <a:endParaRPr lang="en-US" sz="1950" dirty="0"/>
          </a:p>
        </p:txBody>
      </p:sp>
      <p:sp>
        <p:nvSpPr>
          <p:cNvPr id="12" name="Shape 10"/>
          <p:cNvSpPr/>
          <p:nvPr/>
        </p:nvSpPr>
        <p:spPr>
          <a:xfrm>
            <a:off x="1047750" y="4758690"/>
            <a:ext cx="14763750" cy="9525"/>
          </a:xfrm>
          <a:prstGeom prst="rect">
            <a:avLst/>
          </a:prstGeom>
          <a:solidFill>
            <a:srgbClr val="E3E1DB"/>
          </a:solidFill>
          <a:ln/>
        </p:spPr>
        <p:txBody>
          <a:bodyPr/>
          <a:lstStyle/>
          <a:p>
            <a:endParaRPr lang="en-US"/>
          </a:p>
        </p:txBody>
      </p:sp>
      <p:sp>
        <p:nvSpPr>
          <p:cNvPr id="13" name="Text 11"/>
          <p:cNvSpPr/>
          <p:nvPr/>
        </p:nvSpPr>
        <p:spPr>
          <a:xfrm>
            <a:off x="1047750" y="4133850"/>
            <a:ext cx="457200" cy="472440"/>
          </a:xfrm>
          <a:prstGeom prst="rect">
            <a:avLst/>
          </a:prstGeom>
          <a:noFill/>
          <a:ln/>
        </p:spPr>
        <p:txBody>
          <a:bodyPr wrap="square" lIns="25400" tIns="25400" rIns="25400" bIns="25400" rtlCol="0" anchor="t">
            <a:normAutofit/>
          </a:bodyPr>
          <a:lstStyle/>
          <a:p>
            <a:pPr marL="0" indent="0" algn="l">
              <a:buNone/>
            </a:pPr>
            <a:r>
              <a:rPr lang="en-US" sz="2550" b="1" dirty="0">
                <a:solidFill>
                  <a:srgbClr val="D9B877"/>
                </a:solidFill>
                <a:latin typeface="Playfair Display" pitchFamily="34" charset="0"/>
                <a:ea typeface="Playfair Display" pitchFamily="34" charset="-122"/>
                <a:cs typeface="Playfair Display" pitchFamily="34" charset="-120"/>
              </a:rPr>
              <a:t>2</a:t>
            </a:r>
            <a:endParaRPr lang="en-US" sz="2550" dirty="0"/>
          </a:p>
        </p:txBody>
      </p:sp>
      <p:sp>
        <p:nvSpPr>
          <p:cNvPr id="14" name="Text 12"/>
          <p:cNvSpPr/>
          <p:nvPr/>
        </p:nvSpPr>
        <p:spPr>
          <a:xfrm>
            <a:off x="1676400" y="419100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Overtourism is mainly about numbers.</a:t>
            </a:r>
            <a:endParaRPr lang="en-US" sz="2175" dirty="0"/>
          </a:p>
        </p:txBody>
      </p:sp>
      <p:sp>
        <p:nvSpPr>
          <p:cNvPr id="15" name="Text 13"/>
          <p:cNvSpPr/>
          <p:nvPr/>
        </p:nvSpPr>
        <p:spPr>
          <a:xfrm>
            <a:off x="14997469" y="417576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451A2A"/>
                </a:solidFill>
                <a:latin typeface="Helvetica" pitchFamily="34" charset="0"/>
                <a:ea typeface="Helvetica" pitchFamily="34" charset="-122"/>
                <a:cs typeface="Helvetica" pitchFamily="34" charset="-120"/>
              </a:rPr>
              <a:t>T F</a:t>
            </a:r>
            <a:endParaRPr lang="en-US" sz="1950" dirty="0"/>
          </a:p>
        </p:txBody>
      </p:sp>
      <p:sp>
        <p:nvSpPr>
          <p:cNvPr id="16" name="Shape 14"/>
          <p:cNvSpPr/>
          <p:nvPr/>
        </p:nvSpPr>
        <p:spPr>
          <a:xfrm>
            <a:off x="1047750" y="5600700"/>
            <a:ext cx="14763750" cy="9525"/>
          </a:xfrm>
          <a:prstGeom prst="rect">
            <a:avLst/>
          </a:prstGeom>
          <a:solidFill>
            <a:srgbClr val="E3E1DB"/>
          </a:solidFill>
          <a:ln/>
        </p:spPr>
        <p:txBody>
          <a:bodyPr/>
          <a:lstStyle/>
          <a:p>
            <a:endParaRPr lang="en-US"/>
          </a:p>
        </p:txBody>
      </p:sp>
      <p:sp>
        <p:nvSpPr>
          <p:cNvPr id="17" name="Text 15"/>
          <p:cNvSpPr/>
          <p:nvPr/>
        </p:nvSpPr>
        <p:spPr>
          <a:xfrm>
            <a:off x="1047750" y="4975860"/>
            <a:ext cx="457200" cy="472440"/>
          </a:xfrm>
          <a:prstGeom prst="rect">
            <a:avLst/>
          </a:prstGeom>
          <a:noFill/>
          <a:ln/>
        </p:spPr>
        <p:txBody>
          <a:bodyPr wrap="square" lIns="25400" tIns="25400" rIns="25400" bIns="25400" rtlCol="0" anchor="t">
            <a:normAutofit/>
          </a:bodyPr>
          <a:lstStyle/>
          <a:p>
            <a:pPr marL="0" indent="0" algn="l">
              <a:buNone/>
            </a:pPr>
            <a:r>
              <a:rPr lang="en-US" sz="2550" b="1" dirty="0">
                <a:solidFill>
                  <a:srgbClr val="D9B877"/>
                </a:solidFill>
                <a:latin typeface="Playfair Display" pitchFamily="34" charset="0"/>
                <a:ea typeface="Playfair Display" pitchFamily="34" charset="-122"/>
                <a:cs typeface="Playfair Display" pitchFamily="34" charset="-120"/>
              </a:rPr>
              <a:t>3</a:t>
            </a:r>
            <a:endParaRPr lang="en-US" sz="2550" dirty="0"/>
          </a:p>
        </p:txBody>
      </p:sp>
      <p:sp>
        <p:nvSpPr>
          <p:cNvPr id="18" name="Text 16"/>
          <p:cNvSpPr/>
          <p:nvPr/>
        </p:nvSpPr>
        <p:spPr>
          <a:xfrm>
            <a:off x="1676400" y="503301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Venice’s fee may be too small to work.</a:t>
            </a:r>
            <a:endParaRPr lang="en-US" sz="2175" dirty="0"/>
          </a:p>
        </p:txBody>
      </p:sp>
      <p:sp>
        <p:nvSpPr>
          <p:cNvPr id="19" name="Text 17"/>
          <p:cNvSpPr/>
          <p:nvPr/>
        </p:nvSpPr>
        <p:spPr>
          <a:xfrm>
            <a:off x="14997469" y="501777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451A2A"/>
                </a:solidFill>
                <a:latin typeface="Helvetica" pitchFamily="34" charset="0"/>
                <a:ea typeface="Helvetica" pitchFamily="34" charset="-122"/>
                <a:cs typeface="Helvetica" pitchFamily="34" charset="-120"/>
              </a:rPr>
              <a:t>T F</a:t>
            </a:r>
            <a:endParaRPr lang="en-US" sz="1950" dirty="0"/>
          </a:p>
        </p:txBody>
      </p:sp>
      <p:sp>
        <p:nvSpPr>
          <p:cNvPr id="20" name="Shape 18"/>
          <p:cNvSpPr/>
          <p:nvPr/>
        </p:nvSpPr>
        <p:spPr>
          <a:xfrm>
            <a:off x="1047750" y="6442710"/>
            <a:ext cx="14763750" cy="9525"/>
          </a:xfrm>
          <a:prstGeom prst="rect">
            <a:avLst/>
          </a:prstGeom>
          <a:solidFill>
            <a:srgbClr val="E3E1DB"/>
          </a:solidFill>
          <a:ln/>
        </p:spPr>
        <p:txBody>
          <a:bodyPr/>
          <a:lstStyle/>
          <a:p>
            <a:endParaRPr lang="en-US"/>
          </a:p>
        </p:txBody>
      </p:sp>
      <p:sp>
        <p:nvSpPr>
          <p:cNvPr id="21" name="Text 19"/>
          <p:cNvSpPr/>
          <p:nvPr/>
        </p:nvSpPr>
        <p:spPr>
          <a:xfrm>
            <a:off x="1047750" y="5817870"/>
            <a:ext cx="457200" cy="472440"/>
          </a:xfrm>
          <a:prstGeom prst="rect">
            <a:avLst/>
          </a:prstGeom>
          <a:noFill/>
          <a:ln/>
        </p:spPr>
        <p:txBody>
          <a:bodyPr wrap="square" lIns="25400" tIns="25400" rIns="25400" bIns="25400" rtlCol="0" anchor="t">
            <a:normAutofit/>
          </a:bodyPr>
          <a:lstStyle/>
          <a:p>
            <a:pPr marL="0" indent="0" algn="l">
              <a:buNone/>
            </a:pPr>
            <a:r>
              <a:rPr lang="en-US" sz="2550" b="1" dirty="0">
                <a:solidFill>
                  <a:srgbClr val="D9B877"/>
                </a:solidFill>
                <a:latin typeface="Playfair Display" pitchFamily="34" charset="0"/>
                <a:ea typeface="Playfair Display" pitchFamily="34" charset="-122"/>
                <a:cs typeface="Playfair Display" pitchFamily="34" charset="-120"/>
              </a:rPr>
              <a:t>4</a:t>
            </a:r>
            <a:endParaRPr lang="en-US" sz="2550" dirty="0"/>
          </a:p>
        </p:txBody>
      </p:sp>
      <p:sp>
        <p:nvSpPr>
          <p:cNvPr id="22" name="Text 20"/>
          <p:cNvSpPr/>
          <p:nvPr/>
        </p:nvSpPr>
        <p:spPr>
          <a:xfrm>
            <a:off x="1676400" y="587502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The writer favors dispersing visitors.</a:t>
            </a:r>
            <a:endParaRPr lang="en-US" sz="2175" dirty="0"/>
          </a:p>
        </p:txBody>
      </p:sp>
      <p:sp>
        <p:nvSpPr>
          <p:cNvPr id="23" name="Text 21"/>
          <p:cNvSpPr/>
          <p:nvPr/>
        </p:nvSpPr>
        <p:spPr>
          <a:xfrm>
            <a:off x="14997469" y="585978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451A2A"/>
                </a:solidFill>
                <a:latin typeface="Helvetica" pitchFamily="34" charset="0"/>
                <a:ea typeface="Helvetica" pitchFamily="34" charset="-122"/>
                <a:cs typeface="Helvetica" pitchFamily="34" charset="-120"/>
              </a:rPr>
              <a:t>T F</a:t>
            </a:r>
            <a:endParaRPr lang="en-US" sz="1950" dirty="0"/>
          </a:p>
        </p:txBody>
      </p:sp>
      <p:sp>
        <p:nvSpPr>
          <p:cNvPr id="24" name="Text 22"/>
          <p:cNvSpPr/>
          <p:nvPr/>
        </p:nvSpPr>
        <p:spPr>
          <a:xfrm>
            <a:off x="1047750" y="6659880"/>
            <a:ext cx="457200" cy="472440"/>
          </a:xfrm>
          <a:prstGeom prst="rect">
            <a:avLst/>
          </a:prstGeom>
          <a:noFill/>
          <a:ln/>
        </p:spPr>
        <p:txBody>
          <a:bodyPr wrap="square" lIns="25400" tIns="25400" rIns="25400" bIns="25400" rtlCol="0" anchor="t">
            <a:normAutofit/>
          </a:bodyPr>
          <a:lstStyle/>
          <a:p>
            <a:pPr marL="0" indent="0" algn="l">
              <a:buNone/>
            </a:pPr>
            <a:r>
              <a:rPr lang="en-US" sz="2550" b="1" dirty="0">
                <a:solidFill>
                  <a:srgbClr val="D9B877"/>
                </a:solidFill>
                <a:latin typeface="Playfair Display" pitchFamily="34" charset="0"/>
                <a:ea typeface="Playfair Display" pitchFamily="34" charset="-122"/>
                <a:cs typeface="Playfair Display" pitchFamily="34" charset="-120"/>
              </a:rPr>
              <a:t>5</a:t>
            </a:r>
            <a:endParaRPr lang="en-US" sz="2550" dirty="0"/>
          </a:p>
        </p:txBody>
      </p:sp>
      <p:sp>
        <p:nvSpPr>
          <p:cNvPr id="25" name="Text 23"/>
          <p:cNvSpPr/>
          <p:nvPr/>
        </p:nvSpPr>
        <p:spPr>
          <a:xfrm>
            <a:off x="1676400" y="671703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The article ultimately endorses reconciliation as the solution.</a:t>
            </a:r>
            <a:endParaRPr lang="en-US" sz="2175" dirty="0"/>
          </a:p>
        </p:txBody>
      </p:sp>
      <p:sp>
        <p:nvSpPr>
          <p:cNvPr id="26" name="Text 24"/>
          <p:cNvSpPr/>
          <p:nvPr/>
        </p:nvSpPr>
        <p:spPr>
          <a:xfrm>
            <a:off x="14997469" y="670179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451A2A"/>
                </a:solidFill>
                <a:latin typeface="Helvetica" pitchFamily="34" charset="0"/>
                <a:ea typeface="Helvetica" pitchFamily="34" charset="-122"/>
                <a:cs typeface="Helvetica" pitchFamily="34" charset="-120"/>
              </a:rPr>
              <a:t>T F</a:t>
            </a:r>
            <a:endParaRPr lang="en-US" sz="1950" dirty="0"/>
          </a:p>
        </p:txBody>
      </p:sp>
      <p:sp>
        <p:nvSpPr>
          <p:cNvPr id="27" name="Text 25"/>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4681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65760"/>
          </a:xfrm>
          <a:prstGeom prst="rect">
            <a:avLst/>
          </a:prstGeom>
          <a:noFill/>
          <a:ln/>
        </p:spPr>
        <p:txBody>
          <a:bodyPr wrap="none" lIns="25400" tIns="25400" rIns="25400" bIns="25400" rtlCol="0" anchor="t">
            <a:normAutofit/>
          </a:bodyPr>
          <a:lstStyle/>
          <a:p>
            <a:pPr marL="0" indent="0" algn="l">
              <a:buNone/>
            </a:pPr>
            <a:r>
              <a:rPr lang="en-US" sz="1950" b="1" kern="0" spc="38" dirty="0">
                <a:solidFill>
                  <a:srgbClr val="451A2A"/>
                </a:solidFill>
                <a:latin typeface="Playfair Display" pitchFamily="34" charset="0"/>
                <a:ea typeface="Playfair Display" pitchFamily="34" charset="-122"/>
                <a:cs typeface="Playfair Display" pitchFamily="34" charset="-120"/>
              </a:rPr>
              <a:t>PERSPECTIVE</a:t>
            </a:r>
            <a:endParaRPr lang="en-US" sz="1950" dirty="0"/>
          </a:p>
        </p:txBody>
      </p:sp>
      <p:sp>
        <p:nvSpPr>
          <p:cNvPr id="4" name="Text 2"/>
          <p:cNvSpPr/>
          <p:nvPr/>
        </p:nvSpPr>
        <p:spPr>
          <a:xfrm>
            <a:off x="14520624" y="723900"/>
            <a:ext cx="2991588"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001 · OVERTOURISM</a:t>
            </a:r>
            <a:endParaRPr lang="en-US" sz="1200" dirty="0"/>
          </a:p>
        </p:txBody>
      </p:sp>
      <p:sp>
        <p:nvSpPr>
          <p:cNvPr id="5" name="Text 3"/>
          <p:cNvSpPr/>
          <p:nvPr/>
        </p:nvSpPr>
        <p:spPr>
          <a:xfrm>
            <a:off x="1047750" y="1684020"/>
            <a:ext cx="2419386"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COMPREHENSION</a:t>
            </a:r>
            <a:endParaRPr lang="en-US" sz="1500" dirty="0"/>
          </a:p>
        </p:txBody>
      </p:sp>
      <p:sp>
        <p:nvSpPr>
          <p:cNvPr id="6" name="Shape 4"/>
          <p:cNvSpPr/>
          <p:nvPr/>
        </p:nvSpPr>
        <p:spPr>
          <a:xfrm>
            <a:off x="3456742" y="1588770"/>
            <a:ext cx="1601272" cy="388620"/>
          </a:xfrm>
          <a:prstGeom prst="rect">
            <a:avLst/>
          </a:prstGeom>
          <a:solidFill>
            <a:srgbClr val="451A2A"/>
          </a:solidFill>
          <a:ln/>
        </p:spPr>
        <p:txBody>
          <a:bodyPr/>
          <a:lstStyle/>
          <a:p>
            <a:endParaRPr lang="en-US"/>
          </a:p>
        </p:txBody>
      </p:sp>
      <p:sp>
        <p:nvSpPr>
          <p:cNvPr id="7" name="Text 5"/>
          <p:cNvSpPr/>
          <p:nvPr/>
        </p:nvSpPr>
        <p:spPr>
          <a:xfrm>
            <a:off x="3628192" y="1645920"/>
            <a:ext cx="1334572" cy="312420"/>
          </a:xfrm>
          <a:prstGeom prst="rect">
            <a:avLst/>
          </a:prstGeom>
          <a:noFill/>
          <a:ln/>
        </p:spPr>
        <p:txBody>
          <a:bodyPr wrap="square" lIns="25400" tIns="25400" rIns="25400" bIns="25400" rtlCol="0" anchor="t">
            <a:normAutofit/>
          </a:bodyPr>
          <a:lstStyle/>
          <a:p>
            <a:pPr marL="0" indent="0" algn="l">
              <a:buNone/>
            </a:pPr>
            <a:r>
              <a:rPr lang="en-US" sz="1500" b="1" kern="0" spc="225" dirty="0">
                <a:solidFill>
                  <a:srgbClr val="FFFFFF"/>
                </a:solidFill>
                <a:latin typeface="Helvetica" pitchFamily="34" charset="0"/>
                <a:ea typeface="Helvetica" pitchFamily="34" charset="-122"/>
                <a:cs typeface="Helvetica" pitchFamily="34" charset="-120"/>
              </a:rPr>
              <a:t>ANSWERS</a:t>
            </a:r>
            <a:endParaRPr lang="en-US" sz="1500" dirty="0"/>
          </a:p>
        </p:txBody>
      </p:sp>
      <p:sp>
        <p:nvSpPr>
          <p:cNvPr id="8" name="Text 6"/>
          <p:cNvSpPr/>
          <p:nvPr/>
        </p:nvSpPr>
        <p:spPr>
          <a:xfrm>
            <a:off x="1047750" y="2110740"/>
            <a:ext cx="17811750" cy="693420"/>
          </a:xfrm>
          <a:prstGeom prst="rect">
            <a:avLst/>
          </a:prstGeom>
          <a:noFill/>
          <a:ln/>
        </p:spPr>
        <p:txBody>
          <a:bodyPr wrap="square" lIns="25400" tIns="25400" rIns="25400" bIns="25400" rtlCol="0" anchor="t">
            <a:normAutofit/>
          </a:bodyPr>
          <a:lstStyle/>
          <a:p>
            <a:pPr marL="0" indent="0" algn="l">
              <a:buNone/>
            </a:pPr>
            <a:r>
              <a:rPr lang="en-US" sz="3900" b="1" dirty="0">
                <a:solidFill>
                  <a:srgbClr val="451A2A"/>
                </a:solidFill>
                <a:latin typeface="Playfair Display" pitchFamily="34" charset="0"/>
                <a:ea typeface="Playfair Display" pitchFamily="34" charset="-122"/>
                <a:cs typeface="Playfair Display" pitchFamily="34" charset="-120"/>
              </a:rPr>
              <a:t>True or False?</a:t>
            </a:r>
            <a:endParaRPr lang="en-US" sz="3900" dirty="0"/>
          </a:p>
        </p:txBody>
      </p:sp>
      <p:sp>
        <p:nvSpPr>
          <p:cNvPr id="9" name="Text 7"/>
          <p:cNvSpPr/>
          <p:nvPr/>
        </p:nvSpPr>
        <p:spPr>
          <a:xfrm>
            <a:off x="1047750" y="3147060"/>
            <a:ext cx="457200" cy="419100"/>
          </a:xfrm>
          <a:prstGeom prst="rect">
            <a:avLst/>
          </a:prstGeom>
          <a:noFill/>
          <a:ln/>
        </p:spPr>
        <p:txBody>
          <a:bodyPr wrap="square" lIns="25400" tIns="25400" rIns="25400" bIns="25400" rtlCol="0" anchor="t">
            <a:normAutofit/>
          </a:bodyPr>
          <a:lstStyle/>
          <a:p>
            <a:pPr marL="0" indent="0" algn="l">
              <a:buNone/>
            </a:pPr>
            <a:r>
              <a:rPr lang="en-US" sz="2250" b="1" dirty="0">
                <a:solidFill>
                  <a:srgbClr val="D9B877"/>
                </a:solidFill>
                <a:latin typeface="Playfair Display" pitchFamily="34" charset="0"/>
                <a:ea typeface="Playfair Display" pitchFamily="34" charset="-122"/>
                <a:cs typeface="Playfair Display" pitchFamily="34" charset="-120"/>
              </a:rPr>
              <a:t>1</a:t>
            </a:r>
            <a:endParaRPr lang="en-US" sz="2250" dirty="0"/>
          </a:p>
        </p:txBody>
      </p:sp>
      <p:sp>
        <p:nvSpPr>
          <p:cNvPr id="10" name="Text 8"/>
          <p:cNvSpPr/>
          <p:nvPr/>
        </p:nvSpPr>
        <p:spPr>
          <a:xfrm>
            <a:off x="1676400" y="316230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1A7A4A"/>
                </a:solidFill>
                <a:latin typeface="Helvetica" pitchFamily="34" charset="0"/>
                <a:ea typeface="Helvetica" pitchFamily="34" charset="-122"/>
                <a:cs typeface="Helvetica" pitchFamily="34" charset="-120"/>
              </a:rPr>
              <a:t>TRUE</a:t>
            </a:r>
            <a:endParaRPr lang="en-US" sz="1950" dirty="0"/>
          </a:p>
        </p:txBody>
      </p:sp>
      <p:sp>
        <p:nvSpPr>
          <p:cNvPr id="11" name="Text 9"/>
          <p:cNvSpPr/>
          <p:nvPr/>
        </p:nvSpPr>
        <p:spPr>
          <a:xfrm>
            <a:off x="2952750" y="3196590"/>
            <a:ext cx="1519237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The protest had a built-in contradiction. </a:t>
            </a:r>
            <a:r>
              <a:rPr lang="en-US" sz="1950" i="1" dirty="0">
                <a:solidFill>
                  <a:srgbClr val="888888"/>
                </a:solidFill>
                <a:latin typeface="Helvetica" pitchFamily="34" charset="0"/>
                <a:ea typeface="Helvetica" pitchFamily="34" charset="-122"/>
                <a:cs typeface="Helvetica" pitchFamily="34" charset="-120"/>
              </a:rPr>
              <a:t>— the economy “leans heavily on the very people being soaked.”</a:t>
            </a:r>
            <a:endParaRPr lang="en-US" sz="1950" dirty="0"/>
          </a:p>
        </p:txBody>
      </p:sp>
      <p:sp>
        <p:nvSpPr>
          <p:cNvPr id="12" name="Text 10"/>
          <p:cNvSpPr/>
          <p:nvPr/>
        </p:nvSpPr>
        <p:spPr>
          <a:xfrm>
            <a:off x="1047750" y="3737610"/>
            <a:ext cx="457200" cy="419100"/>
          </a:xfrm>
          <a:prstGeom prst="rect">
            <a:avLst/>
          </a:prstGeom>
          <a:noFill/>
          <a:ln/>
        </p:spPr>
        <p:txBody>
          <a:bodyPr wrap="square" lIns="25400" tIns="25400" rIns="25400" bIns="25400" rtlCol="0" anchor="t">
            <a:normAutofit/>
          </a:bodyPr>
          <a:lstStyle/>
          <a:p>
            <a:pPr marL="0" indent="0" algn="l">
              <a:buNone/>
            </a:pPr>
            <a:r>
              <a:rPr lang="en-US" sz="2250" b="1" dirty="0">
                <a:solidFill>
                  <a:srgbClr val="D9B877"/>
                </a:solidFill>
                <a:latin typeface="Playfair Display" pitchFamily="34" charset="0"/>
                <a:ea typeface="Playfair Display" pitchFamily="34" charset="-122"/>
                <a:cs typeface="Playfair Display" pitchFamily="34" charset="-120"/>
              </a:rPr>
              <a:t>2</a:t>
            </a:r>
            <a:endParaRPr lang="en-US" sz="2250" dirty="0"/>
          </a:p>
        </p:txBody>
      </p:sp>
      <p:sp>
        <p:nvSpPr>
          <p:cNvPr id="13" name="Text 11"/>
          <p:cNvSpPr/>
          <p:nvPr/>
        </p:nvSpPr>
        <p:spPr>
          <a:xfrm>
            <a:off x="1676400" y="375285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B0392F"/>
                </a:solidFill>
                <a:latin typeface="Helvetica" pitchFamily="34" charset="0"/>
                <a:ea typeface="Helvetica" pitchFamily="34" charset="-122"/>
                <a:cs typeface="Helvetica" pitchFamily="34" charset="-120"/>
              </a:rPr>
              <a:t>FALSE</a:t>
            </a:r>
            <a:endParaRPr lang="en-US" sz="1950" dirty="0"/>
          </a:p>
        </p:txBody>
      </p:sp>
      <p:sp>
        <p:nvSpPr>
          <p:cNvPr id="14" name="Text 12"/>
          <p:cNvSpPr/>
          <p:nvPr/>
        </p:nvSpPr>
        <p:spPr>
          <a:xfrm>
            <a:off x="2952750" y="3787140"/>
            <a:ext cx="1519237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Overtourism is mainly about numbers. </a:t>
            </a:r>
            <a:r>
              <a:rPr lang="en-US" sz="1950" i="1" dirty="0">
                <a:solidFill>
                  <a:srgbClr val="888888"/>
                </a:solidFill>
                <a:latin typeface="Helvetica" pitchFamily="34" charset="0"/>
                <a:ea typeface="Helvetica" pitchFamily="34" charset="-122"/>
                <a:cs typeface="Helvetica" pitchFamily="34" charset="-120"/>
              </a:rPr>
              <a:t>— “numbers alone explain surprisingly little.”</a:t>
            </a:r>
            <a:endParaRPr lang="en-US" sz="1950" dirty="0"/>
          </a:p>
        </p:txBody>
      </p:sp>
      <p:sp>
        <p:nvSpPr>
          <p:cNvPr id="15" name="Text 13"/>
          <p:cNvSpPr/>
          <p:nvPr/>
        </p:nvSpPr>
        <p:spPr>
          <a:xfrm>
            <a:off x="1047750" y="4328160"/>
            <a:ext cx="457200" cy="419100"/>
          </a:xfrm>
          <a:prstGeom prst="rect">
            <a:avLst/>
          </a:prstGeom>
          <a:noFill/>
          <a:ln/>
        </p:spPr>
        <p:txBody>
          <a:bodyPr wrap="square" lIns="25400" tIns="25400" rIns="25400" bIns="25400" rtlCol="0" anchor="t">
            <a:normAutofit/>
          </a:bodyPr>
          <a:lstStyle/>
          <a:p>
            <a:pPr marL="0" indent="0" algn="l">
              <a:buNone/>
            </a:pPr>
            <a:r>
              <a:rPr lang="en-US" sz="2250" b="1" dirty="0">
                <a:solidFill>
                  <a:srgbClr val="D9B877"/>
                </a:solidFill>
                <a:latin typeface="Playfair Display" pitchFamily="34" charset="0"/>
                <a:ea typeface="Playfair Display" pitchFamily="34" charset="-122"/>
                <a:cs typeface="Playfair Display" pitchFamily="34" charset="-120"/>
              </a:rPr>
              <a:t>3</a:t>
            </a:r>
            <a:endParaRPr lang="en-US" sz="2250" dirty="0"/>
          </a:p>
        </p:txBody>
      </p:sp>
      <p:sp>
        <p:nvSpPr>
          <p:cNvPr id="16" name="Text 14"/>
          <p:cNvSpPr/>
          <p:nvPr/>
        </p:nvSpPr>
        <p:spPr>
          <a:xfrm>
            <a:off x="1676400" y="434340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1A7A4A"/>
                </a:solidFill>
                <a:latin typeface="Helvetica" pitchFamily="34" charset="0"/>
                <a:ea typeface="Helvetica" pitchFamily="34" charset="-122"/>
                <a:cs typeface="Helvetica" pitchFamily="34" charset="-120"/>
              </a:rPr>
              <a:t>TRUE</a:t>
            </a:r>
            <a:endParaRPr lang="en-US" sz="1950" dirty="0"/>
          </a:p>
        </p:txBody>
      </p:sp>
      <p:sp>
        <p:nvSpPr>
          <p:cNvPr id="17" name="Text 15"/>
          <p:cNvSpPr/>
          <p:nvPr/>
        </p:nvSpPr>
        <p:spPr>
          <a:xfrm>
            <a:off x="2952750" y="4377690"/>
            <a:ext cx="1519237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Venice’s fee may be too small to work. </a:t>
            </a:r>
            <a:r>
              <a:rPr lang="en-US" sz="1950" i="1" dirty="0">
                <a:solidFill>
                  <a:srgbClr val="888888"/>
                </a:solidFill>
                <a:latin typeface="Helvetica" pitchFamily="34" charset="0"/>
                <a:ea typeface="Helvetica" pitchFamily="34" charset="-122"/>
                <a:cs typeface="Helvetica" pitchFamily="34" charset="-120"/>
              </a:rPr>
              <a:t>— a “small charge is unlikely to deter” visitors.</a:t>
            </a:r>
            <a:endParaRPr lang="en-US" sz="1950" dirty="0"/>
          </a:p>
        </p:txBody>
      </p:sp>
      <p:sp>
        <p:nvSpPr>
          <p:cNvPr id="18" name="Text 16"/>
          <p:cNvSpPr/>
          <p:nvPr/>
        </p:nvSpPr>
        <p:spPr>
          <a:xfrm>
            <a:off x="1047750" y="4918710"/>
            <a:ext cx="457200" cy="419100"/>
          </a:xfrm>
          <a:prstGeom prst="rect">
            <a:avLst/>
          </a:prstGeom>
          <a:noFill/>
          <a:ln/>
        </p:spPr>
        <p:txBody>
          <a:bodyPr wrap="square" lIns="25400" tIns="25400" rIns="25400" bIns="25400" rtlCol="0" anchor="t">
            <a:normAutofit/>
          </a:bodyPr>
          <a:lstStyle/>
          <a:p>
            <a:pPr marL="0" indent="0" algn="l">
              <a:buNone/>
            </a:pPr>
            <a:r>
              <a:rPr lang="en-US" sz="2250" b="1" dirty="0">
                <a:solidFill>
                  <a:srgbClr val="D9B877"/>
                </a:solidFill>
                <a:latin typeface="Playfair Display" pitchFamily="34" charset="0"/>
                <a:ea typeface="Playfair Display" pitchFamily="34" charset="-122"/>
                <a:cs typeface="Playfair Display" pitchFamily="34" charset="-120"/>
              </a:rPr>
              <a:t>4</a:t>
            </a:r>
            <a:endParaRPr lang="en-US" sz="2250" dirty="0"/>
          </a:p>
        </p:txBody>
      </p:sp>
      <p:sp>
        <p:nvSpPr>
          <p:cNvPr id="19" name="Text 17"/>
          <p:cNvSpPr/>
          <p:nvPr/>
        </p:nvSpPr>
        <p:spPr>
          <a:xfrm>
            <a:off x="1676400" y="493395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B0392F"/>
                </a:solidFill>
                <a:latin typeface="Helvetica" pitchFamily="34" charset="0"/>
                <a:ea typeface="Helvetica" pitchFamily="34" charset="-122"/>
                <a:cs typeface="Helvetica" pitchFamily="34" charset="-120"/>
              </a:rPr>
              <a:t>FALSE</a:t>
            </a:r>
            <a:endParaRPr lang="en-US" sz="1950" dirty="0"/>
          </a:p>
        </p:txBody>
      </p:sp>
      <p:sp>
        <p:nvSpPr>
          <p:cNvPr id="20" name="Text 18"/>
          <p:cNvSpPr/>
          <p:nvPr/>
        </p:nvSpPr>
        <p:spPr>
          <a:xfrm>
            <a:off x="2952750" y="4968240"/>
            <a:ext cx="1519237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The writer favors dispersing visitors. </a:t>
            </a:r>
            <a:r>
              <a:rPr lang="en-US" sz="1950" i="1" dirty="0">
                <a:solidFill>
                  <a:srgbClr val="888888"/>
                </a:solidFill>
                <a:latin typeface="Helvetica" pitchFamily="34" charset="0"/>
                <a:ea typeface="Helvetica" pitchFamily="34" charset="-122"/>
                <a:cs typeface="Helvetica" pitchFamily="34" charset="-120"/>
              </a:rPr>
              <a:t>— it “may simply spread the damage more thinly.”</a:t>
            </a:r>
            <a:endParaRPr lang="en-US" sz="1950" dirty="0"/>
          </a:p>
        </p:txBody>
      </p:sp>
      <p:sp>
        <p:nvSpPr>
          <p:cNvPr id="21" name="Text 19"/>
          <p:cNvSpPr/>
          <p:nvPr/>
        </p:nvSpPr>
        <p:spPr>
          <a:xfrm>
            <a:off x="1047750" y="5509260"/>
            <a:ext cx="457200" cy="419100"/>
          </a:xfrm>
          <a:prstGeom prst="rect">
            <a:avLst/>
          </a:prstGeom>
          <a:noFill/>
          <a:ln/>
        </p:spPr>
        <p:txBody>
          <a:bodyPr wrap="square" lIns="25400" tIns="25400" rIns="25400" bIns="25400" rtlCol="0" anchor="t">
            <a:normAutofit/>
          </a:bodyPr>
          <a:lstStyle/>
          <a:p>
            <a:pPr marL="0" indent="0" algn="l">
              <a:buNone/>
            </a:pPr>
            <a:r>
              <a:rPr lang="en-US" sz="2250" b="1" dirty="0">
                <a:solidFill>
                  <a:srgbClr val="D9B877"/>
                </a:solidFill>
                <a:latin typeface="Playfair Display" pitchFamily="34" charset="0"/>
                <a:ea typeface="Playfair Display" pitchFamily="34" charset="-122"/>
                <a:cs typeface="Playfair Display" pitchFamily="34" charset="-120"/>
              </a:rPr>
              <a:t>5</a:t>
            </a:r>
            <a:endParaRPr lang="en-US" sz="2250" dirty="0"/>
          </a:p>
        </p:txBody>
      </p:sp>
      <p:sp>
        <p:nvSpPr>
          <p:cNvPr id="22" name="Text 20"/>
          <p:cNvSpPr/>
          <p:nvPr/>
        </p:nvSpPr>
        <p:spPr>
          <a:xfrm>
            <a:off x="1676400" y="552450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B0392F"/>
                </a:solidFill>
                <a:latin typeface="Helvetica" pitchFamily="34" charset="0"/>
                <a:ea typeface="Helvetica" pitchFamily="34" charset="-122"/>
                <a:cs typeface="Helvetica" pitchFamily="34" charset="-120"/>
              </a:rPr>
              <a:t>FALSE</a:t>
            </a:r>
            <a:endParaRPr lang="en-US" sz="1950" dirty="0"/>
          </a:p>
        </p:txBody>
      </p:sp>
      <p:sp>
        <p:nvSpPr>
          <p:cNvPr id="23" name="Text 21"/>
          <p:cNvSpPr/>
          <p:nvPr/>
        </p:nvSpPr>
        <p:spPr>
          <a:xfrm>
            <a:off x="2952750" y="5558790"/>
            <a:ext cx="1519237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The article ultimately endorses reconciliation as the solution. </a:t>
            </a:r>
            <a:r>
              <a:rPr lang="en-US" sz="1950" i="1" dirty="0">
                <a:solidFill>
                  <a:srgbClr val="888888"/>
                </a:solidFill>
                <a:latin typeface="Helvetica" pitchFamily="34" charset="0"/>
                <a:ea typeface="Helvetica" pitchFamily="34" charset="-122"/>
                <a:cs typeface="Helvetica" pitchFamily="34" charset="-120"/>
              </a:rPr>
              <a:t>— whether it is achievable “is far from clear.”</a:t>
            </a:r>
            <a:endParaRPr lang="en-US" sz="1950" dirty="0"/>
          </a:p>
        </p:txBody>
      </p:sp>
      <p:sp>
        <p:nvSpPr>
          <p:cNvPr id="24" name="Text 2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4">
    <p:bg>
      <p:bgPr>
        <a:solidFill>
          <a:srgbClr val="451A2A"/>
        </a:solidFill>
        <a:effectLst/>
      </p:bgPr>
    </p:bg>
    <p:spTree>
      <p:nvGrpSpPr>
        <p:cNvPr id="1" name=""/>
        <p:cNvGrpSpPr/>
        <p:nvPr/>
      </p:nvGrpSpPr>
      <p:grpSpPr>
        <a:xfrm>
          <a:off x="0" y="0"/>
          <a:ext cx="0" cy="0"/>
          <a:chOff x="0" y="0"/>
          <a:chExt cx="0" cy="0"/>
        </a:xfrm>
      </p:grpSpPr>
      <p:sp>
        <p:nvSpPr>
          <p:cNvPr id="2" name="Shape 0"/>
          <p:cNvSpPr/>
          <p:nvPr/>
        </p:nvSpPr>
        <p:spPr>
          <a:xfrm>
            <a:off x="1047750" y="1146810"/>
            <a:ext cx="16192500" cy="22860"/>
          </a:xfrm>
          <a:prstGeom prst="rect">
            <a:avLst/>
          </a:prstGeom>
          <a:solidFill>
            <a:srgbClr val="D9B877"/>
          </a:solidFill>
          <a:ln/>
        </p:spPr>
        <p:txBody>
          <a:bodyPr/>
          <a:lstStyle/>
          <a:p>
            <a:endParaRPr lang="en-US"/>
          </a:p>
        </p:txBody>
      </p:sp>
      <p:sp>
        <p:nvSpPr>
          <p:cNvPr id="3" name="Text 1"/>
          <p:cNvSpPr/>
          <p:nvPr/>
        </p:nvSpPr>
        <p:spPr>
          <a:xfrm>
            <a:off x="1047750" y="666750"/>
            <a:ext cx="3771900" cy="365760"/>
          </a:xfrm>
          <a:prstGeom prst="rect">
            <a:avLst/>
          </a:prstGeom>
          <a:noFill/>
          <a:ln/>
        </p:spPr>
        <p:txBody>
          <a:bodyPr wrap="none" lIns="25400" tIns="25400" rIns="25400" bIns="25400" rtlCol="0" anchor="t">
            <a:normAutofit/>
          </a:bodyPr>
          <a:lstStyle/>
          <a:p>
            <a:pPr marL="0" indent="0" algn="l">
              <a:buNone/>
            </a:pPr>
            <a:r>
              <a:rPr lang="en-US" sz="1950" b="1" kern="0" spc="38" dirty="0">
                <a:solidFill>
                  <a:srgbClr val="FFFFFF"/>
                </a:solidFill>
                <a:latin typeface="Playfair Display" pitchFamily="34" charset="0"/>
                <a:ea typeface="Playfair Display" pitchFamily="34" charset="-122"/>
                <a:cs typeface="Playfair Display" pitchFamily="34" charset="-120"/>
              </a:rPr>
              <a:t>PERSPECTIVE</a:t>
            </a:r>
            <a:endParaRPr lang="en-US" sz="1950" dirty="0"/>
          </a:p>
        </p:txBody>
      </p:sp>
      <p:sp>
        <p:nvSpPr>
          <p:cNvPr id="4" name="Text 2"/>
          <p:cNvSpPr/>
          <p:nvPr/>
        </p:nvSpPr>
        <p:spPr>
          <a:xfrm>
            <a:off x="14520624" y="723900"/>
            <a:ext cx="2991588"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D9B877"/>
                </a:solidFill>
                <a:latin typeface="Helvetica" pitchFamily="34" charset="0"/>
                <a:ea typeface="Helvetica" pitchFamily="34" charset="-122"/>
                <a:cs typeface="Helvetica" pitchFamily="34" charset="-120"/>
              </a:rPr>
              <a:t>ISSUE 001 · OVERTOURISM</a:t>
            </a:r>
            <a:endParaRPr lang="en-US" sz="1200" dirty="0"/>
          </a:p>
        </p:txBody>
      </p:sp>
      <p:sp>
        <p:nvSpPr>
          <p:cNvPr id="5" name="Text 3"/>
          <p:cNvSpPr/>
          <p:nvPr/>
        </p:nvSpPr>
        <p:spPr>
          <a:xfrm>
            <a:off x="1047750" y="151257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D9B877"/>
                </a:solidFill>
                <a:latin typeface="Helvetica" pitchFamily="34" charset="0"/>
                <a:ea typeface="Helvetica" pitchFamily="34" charset="-122"/>
                <a:cs typeface="Helvetica" pitchFamily="34" charset="-120"/>
              </a:rPr>
              <a:t>DISCUSSION</a:t>
            </a:r>
            <a:endParaRPr lang="en-US" sz="1500" dirty="0"/>
          </a:p>
        </p:txBody>
      </p:sp>
      <p:sp>
        <p:nvSpPr>
          <p:cNvPr id="6" name="Text 4"/>
          <p:cNvSpPr/>
          <p:nvPr/>
        </p:nvSpPr>
        <p:spPr>
          <a:xfrm>
            <a:off x="1047750" y="1809750"/>
            <a:ext cx="17811750" cy="693420"/>
          </a:xfrm>
          <a:prstGeom prst="rect">
            <a:avLst/>
          </a:prstGeom>
          <a:noFill/>
          <a:ln/>
        </p:spPr>
        <p:txBody>
          <a:bodyPr wrap="square" lIns="25400" tIns="25400" rIns="25400" bIns="25400" rtlCol="0" anchor="t">
            <a:normAutofit/>
          </a:bodyPr>
          <a:lstStyle/>
          <a:p>
            <a:pPr marL="0" indent="0" algn="l">
              <a:buNone/>
            </a:pPr>
            <a:r>
              <a:rPr lang="en-US" sz="3900" b="1" dirty="0">
                <a:solidFill>
                  <a:srgbClr val="FFFFFF"/>
                </a:solidFill>
                <a:latin typeface="Playfair Display" pitchFamily="34" charset="0"/>
                <a:ea typeface="Playfair Display" pitchFamily="34" charset="-122"/>
                <a:cs typeface="Playfair Display" pitchFamily="34" charset="-120"/>
              </a:rPr>
              <a:t>Talk it through</a:t>
            </a:r>
            <a:endParaRPr lang="en-US" sz="3900" dirty="0"/>
          </a:p>
        </p:txBody>
      </p:sp>
      <p:sp>
        <p:nvSpPr>
          <p:cNvPr id="7" name="Shape 5"/>
          <p:cNvSpPr/>
          <p:nvPr/>
        </p:nvSpPr>
        <p:spPr>
          <a:xfrm>
            <a:off x="1047750" y="3394710"/>
            <a:ext cx="15049500" cy="9525"/>
          </a:xfrm>
          <a:prstGeom prst="rect">
            <a:avLst/>
          </a:prstGeom>
          <a:solidFill>
            <a:srgbClr val="94404F"/>
          </a:solidFill>
          <a:ln/>
        </p:spPr>
        <p:txBody>
          <a:bodyPr/>
          <a:lstStyle/>
          <a:p>
            <a:endParaRPr lang="en-US"/>
          </a:p>
        </p:txBody>
      </p:sp>
      <p:sp>
        <p:nvSpPr>
          <p:cNvPr id="8" name="Text 6"/>
          <p:cNvSpPr/>
          <p:nvPr/>
        </p:nvSpPr>
        <p:spPr>
          <a:xfrm>
            <a:off x="1047750" y="2807970"/>
            <a:ext cx="201930" cy="472440"/>
          </a:xfrm>
          <a:prstGeom prst="rect">
            <a:avLst/>
          </a:prstGeom>
          <a:noFill/>
          <a:ln/>
        </p:spPr>
        <p:txBody>
          <a:bodyPr wrap="square" lIns="25400" tIns="25400" rIns="25400" bIns="25400" rtlCol="0" anchor="t">
            <a:normAutofit/>
          </a:bodyPr>
          <a:lstStyle/>
          <a:p>
            <a:pPr marL="0" indent="0" algn="l">
              <a:buNone/>
            </a:pPr>
            <a:r>
              <a:rPr lang="en-US" sz="2550" b="1" dirty="0">
                <a:solidFill>
                  <a:srgbClr val="D9B877"/>
                </a:solidFill>
                <a:latin typeface="Playfair Display" pitchFamily="34" charset="0"/>
                <a:ea typeface="Playfair Display" pitchFamily="34" charset="-122"/>
                <a:cs typeface="Playfair Display" pitchFamily="34" charset="-120"/>
              </a:rPr>
              <a:t>1</a:t>
            </a:r>
            <a:endParaRPr lang="en-US" sz="2550" dirty="0"/>
          </a:p>
        </p:txBody>
      </p:sp>
      <p:sp>
        <p:nvSpPr>
          <p:cNvPr id="9" name="Text 7"/>
          <p:cNvSpPr/>
          <p:nvPr/>
        </p:nvSpPr>
        <p:spPr>
          <a:xfrm>
            <a:off x="1402080" y="2891790"/>
            <a:ext cx="16164688"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F8EEF0"/>
                </a:solidFill>
                <a:latin typeface="Helvetica" pitchFamily="34" charset="0"/>
                <a:ea typeface="Helvetica" pitchFamily="34" charset="-122"/>
                <a:cs typeface="Helvetica" pitchFamily="34" charset="-120"/>
              </a:rPr>
              <a:t>Would you rather see a famous place packed with crowds, or not see it at all? Why?</a:t>
            </a:r>
            <a:endParaRPr lang="en-US" sz="2100" dirty="0"/>
          </a:p>
        </p:txBody>
      </p:sp>
      <p:sp>
        <p:nvSpPr>
          <p:cNvPr id="10" name="Shape 8"/>
          <p:cNvSpPr/>
          <p:nvPr/>
        </p:nvSpPr>
        <p:spPr>
          <a:xfrm>
            <a:off x="1047750" y="4160520"/>
            <a:ext cx="15049500" cy="9525"/>
          </a:xfrm>
          <a:prstGeom prst="rect">
            <a:avLst/>
          </a:prstGeom>
          <a:solidFill>
            <a:srgbClr val="94404F"/>
          </a:solidFill>
          <a:ln/>
        </p:spPr>
        <p:txBody>
          <a:bodyPr/>
          <a:lstStyle/>
          <a:p>
            <a:endParaRPr lang="en-US"/>
          </a:p>
        </p:txBody>
      </p:sp>
      <p:sp>
        <p:nvSpPr>
          <p:cNvPr id="11" name="Text 9"/>
          <p:cNvSpPr/>
          <p:nvPr/>
        </p:nvSpPr>
        <p:spPr>
          <a:xfrm>
            <a:off x="1047750" y="3573780"/>
            <a:ext cx="250508" cy="472440"/>
          </a:xfrm>
          <a:prstGeom prst="rect">
            <a:avLst/>
          </a:prstGeom>
          <a:noFill/>
          <a:ln/>
        </p:spPr>
        <p:txBody>
          <a:bodyPr wrap="square" lIns="25400" tIns="25400" rIns="25400" bIns="25400" rtlCol="0" anchor="t">
            <a:normAutofit/>
          </a:bodyPr>
          <a:lstStyle/>
          <a:p>
            <a:pPr marL="0" indent="0" algn="l">
              <a:buNone/>
            </a:pPr>
            <a:r>
              <a:rPr lang="en-US" sz="2550" b="1" dirty="0">
                <a:solidFill>
                  <a:srgbClr val="D9B877"/>
                </a:solidFill>
                <a:latin typeface="Playfair Display" pitchFamily="34" charset="0"/>
                <a:ea typeface="Playfair Display" pitchFamily="34" charset="-122"/>
                <a:cs typeface="Playfair Display" pitchFamily="34" charset="-120"/>
              </a:rPr>
              <a:t>2</a:t>
            </a:r>
            <a:endParaRPr lang="en-US" sz="2550" dirty="0"/>
          </a:p>
        </p:txBody>
      </p:sp>
      <p:sp>
        <p:nvSpPr>
          <p:cNvPr id="12" name="Text 10"/>
          <p:cNvSpPr/>
          <p:nvPr/>
        </p:nvSpPr>
        <p:spPr>
          <a:xfrm>
            <a:off x="1450658" y="3657600"/>
            <a:ext cx="16111253"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F8EEF0"/>
                </a:solidFill>
                <a:latin typeface="Helvetica" pitchFamily="34" charset="0"/>
                <a:ea typeface="Helvetica" pitchFamily="34" charset="-122"/>
                <a:cs typeface="Helvetica" pitchFamily="34" charset="-120"/>
              </a:rPr>
              <a:t>Has a place you know been changed by outsiders? Who gained, who lost, and who decided?</a:t>
            </a:r>
            <a:endParaRPr lang="en-US" sz="2100" dirty="0"/>
          </a:p>
        </p:txBody>
      </p:sp>
      <p:sp>
        <p:nvSpPr>
          <p:cNvPr id="13" name="Shape 11"/>
          <p:cNvSpPr/>
          <p:nvPr/>
        </p:nvSpPr>
        <p:spPr>
          <a:xfrm>
            <a:off x="1047750" y="4926330"/>
            <a:ext cx="15049500" cy="9525"/>
          </a:xfrm>
          <a:prstGeom prst="rect">
            <a:avLst/>
          </a:prstGeom>
          <a:solidFill>
            <a:srgbClr val="94404F"/>
          </a:solidFill>
          <a:ln/>
        </p:spPr>
        <p:txBody>
          <a:bodyPr/>
          <a:lstStyle/>
          <a:p>
            <a:endParaRPr lang="en-US"/>
          </a:p>
        </p:txBody>
      </p:sp>
      <p:sp>
        <p:nvSpPr>
          <p:cNvPr id="14" name="Text 12"/>
          <p:cNvSpPr/>
          <p:nvPr/>
        </p:nvSpPr>
        <p:spPr>
          <a:xfrm>
            <a:off x="1047750" y="4339590"/>
            <a:ext cx="238125" cy="472440"/>
          </a:xfrm>
          <a:prstGeom prst="rect">
            <a:avLst/>
          </a:prstGeom>
          <a:noFill/>
          <a:ln/>
        </p:spPr>
        <p:txBody>
          <a:bodyPr wrap="square" lIns="25400" tIns="25400" rIns="25400" bIns="25400" rtlCol="0" anchor="t">
            <a:normAutofit/>
          </a:bodyPr>
          <a:lstStyle/>
          <a:p>
            <a:pPr marL="0" indent="0" algn="l">
              <a:buNone/>
            </a:pPr>
            <a:r>
              <a:rPr lang="en-US" sz="2550" b="1" dirty="0">
                <a:solidFill>
                  <a:srgbClr val="D9B877"/>
                </a:solidFill>
                <a:latin typeface="Playfair Display" pitchFamily="34" charset="0"/>
                <a:ea typeface="Playfair Display" pitchFamily="34" charset="-122"/>
                <a:cs typeface="Playfair Display" pitchFamily="34" charset="-120"/>
              </a:rPr>
              <a:t>3</a:t>
            </a:r>
            <a:endParaRPr lang="en-US" sz="2550" dirty="0"/>
          </a:p>
        </p:txBody>
      </p:sp>
      <p:sp>
        <p:nvSpPr>
          <p:cNvPr id="15" name="Text 13"/>
          <p:cNvSpPr/>
          <p:nvPr/>
        </p:nvSpPr>
        <p:spPr>
          <a:xfrm>
            <a:off x="1438275" y="4423410"/>
            <a:ext cx="16124872"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F8EEF0"/>
                </a:solidFill>
                <a:latin typeface="Helvetica" pitchFamily="34" charset="0"/>
                <a:ea typeface="Helvetica" pitchFamily="34" charset="-122"/>
                <a:cs typeface="Helvetica" pitchFamily="34" charset="-120"/>
              </a:rPr>
              <a:t>Why do tourism’s profits and its costs so often land on different people?</a:t>
            </a:r>
            <a:endParaRPr lang="en-US" sz="2100" dirty="0"/>
          </a:p>
        </p:txBody>
      </p:sp>
      <p:sp>
        <p:nvSpPr>
          <p:cNvPr id="16" name="Shape 14"/>
          <p:cNvSpPr/>
          <p:nvPr/>
        </p:nvSpPr>
        <p:spPr>
          <a:xfrm>
            <a:off x="1047750" y="5692140"/>
            <a:ext cx="15049500" cy="9525"/>
          </a:xfrm>
          <a:prstGeom prst="rect">
            <a:avLst/>
          </a:prstGeom>
          <a:solidFill>
            <a:srgbClr val="94404F"/>
          </a:solidFill>
          <a:ln/>
        </p:spPr>
        <p:txBody>
          <a:bodyPr/>
          <a:lstStyle/>
          <a:p>
            <a:endParaRPr lang="en-US"/>
          </a:p>
        </p:txBody>
      </p:sp>
      <p:sp>
        <p:nvSpPr>
          <p:cNvPr id="17" name="Text 15"/>
          <p:cNvSpPr/>
          <p:nvPr/>
        </p:nvSpPr>
        <p:spPr>
          <a:xfrm>
            <a:off x="1047750" y="5105400"/>
            <a:ext cx="250865" cy="472440"/>
          </a:xfrm>
          <a:prstGeom prst="rect">
            <a:avLst/>
          </a:prstGeom>
          <a:noFill/>
          <a:ln/>
        </p:spPr>
        <p:txBody>
          <a:bodyPr wrap="square" lIns="25400" tIns="25400" rIns="25400" bIns="25400" rtlCol="0" anchor="t">
            <a:normAutofit/>
          </a:bodyPr>
          <a:lstStyle/>
          <a:p>
            <a:pPr marL="0" indent="0" algn="l">
              <a:buNone/>
            </a:pPr>
            <a:r>
              <a:rPr lang="en-US" sz="2550" b="1" dirty="0">
                <a:solidFill>
                  <a:srgbClr val="D9B877"/>
                </a:solidFill>
                <a:latin typeface="Playfair Display" pitchFamily="34" charset="0"/>
                <a:ea typeface="Playfair Display" pitchFamily="34" charset="-122"/>
                <a:cs typeface="Playfair Display" pitchFamily="34" charset="-120"/>
              </a:rPr>
              <a:t>4</a:t>
            </a:r>
            <a:endParaRPr lang="en-US" sz="2550" dirty="0"/>
          </a:p>
        </p:txBody>
      </p:sp>
      <p:sp>
        <p:nvSpPr>
          <p:cNvPr id="18" name="Text 16"/>
          <p:cNvSpPr/>
          <p:nvPr/>
        </p:nvSpPr>
        <p:spPr>
          <a:xfrm>
            <a:off x="1451015" y="5189220"/>
            <a:ext cx="16110859"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F8EEF0"/>
                </a:solidFill>
                <a:latin typeface="Helvetica" pitchFamily="34" charset="0"/>
                <a:ea typeface="Helvetica" pitchFamily="34" charset="-122"/>
                <a:cs typeface="Helvetica" pitchFamily="34" charset="-120"/>
              </a:rPr>
              <a:t>Is Venice’s entry fee a sensible first step, or merely a symbolic gesture?</a:t>
            </a:r>
            <a:endParaRPr lang="en-US" sz="2100" dirty="0"/>
          </a:p>
        </p:txBody>
      </p:sp>
      <p:sp>
        <p:nvSpPr>
          <p:cNvPr id="19" name="Text 17"/>
          <p:cNvSpPr/>
          <p:nvPr/>
        </p:nvSpPr>
        <p:spPr>
          <a:xfrm>
            <a:off x="1047750" y="5871210"/>
            <a:ext cx="229791" cy="472440"/>
          </a:xfrm>
          <a:prstGeom prst="rect">
            <a:avLst/>
          </a:prstGeom>
          <a:noFill/>
          <a:ln/>
        </p:spPr>
        <p:txBody>
          <a:bodyPr wrap="square" lIns="25400" tIns="25400" rIns="25400" bIns="25400" rtlCol="0" anchor="t">
            <a:normAutofit/>
          </a:bodyPr>
          <a:lstStyle/>
          <a:p>
            <a:pPr marL="0" indent="0" algn="l">
              <a:buNone/>
            </a:pPr>
            <a:r>
              <a:rPr lang="en-US" sz="2550" b="1" dirty="0">
                <a:solidFill>
                  <a:srgbClr val="D9B877"/>
                </a:solidFill>
                <a:latin typeface="Playfair Display" pitchFamily="34" charset="0"/>
                <a:ea typeface="Playfair Display" pitchFamily="34" charset="-122"/>
                <a:cs typeface="Playfair Display" pitchFamily="34" charset="-120"/>
              </a:rPr>
              <a:t>5</a:t>
            </a:r>
            <a:endParaRPr lang="en-US" sz="2550" dirty="0"/>
          </a:p>
        </p:txBody>
      </p:sp>
      <p:sp>
        <p:nvSpPr>
          <p:cNvPr id="20" name="Text 18"/>
          <p:cNvSpPr/>
          <p:nvPr/>
        </p:nvSpPr>
        <p:spPr>
          <a:xfrm>
            <a:off x="1429941" y="5955030"/>
            <a:ext cx="16134040"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F8EEF0"/>
                </a:solidFill>
                <a:latin typeface="Helvetica" pitchFamily="34" charset="0"/>
                <a:ea typeface="Helvetica" pitchFamily="34" charset="-122"/>
                <a:cs typeface="Helvetica" pitchFamily="34" charset="-120"/>
              </a:rPr>
              <a:t>Should residents have the final say over their city’s future, even if visitors pay for it?</a:t>
            </a:r>
            <a:endParaRPr lang="en-US" sz="2100" dirty="0"/>
          </a:p>
        </p:txBody>
      </p:sp>
      <p:sp>
        <p:nvSpPr>
          <p:cNvPr id="21" name="Text 19"/>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D4A9B2"/>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051560"/>
            <a:ext cx="16192500" cy="22860"/>
          </a:xfrm>
          <a:prstGeom prst="rect">
            <a:avLst/>
          </a:prstGeom>
          <a:solidFill>
            <a:srgbClr val="451A2A"/>
          </a:solidFill>
          <a:ln/>
        </p:spPr>
        <p:txBody>
          <a:bodyPr/>
          <a:lstStyle/>
          <a:p>
            <a:endParaRPr lang="en-US"/>
          </a:p>
        </p:txBody>
      </p:sp>
      <p:sp>
        <p:nvSpPr>
          <p:cNvPr id="3" name="Text 1"/>
          <p:cNvSpPr/>
          <p:nvPr/>
        </p:nvSpPr>
        <p:spPr>
          <a:xfrm>
            <a:off x="1047750" y="571500"/>
            <a:ext cx="3771900" cy="365760"/>
          </a:xfrm>
          <a:prstGeom prst="rect">
            <a:avLst/>
          </a:prstGeom>
          <a:noFill/>
          <a:ln/>
        </p:spPr>
        <p:txBody>
          <a:bodyPr wrap="none" lIns="25400" tIns="25400" rIns="25400" bIns="25400" rtlCol="0" anchor="t">
            <a:normAutofit/>
          </a:bodyPr>
          <a:lstStyle/>
          <a:p>
            <a:pPr marL="0" indent="0" algn="l">
              <a:buNone/>
            </a:pPr>
            <a:r>
              <a:rPr lang="en-US" sz="1950" b="1" kern="0" spc="38" dirty="0">
                <a:solidFill>
                  <a:srgbClr val="451A2A"/>
                </a:solidFill>
                <a:latin typeface="Playfair Display" pitchFamily="34" charset="0"/>
                <a:ea typeface="Playfair Display" pitchFamily="34" charset="-122"/>
                <a:cs typeface="Playfair Display" pitchFamily="34" charset="-120"/>
              </a:rPr>
              <a:t>PERSPECTIVE</a:t>
            </a:r>
            <a:endParaRPr lang="en-US" sz="1950" dirty="0"/>
          </a:p>
        </p:txBody>
      </p:sp>
      <p:sp>
        <p:nvSpPr>
          <p:cNvPr id="4" name="Text 2"/>
          <p:cNvSpPr/>
          <p:nvPr/>
        </p:nvSpPr>
        <p:spPr>
          <a:xfrm>
            <a:off x="14520624" y="628650"/>
            <a:ext cx="2991588"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001 · OVERTOURISM</a:t>
            </a:r>
            <a:endParaRPr lang="en-US" sz="1200" dirty="0"/>
          </a:p>
        </p:txBody>
      </p:sp>
      <p:sp>
        <p:nvSpPr>
          <p:cNvPr id="5" name="Text 3"/>
          <p:cNvSpPr/>
          <p:nvPr/>
        </p:nvSpPr>
        <p:spPr>
          <a:xfrm>
            <a:off x="1047750" y="1303020"/>
            <a:ext cx="2757547"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CRITICAL THINKING</a:t>
            </a:r>
            <a:endParaRPr lang="en-US" sz="1500" dirty="0"/>
          </a:p>
        </p:txBody>
      </p:sp>
      <p:sp>
        <p:nvSpPr>
          <p:cNvPr id="6" name="Shape 4"/>
          <p:cNvSpPr/>
          <p:nvPr/>
        </p:nvSpPr>
        <p:spPr>
          <a:xfrm>
            <a:off x="3764161" y="1312545"/>
            <a:ext cx="2448401" cy="240030"/>
          </a:xfrm>
          <a:prstGeom prst="rect">
            <a:avLst/>
          </a:prstGeom>
          <a:ln w="7620">
            <a:solidFill>
              <a:srgbClr val="D9B877"/>
            </a:solidFill>
            <a:prstDash val="solid"/>
          </a:ln>
        </p:spPr>
        <p:txBody>
          <a:bodyPr/>
          <a:lstStyle/>
          <a:p>
            <a:endParaRPr lang="en-US"/>
          </a:p>
        </p:txBody>
      </p:sp>
      <p:sp>
        <p:nvSpPr>
          <p:cNvPr id="7" name="Text 5"/>
          <p:cNvSpPr/>
          <p:nvPr/>
        </p:nvSpPr>
        <p:spPr>
          <a:xfrm>
            <a:off x="3886081" y="1348740"/>
            <a:ext cx="2280761" cy="205740"/>
          </a:xfrm>
          <a:prstGeom prst="rect">
            <a:avLst/>
          </a:prstGeom>
          <a:noFill/>
          <a:ln/>
        </p:spPr>
        <p:txBody>
          <a:bodyPr wrap="none" lIns="25400" tIns="25400" rIns="25400" bIns="25400" rtlCol="0" anchor="t">
            <a:normAutofit lnSpcReduction="10000"/>
          </a:bodyPr>
          <a:lstStyle/>
          <a:p>
            <a:pPr marL="0" indent="0" algn="l">
              <a:buNone/>
            </a:pPr>
            <a:r>
              <a:rPr lang="en-US" sz="1125" b="1" kern="0" spc="225" dirty="0">
                <a:solidFill>
                  <a:srgbClr val="BF842C"/>
                </a:solidFill>
                <a:latin typeface="Helvetica" pitchFamily="34" charset="0"/>
                <a:ea typeface="Helvetica" pitchFamily="34" charset="-122"/>
                <a:cs typeface="Helvetica" pitchFamily="34" charset="-120"/>
              </a:rPr>
              <a:t>YOU ARE THE COUNCIL</a:t>
            </a:r>
            <a:endParaRPr lang="en-US" sz="1125" dirty="0"/>
          </a:p>
        </p:txBody>
      </p:sp>
      <p:sp>
        <p:nvSpPr>
          <p:cNvPr id="8" name="Text 6"/>
          <p:cNvSpPr/>
          <p:nvPr/>
        </p:nvSpPr>
        <p:spPr>
          <a:xfrm>
            <a:off x="1047750" y="1628775"/>
            <a:ext cx="17811750" cy="601980"/>
          </a:xfrm>
          <a:prstGeom prst="rect">
            <a:avLst/>
          </a:prstGeom>
          <a:noFill/>
          <a:ln/>
        </p:spPr>
        <p:txBody>
          <a:bodyPr wrap="square" lIns="25400" tIns="25400" rIns="25400" bIns="25400" rtlCol="0" anchor="t">
            <a:normAutofit/>
          </a:bodyPr>
          <a:lstStyle/>
          <a:p>
            <a:pPr marL="0" indent="0" algn="l">
              <a:buNone/>
            </a:pPr>
            <a:r>
              <a:rPr lang="en-US" sz="3300" b="1" dirty="0">
                <a:solidFill>
                  <a:srgbClr val="451A2A"/>
                </a:solidFill>
                <a:latin typeface="Playfair Display" pitchFamily="34" charset="0"/>
                <a:ea typeface="Playfair Display" pitchFamily="34" charset="-122"/>
                <a:cs typeface="Playfair Display" pitchFamily="34" charset="-120"/>
              </a:rPr>
              <a:t>Your town has 40,000 residents and three million visitors a year.</a:t>
            </a:r>
            <a:endParaRPr lang="en-US" sz="3300" dirty="0"/>
          </a:p>
        </p:txBody>
      </p:sp>
      <p:sp>
        <p:nvSpPr>
          <p:cNvPr id="9" name="Text 7"/>
          <p:cNvSpPr/>
          <p:nvPr/>
        </p:nvSpPr>
        <p:spPr>
          <a:xfrm>
            <a:off x="1047750" y="2268855"/>
            <a:ext cx="17811750"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Test the assumption behind each measure. Pass only what you can defend, then identify the weakest assumption.</a:t>
            </a:r>
            <a:endParaRPr lang="en-US" sz="1650" dirty="0"/>
          </a:p>
        </p:txBody>
      </p:sp>
      <p:sp>
        <p:nvSpPr>
          <p:cNvPr id="10" name="Shape 8"/>
          <p:cNvSpPr/>
          <p:nvPr/>
        </p:nvSpPr>
        <p:spPr>
          <a:xfrm>
            <a:off x="1047750" y="2665095"/>
            <a:ext cx="16192500" cy="15240"/>
          </a:xfrm>
          <a:prstGeom prst="rect">
            <a:avLst/>
          </a:prstGeom>
          <a:solidFill>
            <a:srgbClr val="451A2A"/>
          </a:solidFill>
          <a:ln/>
        </p:spPr>
        <p:txBody>
          <a:bodyPr/>
          <a:lstStyle/>
          <a:p>
            <a:endParaRPr lang="en-US"/>
          </a:p>
        </p:txBody>
      </p:sp>
      <p:sp>
        <p:nvSpPr>
          <p:cNvPr id="11" name="Text 9"/>
          <p:cNvSpPr/>
          <p:nvPr/>
        </p:nvSpPr>
        <p:spPr>
          <a:xfrm>
            <a:off x="1047750" y="2756535"/>
            <a:ext cx="3237548" cy="220980"/>
          </a:xfrm>
          <a:prstGeom prst="rect">
            <a:avLst/>
          </a:prstGeom>
          <a:noFill/>
          <a:ln/>
        </p:spPr>
        <p:txBody>
          <a:bodyPr wrap="square" lIns="25400" tIns="25400" rIns="25400" bIns="25400" rtlCol="0" anchor="t">
            <a:normAutofit/>
          </a:bodyPr>
          <a:lstStyle/>
          <a:p>
            <a:pPr marL="0" indent="0" algn="l">
              <a:buNone/>
            </a:pPr>
            <a:r>
              <a:rPr lang="en-US" sz="1050" b="1" kern="0" spc="150" dirty="0">
                <a:solidFill>
                  <a:srgbClr val="8A8A8A"/>
                </a:solidFill>
                <a:latin typeface="Helvetica" pitchFamily="34" charset="0"/>
                <a:ea typeface="Helvetica" pitchFamily="34" charset="-122"/>
                <a:cs typeface="Helvetica" pitchFamily="34" charset="-120"/>
              </a:rPr>
              <a:t>MEASURE</a:t>
            </a:r>
            <a:endParaRPr lang="en-US" sz="1050" dirty="0"/>
          </a:p>
        </p:txBody>
      </p:sp>
      <p:sp>
        <p:nvSpPr>
          <p:cNvPr id="12" name="Text 10"/>
          <p:cNvSpPr/>
          <p:nvPr/>
        </p:nvSpPr>
        <p:spPr>
          <a:xfrm>
            <a:off x="4191000" y="2756535"/>
            <a:ext cx="6229826" cy="220980"/>
          </a:xfrm>
          <a:prstGeom prst="rect">
            <a:avLst/>
          </a:prstGeom>
          <a:noFill/>
          <a:ln/>
        </p:spPr>
        <p:txBody>
          <a:bodyPr wrap="square" lIns="25400" tIns="25400" rIns="25400" bIns="25400" rtlCol="0" anchor="t">
            <a:normAutofit/>
          </a:bodyPr>
          <a:lstStyle/>
          <a:p>
            <a:pPr marL="0" indent="0" algn="l">
              <a:buNone/>
            </a:pPr>
            <a:r>
              <a:rPr lang="en-US" sz="1050" b="1" kern="0" spc="150" dirty="0">
                <a:solidFill>
                  <a:srgbClr val="8A8A8A"/>
                </a:solidFill>
                <a:latin typeface="Helvetica" pitchFamily="34" charset="0"/>
                <a:ea typeface="Helvetica" pitchFamily="34" charset="-122"/>
                <a:cs typeface="Helvetica" pitchFamily="34" charset="-120"/>
              </a:rPr>
              <a:t>ITS SUPPORTERS SAY</a:t>
            </a:r>
            <a:endParaRPr lang="en-US" sz="1050" dirty="0"/>
          </a:p>
        </p:txBody>
      </p:sp>
      <p:sp>
        <p:nvSpPr>
          <p:cNvPr id="13" name="Text 11"/>
          <p:cNvSpPr/>
          <p:nvPr/>
        </p:nvSpPr>
        <p:spPr>
          <a:xfrm>
            <a:off x="10239375" y="2756535"/>
            <a:ext cx="6229826" cy="220980"/>
          </a:xfrm>
          <a:prstGeom prst="rect">
            <a:avLst/>
          </a:prstGeom>
          <a:noFill/>
          <a:ln/>
        </p:spPr>
        <p:txBody>
          <a:bodyPr wrap="square" lIns="25400" tIns="25400" rIns="25400" bIns="25400" rtlCol="0" anchor="t">
            <a:normAutofit/>
          </a:bodyPr>
          <a:lstStyle/>
          <a:p>
            <a:pPr marL="0" indent="0" algn="l">
              <a:buNone/>
            </a:pPr>
            <a:r>
              <a:rPr lang="en-US" sz="1050" b="1" kern="0" spc="150" dirty="0">
                <a:solidFill>
                  <a:srgbClr val="8A8A8A"/>
                </a:solidFill>
                <a:latin typeface="Helvetica" pitchFamily="34" charset="0"/>
                <a:ea typeface="Helvetica" pitchFamily="34" charset="-122"/>
                <a:cs typeface="Helvetica" pitchFamily="34" charset="-120"/>
              </a:rPr>
              <a:t>BUT IT ASSUMES</a:t>
            </a:r>
            <a:endParaRPr lang="en-US" sz="1050" dirty="0"/>
          </a:p>
        </p:txBody>
      </p:sp>
      <p:sp>
        <p:nvSpPr>
          <p:cNvPr id="14" name="Text 12"/>
          <p:cNvSpPr/>
          <p:nvPr/>
        </p:nvSpPr>
        <p:spPr>
          <a:xfrm>
            <a:off x="16249650" y="2756535"/>
            <a:ext cx="1028700" cy="220980"/>
          </a:xfrm>
          <a:prstGeom prst="rect">
            <a:avLst/>
          </a:prstGeom>
          <a:noFill/>
          <a:ln/>
        </p:spPr>
        <p:txBody>
          <a:bodyPr wrap="square" lIns="25400" tIns="25400" rIns="25400" bIns="25400" rtlCol="0" anchor="t">
            <a:normAutofit/>
          </a:bodyPr>
          <a:lstStyle/>
          <a:p>
            <a:pPr marL="0" indent="0" algn="ctr">
              <a:buNone/>
            </a:pPr>
            <a:r>
              <a:rPr lang="en-US" sz="1050" b="1" kern="0" spc="75" dirty="0">
                <a:solidFill>
                  <a:srgbClr val="8A8A8A"/>
                </a:solidFill>
                <a:latin typeface="Helvetica" pitchFamily="34" charset="0"/>
                <a:ea typeface="Helvetica" pitchFamily="34" charset="-122"/>
                <a:cs typeface="Helvetica" pitchFamily="34" charset="-120"/>
              </a:rPr>
              <a:t>PASS</a:t>
            </a:r>
            <a:endParaRPr lang="en-US" sz="1050" dirty="0"/>
          </a:p>
        </p:txBody>
      </p:sp>
      <p:sp>
        <p:nvSpPr>
          <p:cNvPr id="15" name="Shape 13"/>
          <p:cNvSpPr/>
          <p:nvPr/>
        </p:nvSpPr>
        <p:spPr>
          <a:xfrm>
            <a:off x="1047750" y="3015615"/>
            <a:ext cx="3143250" cy="9525"/>
          </a:xfrm>
          <a:prstGeom prst="rect">
            <a:avLst/>
          </a:prstGeom>
          <a:solidFill>
            <a:srgbClr val="E3E1DB"/>
          </a:solidFill>
          <a:ln/>
        </p:spPr>
        <p:txBody>
          <a:bodyPr/>
          <a:lstStyle/>
          <a:p>
            <a:endParaRPr lang="en-US"/>
          </a:p>
        </p:txBody>
      </p:sp>
      <p:sp>
        <p:nvSpPr>
          <p:cNvPr id="16" name="Text 14"/>
          <p:cNvSpPr/>
          <p:nvPr/>
        </p:nvSpPr>
        <p:spPr>
          <a:xfrm>
            <a:off x="1047750" y="3118485"/>
            <a:ext cx="3142298"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A tourist tax</a:t>
            </a:r>
            <a:endParaRPr lang="en-US" sz="1575" dirty="0"/>
          </a:p>
        </p:txBody>
      </p:sp>
      <p:sp>
        <p:nvSpPr>
          <p:cNvPr id="17" name="Shape 15"/>
          <p:cNvSpPr/>
          <p:nvPr/>
        </p:nvSpPr>
        <p:spPr>
          <a:xfrm>
            <a:off x="4191000" y="3015615"/>
            <a:ext cx="6048375" cy="9525"/>
          </a:xfrm>
          <a:prstGeom prst="rect">
            <a:avLst/>
          </a:prstGeom>
          <a:solidFill>
            <a:srgbClr val="E3E1DB"/>
          </a:solidFill>
          <a:ln/>
        </p:spPr>
        <p:txBody>
          <a:bodyPr/>
          <a:lstStyle/>
          <a:p>
            <a:endParaRPr lang="en-US"/>
          </a:p>
        </p:txBody>
      </p:sp>
      <p:sp>
        <p:nvSpPr>
          <p:cNvPr id="18" name="Text 16"/>
          <p:cNvSpPr/>
          <p:nvPr/>
        </p:nvSpPr>
        <p:spPr>
          <a:xfrm>
            <a:off x="4191000" y="3118485"/>
            <a:ext cx="6115526"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“Visitors should pay for the damage they cause.”</a:t>
            </a:r>
            <a:endParaRPr lang="en-US" sz="1350" dirty="0"/>
          </a:p>
        </p:txBody>
      </p:sp>
      <p:sp>
        <p:nvSpPr>
          <p:cNvPr id="19" name="Shape 17"/>
          <p:cNvSpPr/>
          <p:nvPr/>
        </p:nvSpPr>
        <p:spPr>
          <a:xfrm>
            <a:off x="10239375" y="3015615"/>
            <a:ext cx="6048375" cy="9525"/>
          </a:xfrm>
          <a:prstGeom prst="rect">
            <a:avLst/>
          </a:prstGeom>
          <a:solidFill>
            <a:srgbClr val="E3E1DB"/>
          </a:solidFill>
          <a:ln/>
        </p:spPr>
        <p:txBody>
          <a:bodyPr/>
          <a:lstStyle/>
          <a:p>
            <a:endParaRPr lang="en-US"/>
          </a:p>
        </p:txBody>
      </p:sp>
      <p:sp>
        <p:nvSpPr>
          <p:cNvPr id="20" name="Text 18"/>
          <p:cNvSpPr/>
          <p:nvPr/>
        </p:nvSpPr>
        <p:spPr>
          <a:xfrm>
            <a:off x="10239375" y="3118485"/>
            <a:ext cx="6115526"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…the money will actually be spent repairing it.</a:t>
            </a:r>
            <a:endParaRPr lang="en-US" sz="1350" dirty="0"/>
          </a:p>
        </p:txBody>
      </p:sp>
      <p:sp>
        <p:nvSpPr>
          <p:cNvPr id="21" name="Shape 19"/>
          <p:cNvSpPr/>
          <p:nvPr/>
        </p:nvSpPr>
        <p:spPr>
          <a:xfrm>
            <a:off x="16287750" y="3015615"/>
            <a:ext cx="952500" cy="9525"/>
          </a:xfrm>
          <a:prstGeom prst="rect">
            <a:avLst/>
          </a:prstGeom>
          <a:solidFill>
            <a:srgbClr val="E3E1DB"/>
          </a:solidFill>
          <a:ln/>
        </p:spPr>
        <p:txBody>
          <a:bodyPr/>
          <a:lstStyle/>
          <a:p>
            <a:endParaRPr lang="en-US"/>
          </a:p>
        </p:txBody>
      </p:sp>
      <p:sp>
        <p:nvSpPr>
          <p:cNvPr id="22" name="Text 20"/>
          <p:cNvSpPr/>
          <p:nvPr/>
        </p:nvSpPr>
        <p:spPr>
          <a:xfrm>
            <a:off x="16249650" y="3118485"/>
            <a:ext cx="10287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23" name="Shape 21"/>
          <p:cNvSpPr/>
          <p:nvPr/>
        </p:nvSpPr>
        <p:spPr>
          <a:xfrm>
            <a:off x="1047750" y="3495675"/>
            <a:ext cx="3143250" cy="9525"/>
          </a:xfrm>
          <a:prstGeom prst="rect">
            <a:avLst/>
          </a:prstGeom>
          <a:solidFill>
            <a:srgbClr val="E3E1DB"/>
          </a:solidFill>
          <a:ln/>
        </p:spPr>
        <p:txBody>
          <a:bodyPr/>
          <a:lstStyle/>
          <a:p>
            <a:endParaRPr lang="en-US"/>
          </a:p>
        </p:txBody>
      </p:sp>
      <p:sp>
        <p:nvSpPr>
          <p:cNvPr id="24" name="Text 22"/>
          <p:cNvSpPr/>
          <p:nvPr/>
        </p:nvSpPr>
        <p:spPr>
          <a:xfrm>
            <a:off x="1047750" y="3598545"/>
            <a:ext cx="3142298"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Cap the cruise ships</a:t>
            </a:r>
            <a:endParaRPr lang="en-US" sz="1575" dirty="0"/>
          </a:p>
        </p:txBody>
      </p:sp>
      <p:sp>
        <p:nvSpPr>
          <p:cNvPr id="25" name="Shape 23"/>
          <p:cNvSpPr/>
          <p:nvPr/>
        </p:nvSpPr>
        <p:spPr>
          <a:xfrm>
            <a:off x="4191000" y="3495675"/>
            <a:ext cx="6048375" cy="9525"/>
          </a:xfrm>
          <a:prstGeom prst="rect">
            <a:avLst/>
          </a:prstGeom>
          <a:solidFill>
            <a:srgbClr val="E3E1DB"/>
          </a:solidFill>
          <a:ln/>
        </p:spPr>
        <p:txBody>
          <a:bodyPr/>
          <a:lstStyle/>
          <a:p>
            <a:endParaRPr lang="en-US"/>
          </a:p>
        </p:txBody>
      </p:sp>
      <p:sp>
        <p:nvSpPr>
          <p:cNvPr id="26" name="Text 24"/>
          <p:cNvSpPr/>
          <p:nvPr/>
        </p:nvSpPr>
        <p:spPr>
          <a:xfrm>
            <a:off x="4191000" y="3598545"/>
            <a:ext cx="6115526"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“Day-trippers bring crowds but spend little.”</a:t>
            </a:r>
            <a:endParaRPr lang="en-US" sz="1350" dirty="0"/>
          </a:p>
        </p:txBody>
      </p:sp>
      <p:sp>
        <p:nvSpPr>
          <p:cNvPr id="27" name="Shape 25"/>
          <p:cNvSpPr/>
          <p:nvPr/>
        </p:nvSpPr>
        <p:spPr>
          <a:xfrm>
            <a:off x="10239375" y="3495675"/>
            <a:ext cx="6048375" cy="9525"/>
          </a:xfrm>
          <a:prstGeom prst="rect">
            <a:avLst/>
          </a:prstGeom>
          <a:solidFill>
            <a:srgbClr val="E3E1DB"/>
          </a:solidFill>
          <a:ln/>
        </p:spPr>
        <p:txBody>
          <a:bodyPr/>
          <a:lstStyle/>
          <a:p>
            <a:endParaRPr lang="en-US"/>
          </a:p>
        </p:txBody>
      </p:sp>
      <p:sp>
        <p:nvSpPr>
          <p:cNvPr id="28" name="Text 26"/>
          <p:cNvSpPr/>
          <p:nvPr/>
        </p:nvSpPr>
        <p:spPr>
          <a:xfrm>
            <a:off x="10239375" y="3598545"/>
            <a:ext cx="6115526"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…those visitors won’t simply arrive another way.</a:t>
            </a:r>
            <a:endParaRPr lang="en-US" sz="1350" dirty="0"/>
          </a:p>
        </p:txBody>
      </p:sp>
      <p:sp>
        <p:nvSpPr>
          <p:cNvPr id="29" name="Shape 27"/>
          <p:cNvSpPr/>
          <p:nvPr/>
        </p:nvSpPr>
        <p:spPr>
          <a:xfrm>
            <a:off x="16287750" y="3495675"/>
            <a:ext cx="952500" cy="9525"/>
          </a:xfrm>
          <a:prstGeom prst="rect">
            <a:avLst/>
          </a:prstGeom>
          <a:solidFill>
            <a:srgbClr val="E3E1DB"/>
          </a:solidFill>
          <a:ln/>
        </p:spPr>
        <p:txBody>
          <a:bodyPr/>
          <a:lstStyle/>
          <a:p>
            <a:endParaRPr lang="en-US"/>
          </a:p>
        </p:txBody>
      </p:sp>
      <p:sp>
        <p:nvSpPr>
          <p:cNvPr id="30" name="Text 28"/>
          <p:cNvSpPr/>
          <p:nvPr/>
        </p:nvSpPr>
        <p:spPr>
          <a:xfrm>
            <a:off x="16249650" y="3598545"/>
            <a:ext cx="10287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31" name="Shape 29"/>
          <p:cNvSpPr/>
          <p:nvPr/>
        </p:nvSpPr>
        <p:spPr>
          <a:xfrm>
            <a:off x="1047750" y="3975735"/>
            <a:ext cx="3143250" cy="9525"/>
          </a:xfrm>
          <a:prstGeom prst="rect">
            <a:avLst/>
          </a:prstGeom>
          <a:solidFill>
            <a:srgbClr val="E3E1DB"/>
          </a:solidFill>
          <a:ln/>
        </p:spPr>
        <p:txBody>
          <a:bodyPr/>
          <a:lstStyle/>
          <a:p>
            <a:endParaRPr lang="en-US"/>
          </a:p>
        </p:txBody>
      </p:sp>
      <p:sp>
        <p:nvSpPr>
          <p:cNvPr id="32" name="Text 30"/>
          <p:cNvSpPr/>
          <p:nvPr/>
        </p:nvSpPr>
        <p:spPr>
          <a:xfrm>
            <a:off x="1047750" y="4078605"/>
            <a:ext cx="3142298"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Ban new hotels</a:t>
            </a:r>
            <a:endParaRPr lang="en-US" sz="1575" dirty="0"/>
          </a:p>
        </p:txBody>
      </p:sp>
      <p:sp>
        <p:nvSpPr>
          <p:cNvPr id="33" name="Shape 31"/>
          <p:cNvSpPr/>
          <p:nvPr/>
        </p:nvSpPr>
        <p:spPr>
          <a:xfrm>
            <a:off x="4191000" y="3975735"/>
            <a:ext cx="6048375" cy="9525"/>
          </a:xfrm>
          <a:prstGeom prst="rect">
            <a:avLst/>
          </a:prstGeom>
          <a:solidFill>
            <a:srgbClr val="E3E1DB"/>
          </a:solidFill>
          <a:ln/>
        </p:spPr>
        <p:txBody>
          <a:bodyPr/>
          <a:lstStyle/>
          <a:p>
            <a:endParaRPr lang="en-US"/>
          </a:p>
        </p:txBody>
      </p:sp>
      <p:sp>
        <p:nvSpPr>
          <p:cNvPr id="34" name="Text 32"/>
          <p:cNvSpPr/>
          <p:nvPr/>
        </p:nvSpPr>
        <p:spPr>
          <a:xfrm>
            <a:off x="4191000" y="4078605"/>
            <a:ext cx="6115526"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“Fewer beds means fewer visitors.”</a:t>
            </a:r>
            <a:endParaRPr lang="en-US" sz="1350" dirty="0"/>
          </a:p>
        </p:txBody>
      </p:sp>
      <p:sp>
        <p:nvSpPr>
          <p:cNvPr id="35" name="Shape 33"/>
          <p:cNvSpPr/>
          <p:nvPr/>
        </p:nvSpPr>
        <p:spPr>
          <a:xfrm>
            <a:off x="10239375" y="3975735"/>
            <a:ext cx="6048375" cy="9525"/>
          </a:xfrm>
          <a:prstGeom prst="rect">
            <a:avLst/>
          </a:prstGeom>
          <a:solidFill>
            <a:srgbClr val="E3E1DB"/>
          </a:solidFill>
          <a:ln/>
        </p:spPr>
        <p:txBody>
          <a:bodyPr/>
          <a:lstStyle/>
          <a:p>
            <a:endParaRPr lang="en-US"/>
          </a:p>
        </p:txBody>
      </p:sp>
      <p:sp>
        <p:nvSpPr>
          <p:cNvPr id="36" name="Text 34"/>
          <p:cNvSpPr/>
          <p:nvPr/>
        </p:nvSpPr>
        <p:spPr>
          <a:xfrm>
            <a:off x="10239375" y="4078605"/>
            <a:ext cx="6115526"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…visitors won’t just move into short-term rentals.</a:t>
            </a:r>
            <a:endParaRPr lang="en-US" sz="1350" dirty="0"/>
          </a:p>
        </p:txBody>
      </p:sp>
      <p:sp>
        <p:nvSpPr>
          <p:cNvPr id="37" name="Shape 35"/>
          <p:cNvSpPr/>
          <p:nvPr/>
        </p:nvSpPr>
        <p:spPr>
          <a:xfrm>
            <a:off x="16287750" y="3975735"/>
            <a:ext cx="952500" cy="9525"/>
          </a:xfrm>
          <a:prstGeom prst="rect">
            <a:avLst/>
          </a:prstGeom>
          <a:solidFill>
            <a:srgbClr val="E3E1DB"/>
          </a:solidFill>
          <a:ln/>
        </p:spPr>
        <p:txBody>
          <a:bodyPr/>
          <a:lstStyle/>
          <a:p>
            <a:endParaRPr lang="en-US"/>
          </a:p>
        </p:txBody>
      </p:sp>
      <p:sp>
        <p:nvSpPr>
          <p:cNvPr id="38" name="Text 36"/>
          <p:cNvSpPr/>
          <p:nvPr/>
        </p:nvSpPr>
        <p:spPr>
          <a:xfrm>
            <a:off x="16249650" y="4078605"/>
            <a:ext cx="10287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39" name="Shape 37"/>
          <p:cNvSpPr/>
          <p:nvPr/>
        </p:nvSpPr>
        <p:spPr>
          <a:xfrm>
            <a:off x="1047750" y="4455795"/>
            <a:ext cx="3143250" cy="9525"/>
          </a:xfrm>
          <a:prstGeom prst="rect">
            <a:avLst/>
          </a:prstGeom>
          <a:solidFill>
            <a:srgbClr val="E3E1DB"/>
          </a:solidFill>
          <a:ln/>
        </p:spPr>
        <p:txBody>
          <a:bodyPr/>
          <a:lstStyle/>
          <a:p>
            <a:endParaRPr lang="en-US"/>
          </a:p>
        </p:txBody>
      </p:sp>
      <p:sp>
        <p:nvSpPr>
          <p:cNvPr id="40" name="Text 38"/>
          <p:cNvSpPr/>
          <p:nvPr/>
        </p:nvSpPr>
        <p:spPr>
          <a:xfrm>
            <a:off x="1047750" y="4558665"/>
            <a:ext cx="3142298"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Ban short-term tourist rentals</a:t>
            </a:r>
            <a:endParaRPr lang="en-US" sz="1575" dirty="0"/>
          </a:p>
        </p:txBody>
      </p:sp>
      <p:sp>
        <p:nvSpPr>
          <p:cNvPr id="41" name="Shape 39"/>
          <p:cNvSpPr/>
          <p:nvPr/>
        </p:nvSpPr>
        <p:spPr>
          <a:xfrm>
            <a:off x="4191000" y="4455795"/>
            <a:ext cx="6048375" cy="9525"/>
          </a:xfrm>
          <a:prstGeom prst="rect">
            <a:avLst/>
          </a:prstGeom>
          <a:solidFill>
            <a:srgbClr val="E3E1DB"/>
          </a:solidFill>
          <a:ln/>
        </p:spPr>
        <p:txBody>
          <a:bodyPr/>
          <a:lstStyle/>
          <a:p>
            <a:endParaRPr lang="en-US"/>
          </a:p>
        </p:txBody>
      </p:sp>
      <p:sp>
        <p:nvSpPr>
          <p:cNvPr id="42" name="Text 40"/>
          <p:cNvSpPr/>
          <p:nvPr/>
        </p:nvSpPr>
        <p:spPr>
          <a:xfrm>
            <a:off x="4191000" y="4558665"/>
            <a:ext cx="6115526"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“Homes should house people, not tourists.”</a:t>
            </a:r>
            <a:endParaRPr lang="en-US" sz="1350" dirty="0"/>
          </a:p>
        </p:txBody>
      </p:sp>
      <p:sp>
        <p:nvSpPr>
          <p:cNvPr id="43" name="Shape 41"/>
          <p:cNvSpPr/>
          <p:nvPr/>
        </p:nvSpPr>
        <p:spPr>
          <a:xfrm>
            <a:off x="10239375" y="4455795"/>
            <a:ext cx="6048375" cy="9525"/>
          </a:xfrm>
          <a:prstGeom prst="rect">
            <a:avLst/>
          </a:prstGeom>
          <a:solidFill>
            <a:srgbClr val="E3E1DB"/>
          </a:solidFill>
          <a:ln/>
        </p:spPr>
        <p:txBody>
          <a:bodyPr/>
          <a:lstStyle/>
          <a:p>
            <a:endParaRPr lang="en-US"/>
          </a:p>
        </p:txBody>
      </p:sp>
      <p:sp>
        <p:nvSpPr>
          <p:cNvPr id="44" name="Text 42"/>
          <p:cNvSpPr/>
          <p:nvPr/>
        </p:nvSpPr>
        <p:spPr>
          <a:xfrm>
            <a:off x="10239375" y="4558665"/>
            <a:ext cx="6115526"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…owners won’t simply sell or leave homes empty.</a:t>
            </a:r>
            <a:endParaRPr lang="en-US" sz="1350" dirty="0"/>
          </a:p>
        </p:txBody>
      </p:sp>
      <p:sp>
        <p:nvSpPr>
          <p:cNvPr id="45" name="Shape 43"/>
          <p:cNvSpPr/>
          <p:nvPr/>
        </p:nvSpPr>
        <p:spPr>
          <a:xfrm>
            <a:off x="16287750" y="4455795"/>
            <a:ext cx="952500" cy="9525"/>
          </a:xfrm>
          <a:prstGeom prst="rect">
            <a:avLst/>
          </a:prstGeom>
          <a:solidFill>
            <a:srgbClr val="E3E1DB"/>
          </a:solidFill>
          <a:ln/>
        </p:spPr>
        <p:txBody>
          <a:bodyPr/>
          <a:lstStyle/>
          <a:p>
            <a:endParaRPr lang="en-US"/>
          </a:p>
        </p:txBody>
      </p:sp>
      <p:sp>
        <p:nvSpPr>
          <p:cNvPr id="46" name="Text 44"/>
          <p:cNvSpPr/>
          <p:nvPr/>
        </p:nvSpPr>
        <p:spPr>
          <a:xfrm>
            <a:off x="16249650" y="4558665"/>
            <a:ext cx="10287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47" name="Shape 45"/>
          <p:cNvSpPr/>
          <p:nvPr/>
        </p:nvSpPr>
        <p:spPr>
          <a:xfrm>
            <a:off x="1047750" y="4935855"/>
            <a:ext cx="3143250" cy="9525"/>
          </a:xfrm>
          <a:prstGeom prst="rect">
            <a:avLst/>
          </a:prstGeom>
          <a:solidFill>
            <a:srgbClr val="E3E1DB"/>
          </a:solidFill>
          <a:ln/>
        </p:spPr>
        <p:txBody>
          <a:bodyPr/>
          <a:lstStyle/>
          <a:p>
            <a:endParaRPr lang="en-US"/>
          </a:p>
        </p:txBody>
      </p:sp>
      <p:sp>
        <p:nvSpPr>
          <p:cNvPr id="48" name="Text 46"/>
          <p:cNvSpPr/>
          <p:nvPr/>
        </p:nvSpPr>
        <p:spPr>
          <a:xfrm>
            <a:off x="1047750" y="5038725"/>
            <a:ext cx="3142298"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Timed entry to the old town</a:t>
            </a:r>
            <a:endParaRPr lang="en-US" sz="1575" dirty="0"/>
          </a:p>
        </p:txBody>
      </p:sp>
      <p:sp>
        <p:nvSpPr>
          <p:cNvPr id="49" name="Shape 47"/>
          <p:cNvSpPr/>
          <p:nvPr/>
        </p:nvSpPr>
        <p:spPr>
          <a:xfrm>
            <a:off x="4191000" y="4935855"/>
            <a:ext cx="6048375" cy="9525"/>
          </a:xfrm>
          <a:prstGeom prst="rect">
            <a:avLst/>
          </a:prstGeom>
          <a:solidFill>
            <a:srgbClr val="E3E1DB"/>
          </a:solidFill>
          <a:ln/>
        </p:spPr>
        <p:txBody>
          <a:bodyPr/>
          <a:lstStyle/>
          <a:p>
            <a:endParaRPr lang="en-US"/>
          </a:p>
        </p:txBody>
      </p:sp>
      <p:sp>
        <p:nvSpPr>
          <p:cNvPr id="50" name="Text 48"/>
          <p:cNvSpPr/>
          <p:nvPr/>
        </p:nvSpPr>
        <p:spPr>
          <a:xfrm>
            <a:off x="4191000" y="5038725"/>
            <a:ext cx="6115526"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“Spreading visitors out ends the overcrowding.”</a:t>
            </a:r>
            <a:endParaRPr lang="en-US" sz="1350" dirty="0"/>
          </a:p>
        </p:txBody>
      </p:sp>
      <p:sp>
        <p:nvSpPr>
          <p:cNvPr id="51" name="Shape 49"/>
          <p:cNvSpPr/>
          <p:nvPr/>
        </p:nvSpPr>
        <p:spPr>
          <a:xfrm>
            <a:off x="10239375" y="4935855"/>
            <a:ext cx="6048375" cy="9525"/>
          </a:xfrm>
          <a:prstGeom prst="rect">
            <a:avLst/>
          </a:prstGeom>
          <a:solidFill>
            <a:srgbClr val="E3E1DB"/>
          </a:solidFill>
          <a:ln/>
        </p:spPr>
        <p:txBody>
          <a:bodyPr/>
          <a:lstStyle/>
          <a:p>
            <a:endParaRPr lang="en-US"/>
          </a:p>
        </p:txBody>
      </p:sp>
      <p:sp>
        <p:nvSpPr>
          <p:cNvPr id="52" name="Text 50"/>
          <p:cNvSpPr/>
          <p:nvPr/>
        </p:nvSpPr>
        <p:spPr>
          <a:xfrm>
            <a:off x="10239375" y="5038725"/>
            <a:ext cx="6115526"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…a ticketed old town is still a living neighborhood.</a:t>
            </a:r>
            <a:endParaRPr lang="en-US" sz="1350" dirty="0"/>
          </a:p>
        </p:txBody>
      </p:sp>
      <p:sp>
        <p:nvSpPr>
          <p:cNvPr id="53" name="Shape 51"/>
          <p:cNvSpPr/>
          <p:nvPr/>
        </p:nvSpPr>
        <p:spPr>
          <a:xfrm>
            <a:off x="16287750" y="4935855"/>
            <a:ext cx="952500" cy="9525"/>
          </a:xfrm>
          <a:prstGeom prst="rect">
            <a:avLst/>
          </a:prstGeom>
          <a:solidFill>
            <a:srgbClr val="E3E1DB"/>
          </a:solidFill>
          <a:ln/>
        </p:spPr>
        <p:txBody>
          <a:bodyPr/>
          <a:lstStyle/>
          <a:p>
            <a:endParaRPr lang="en-US"/>
          </a:p>
        </p:txBody>
      </p:sp>
      <p:sp>
        <p:nvSpPr>
          <p:cNvPr id="54" name="Text 52"/>
          <p:cNvSpPr/>
          <p:nvPr/>
        </p:nvSpPr>
        <p:spPr>
          <a:xfrm>
            <a:off x="16249650" y="5038725"/>
            <a:ext cx="10287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55" name="Shape 53"/>
          <p:cNvSpPr/>
          <p:nvPr/>
        </p:nvSpPr>
        <p:spPr>
          <a:xfrm>
            <a:off x="1047750" y="5895975"/>
            <a:ext cx="3143250" cy="15240"/>
          </a:xfrm>
          <a:prstGeom prst="rect">
            <a:avLst/>
          </a:prstGeom>
          <a:solidFill>
            <a:srgbClr val="451A2A"/>
          </a:solidFill>
          <a:ln/>
        </p:spPr>
        <p:txBody>
          <a:bodyPr/>
          <a:lstStyle/>
          <a:p>
            <a:endParaRPr lang="en-US"/>
          </a:p>
        </p:txBody>
      </p:sp>
      <p:sp>
        <p:nvSpPr>
          <p:cNvPr id="56" name="Shape 54"/>
          <p:cNvSpPr/>
          <p:nvPr/>
        </p:nvSpPr>
        <p:spPr>
          <a:xfrm>
            <a:off x="1047750" y="5415915"/>
            <a:ext cx="3143250" cy="9525"/>
          </a:xfrm>
          <a:prstGeom prst="rect">
            <a:avLst/>
          </a:prstGeom>
          <a:solidFill>
            <a:srgbClr val="E3E1DB"/>
          </a:solidFill>
          <a:ln/>
        </p:spPr>
        <p:txBody>
          <a:bodyPr/>
          <a:lstStyle/>
          <a:p>
            <a:endParaRPr lang="en-US"/>
          </a:p>
        </p:txBody>
      </p:sp>
      <p:sp>
        <p:nvSpPr>
          <p:cNvPr id="57" name="Text 55"/>
          <p:cNvSpPr/>
          <p:nvPr/>
        </p:nvSpPr>
        <p:spPr>
          <a:xfrm>
            <a:off x="1047750" y="5518785"/>
            <a:ext cx="3142298"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Change nothing</a:t>
            </a:r>
            <a:endParaRPr lang="en-US" sz="1575" dirty="0"/>
          </a:p>
        </p:txBody>
      </p:sp>
      <p:sp>
        <p:nvSpPr>
          <p:cNvPr id="58" name="Shape 56"/>
          <p:cNvSpPr/>
          <p:nvPr/>
        </p:nvSpPr>
        <p:spPr>
          <a:xfrm>
            <a:off x="4191000" y="5895975"/>
            <a:ext cx="6048375" cy="15240"/>
          </a:xfrm>
          <a:prstGeom prst="rect">
            <a:avLst/>
          </a:prstGeom>
          <a:solidFill>
            <a:srgbClr val="451A2A"/>
          </a:solidFill>
          <a:ln/>
        </p:spPr>
        <p:txBody>
          <a:bodyPr/>
          <a:lstStyle/>
          <a:p>
            <a:endParaRPr lang="en-US"/>
          </a:p>
        </p:txBody>
      </p:sp>
      <p:sp>
        <p:nvSpPr>
          <p:cNvPr id="59" name="Shape 57"/>
          <p:cNvSpPr/>
          <p:nvPr/>
        </p:nvSpPr>
        <p:spPr>
          <a:xfrm>
            <a:off x="4191000" y="5415915"/>
            <a:ext cx="6048375" cy="9525"/>
          </a:xfrm>
          <a:prstGeom prst="rect">
            <a:avLst/>
          </a:prstGeom>
          <a:solidFill>
            <a:srgbClr val="E3E1DB"/>
          </a:solidFill>
          <a:ln/>
        </p:spPr>
        <p:txBody>
          <a:bodyPr/>
          <a:lstStyle/>
          <a:p>
            <a:endParaRPr lang="en-US"/>
          </a:p>
        </p:txBody>
      </p:sp>
      <p:sp>
        <p:nvSpPr>
          <p:cNvPr id="60" name="Text 58"/>
          <p:cNvSpPr/>
          <p:nvPr/>
        </p:nvSpPr>
        <p:spPr>
          <a:xfrm>
            <a:off x="4191000" y="5518785"/>
            <a:ext cx="6115526"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“The market will find its own balance.”</a:t>
            </a:r>
            <a:endParaRPr lang="en-US" sz="1350" dirty="0"/>
          </a:p>
        </p:txBody>
      </p:sp>
      <p:sp>
        <p:nvSpPr>
          <p:cNvPr id="61" name="Shape 59"/>
          <p:cNvSpPr/>
          <p:nvPr/>
        </p:nvSpPr>
        <p:spPr>
          <a:xfrm>
            <a:off x="10239375" y="5895975"/>
            <a:ext cx="6048375" cy="15240"/>
          </a:xfrm>
          <a:prstGeom prst="rect">
            <a:avLst/>
          </a:prstGeom>
          <a:solidFill>
            <a:srgbClr val="451A2A"/>
          </a:solidFill>
          <a:ln/>
        </p:spPr>
        <p:txBody>
          <a:bodyPr/>
          <a:lstStyle/>
          <a:p>
            <a:endParaRPr lang="en-US"/>
          </a:p>
        </p:txBody>
      </p:sp>
      <p:sp>
        <p:nvSpPr>
          <p:cNvPr id="62" name="Shape 60"/>
          <p:cNvSpPr/>
          <p:nvPr/>
        </p:nvSpPr>
        <p:spPr>
          <a:xfrm>
            <a:off x="10239375" y="5415915"/>
            <a:ext cx="6048375" cy="9525"/>
          </a:xfrm>
          <a:prstGeom prst="rect">
            <a:avLst/>
          </a:prstGeom>
          <a:solidFill>
            <a:srgbClr val="E3E1DB"/>
          </a:solidFill>
          <a:ln/>
        </p:spPr>
        <p:txBody>
          <a:bodyPr/>
          <a:lstStyle/>
          <a:p>
            <a:endParaRPr lang="en-US"/>
          </a:p>
        </p:txBody>
      </p:sp>
      <p:sp>
        <p:nvSpPr>
          <p:cNvPr id="63" name="Text 61"/>
          <p:cNvSpPr/>
          <p:nvPr/>
        </p:nvSpPr>
        <p:spPr>
          <a:xfrm>
            <a:off x="10239375" y="5518785"/>
            <a:ext cx="6115526"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…residents who leave can be replaced at no real cost.</a:t>
            </a:r>
            <a:endParaRPr lang="en-US" sz="1350" dirty="0"/>
          </a:p>
        </p:txBody>
      </p:sp>
      <p:sp>
        <p:nvSpPr>
          <p:cNvPr id="64" name="Shape 62"/>
          <p:cNvSpPr/>
          <p:nvPr/>
        </p:nvSpPr>
        <p:spPr>
          <a:xfrm>
            <a:off x="16287750" y="5895975"/>
            <a:ext cx="952500" cy="15240"/>
          </a:xfrm>
          <a:prstGeom prst="rect">
            <a:avLst/>
          </a:prstGeom>
          <a:solidFill>
            <a:srgbClr val="451A2A"/>
          </a:solidFill>
          <a:ln/>
        </p:spPr>
        <p:txBody>
          <a:bodyPr/>
          <a:lstStyle/>
          <a:p>
            <a:endParaRPr lang="en-US"/>
          </a:p>
        </p:txBody>
      </p:sp>
      <p:sp>
        <p:nvSpPr>
          <p:cNvPr id="65" name="Shape 63"/>
          <p:cNvSpPr/>
          <p:nvPr/>
        </p:nvSpPr>
        <p:spPr>
          <a:xfrm>
            <a:off x="16287750" y="5415915"/>
            <a:ext cx="952500" cy="9525"/>
          </a:xfrm>
          <a:prstGeom prst="rect">
            <a:avLst/>
          </a:prstGeom>
          <a:solidFill>
            <a:srgbClr val="E3E1DB"/>
          </a:solidFill>
          <a:ln/>
        </p:spPr>
        <p:txBody>
          <a:bodyPr/>
          <a:lstStyle/>
          <a:p>
            <a:endParaRPr lang="en-US"/>
          </a:p>
        </p:txBody>
      </p:sp>
      <p:sp>
        <p:nvSpPr>
          <p:cNvPr id="66" name="Text 64"/>
          <p:cNvSpPr/>
          <p:nvPr/>
        </p:nvSpPr>
        <p:spPr>
          <a:xfrm>
            <a:off x="16249650" y="5518785"/>
            <a:ext cx="10287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67" name="Text 65"/>
          <p:cNvSpPr/>
          <p:nvPr/>
        </p:nvSpPr>
        <p:spPr>
          <a:xfrm>
            <a:off x="1047750" y="6128385"/>
            <a:ext cx="1440918" cy="236220"/>
          </a:xfrm>
          <a:prstGeom prst="rect">
            <a:avLst/>
          </a:prstGeom>
          <a:noFill/>
          <a:ln/>
        </p:spPr>
        <p:txBody>
          <a:bodyPr wrap="none" lIns="25400" tIns="25400" rIns="25400" bIns="25400" rtlCol="0" anchor="t">
            <a:normAutofit lnSpcReduction="10000"/>
          </a:bodyPr>
          <a:lstStyle/>
          <a:p>
            <a:pPr marL="0" indent="0" algn="l">
              <a:buNone/>
            </a:pPr>
            <a:r>
              <a:rPr lang="en-US" sz="1350" b="1" kern="0" spc="263" dirty="0">
                <a:solidFill>
                  <a:srgbClr val="BF842C"/>
                </a:solidFill>
                <a:latin typeface="Helvetica" pitchFamily="34" charset="0"/>
                <a:ea typeface="Helvetica" pitchFamily="34" charset="-122"/>
                <a:cs typeface="Helvetica" pitchFamily="34" charset="-120"/>
              </a:rPr>
              <a:t>YOUR VOTE</a:t>
            </a:r>
            <a:endParaRPr lang="en-US" sz="1350" dirty="0"/>
          </a:p>
        </p:txBody>
      </p:sp>
      <p:sp>
        <p:nvSpPr>
          <p:cNvPr id="68" name="Text 66"/>
          <p:cNvSpPr/>
          <p:nvPr/>
        </p:nvSpPr>
        <p:spPr>
          <a:xfrm>
            <a:off x="2605326" y="6044565"/>
            <a:ext cx="12104394" cy="358140"/>
          </a:xfrm>
          <a:prstGeom prst="rect">
            <a:avLst/>
          </a:prstGeom>
          <a:noFill/>
          <a:ln/>
        </p:spPr>
        <p:txBody>
          <a:bodyPr wrap="square" lIns="25400" tIns="25400" rIns="25400" bIns="25400" rtlCol="0" anchor="t">
            <a:normAutofit lnSpcReduction="10000"/>
          </a:bodyPr>
          <a:lstStyle/>
          <a:p>
            <a:pPr marL="0" indent="0" algn="l">
              <a:lnSpc>
                <a:spcPct val="123529"/>
              </a:lnSpc>
              <a:buNone/>
            </a:pPr>
            <a:r>
              <a:rPr lang="en-US" sz="1800" dirty="0">
                <a:solidFill>
                  <a:srgbClr val="1A1A1A"/>
                </a:solidFill>
                <a:latin typeface="Helvetica" pitchFamily="34" charset="0"/>
                <a:ea typeface="Helvetica" pitchFamily="34" charset="-122"/>
                <a:cs typeface="Helvetica" pitchFamily="34" charset="-120"/>
              </a:rPr>
              <a:t>Measures passed: _____ of 6 The assumption your council is least sure of: __________________________________</a:t>
            </a:r>
            <a:endParaRPr lang="en-US" sz="1800" dirty="0"/>
          </a:p>
        </p:txBody>
      </p:sp>
      <p:sp>
        <p:nvSpPr>
          <p:cNvPr id="69" name="Shape 67"/>
          <p:cNvSpPr/>
          <p:nvPr/>
        </p:nvSpPr>
        <p:spPr>
          <a:xfrm>
            <a:off x="1047750" y="6478905"/>
            <a:ext cx="38100" cy="1078230"/>
          </a:xfrm>
          <a:prstGeom prst="rect">
            <a:avLst/>
          </a:prstGeom>
          <a:solidFill>
            <a:srgbClr val="D9B877"/>
          </a:solidFill>
          <a:ln/>
        </p:spPr>
        <p:txBody>
          <a:bodyPr/>
          <a:lstStyle/>
          <a:p>
            <a:endParaRPr lang="en-US"/>
          </a:p>
        </p:txBody>
      </p:sp>
      <p:sp>
        <p:nvSpPr>
          <p:cNvPr id="70" name="Text 68"/>
          <p:cNvSpPr/>
          <p:nvPr/>
        </p:nvSpPr>
        <p:spPr>
          <a:xfrm>
            <a:off x="1276350" y="6517005"/>
            <a:ext cx="1071801" cy="236220"/>
          </a:xfrm>
          <a:prstGeom prst="rect">
            <a:avLst/>
          </a:prstGeom>
          <a:noFill/>
          <a:ln/>
        </p:spPr>
        <p:txBody>
          <a:bodyPr wrap="none" lIns="25400" tIns="25400" rIns="25400" bIns="25400" rtlCol="0" anchor="t">
            <a:normAutofit lnSpcReduction="10000"/>
          </a:bodyPr>
          <a:lstStyle/>
          <a:p>
            <a:pPr marL="0" indent="0" algn="l">
              <a:buNone/>
            </a:pPr>
            <a:r>
              <a:rPr lang="en-US" sz="1350" b="1" kern="0" spc="263" dirty="0">
                <a:solidFill>
                  <a:srgbClr val="BF842C"/>
                </a:solidFill>
                <a:latin typeface="Helvetica" pitchFamily="34" charset="0"/>
                <a:ea typeface="Helvetica" pitchFamily="34" charset="-122"/>
                <a:cs typeface="Helvetica" pitchFamily="34" charset="-120"/>
              </a:rPr>
              <a:t>DISCUSS</a:t>
            </a:r>
            <a:endParaRPr lang="en-US" sz="1350" dirty="0"/>
          </a:p>
        </p:txBody>
      </p:sp>
      <p:sp>
        <p:nvSpPr>
          <p:cNvPr id="71" name="Text 69"/>
          <p:cNvSpPr/>
          <p:nvPr/>
        </p:nvSpPr>
        <p:spPr>
          <a:xfrm>
            <a:off x="2519601" y="6478905"/>
            <a:ext cx="228719" cy="346710"/>
          </a:xfrm>
          <a:prstGeom prst="rect">
            <a:avLst/>
          </a:prstGeom>
          <a:noFill/>
          <a:ln/>
        </p:spPr>
        <p:txBody>
          <a:bodyPr wrap="square" lIns="25400" tIns="25400" rIns="25400" bIns="25400" rtlCol="0" anchor="t">
            <a:normAutofit/>
          </a:bodyPr>
          <a:lstStyle/>
          <a:p>
            <a:pPr marL="0" indent="0" algn="l">
              <a:lnSpc>
                <a:spcPct val="96429"/>
              </a:lnSpc>
              <a:buNone/>
            </a:pPr>
            <a:r>
              <a:rPr lang="en-US" sz="1800" b="1" dirty="0">
                <a:solidFill>
                  <a:srgbClr val="451A2A"/>
                </a:solidFill>
                <a:latin typeface="Helvetica" pitchFamily="34" charset="0"/>
                <a:ea typeface="Helvetica" pitchFamily="34" charset="-122"/>
                <a:cs typeface="Helvetica" pitchFamily="34" charset="-120"/>
              </a:rPr>
              <a:t>1</a:t>
            </a:r>
            <a:endParaRPr lang="en-US" sz="1800" dirty="0"/>
          </a:p>
        </p:txBody>
      </p:sp>
      <p:sp>
        <p:nvSpPr>
          <p:cNvPr id="72" name="Text 70"/>
          <p:cNvSpPr/>
          <p:nvPr/>
        </p:nvSpPr>
        <p:spPr>
          <a:xfrm>
            <a:off x="2824520" y="6478905"/>
            <a:ext cx="9420582" cy="346710"/>
          </a:xfrm>
          <a:prstGeom prst="rect">
            <a:avLst/>
          </a:prstGeom>
          <a:noFill/>
          <a:ln/>
        </p:spPr>
        <p:txBody>
          <a:bodyPr wrap="square" lIns="25400" tIns="25400" rIns="25400" bIns="25400" rtlCol="0" anchor="t">
            <a:normAutofit lnSpcReduction="10000"/>
          </a:bodyPr>
          <a:lstStyle/>
          <a:p>
            <a:pPr marL="0" indent="0" algn="l">
              <a:lnSpc>
                <a:spcPct val="119118"/>
              </a:lnSpc>
              <a:buNone/>
            </a:pPr>
            <a:r>
              <a:rPr lang="en-US" sz="1800" dirty="0">
                <a:solidFill>
                  <a:srgbClr val="1A1A1A"/>
                </a:solidFill>
                <a:latin typeface="Helvetica" pitchFamily="34" charset="0"/>
                <a:ea typeface="Helvetica" pitchFamily="34" charset="-122"/>
                <a:cs typeface="Helvetica" pitchFamily="34" charset="-120"/>
              </a:rPr>
              <a:t>Which measure you passed is most likely to backfire, and who would bear the brunt?</a:t>
            </a:r>
            <a:endParaRPr lang="en-US" sz="1800" dirty="0"/>
          </a:p>
        </p:txBody>
      </p:sp>
      <p:sp>
        <p:nvSpPr>
          <p:cNvPr id="73" name="Text 71"/>
          <p:cNvSpPr/>
          <p:nvPr/>
        </p:nvSpPr>
        <p:spPr>
          <a:xfrm>
            <a:off x="2519601" y="6863715"/>
            <a:ext cx="228719" cy="346710"/>
          </a:xfrm>
          <a:prstGeom prst="rect">
            <a:avLst/>
          </a:prstGeom>
          <a:noFill/>
          <a:ln/>
        </p:spPr>
        <p:txBody>
          <a:bodyPr wrap="square" lIns="25400" tIns="25400" rIns="25400" bIns="25400" rtlCol="0" anchor="t">
            <a:normAutofit/>
          </a:bodyPr>
          <a:lstStyle/>
          <a:p>
            <a:pPr marL="0" indent="0" algn="l">
              <a:lnSpc>
                <a:spcPct val="96429"/>
              </a:lnSpc>
              <a:buNone/>
            </a:pPr>
            <a:r>
              <a:rPr lang="en-US" sz="1800" b="1" dirty="0">
                <a:solidFill>
                  <a:srgbClr val="451A2A"/>
                </a:solidFill>
                <a:latin typeface="Helvetica" pitchFamily="34" charset="0"/>
                <a:ea typeface="Helvetica" pitchFamily="34" charset="-122"/>
                <a:cs typeface="Helvetica" pitchFamily="34" charset="-120"/>
              </a:rPr>
              <a:t>2</a:t>
            </a:r>
            <a:endParaRPr lang="en-US" sz="1800" dirty="0"/>
          </a:p>
        </p:txBody>
      </p:sp>
      <p:sp>
        <p:nvSpPr>
          <p:cNvPr id="74" name="Text 72"/>
          <p:cNvSpPr/>
          <p:nvPr/>
        </p:nvSpPr>
        <p:spPr>
          <a:xfrm>
            <a:off x="2824520" y="6863715"/>
            <a:ext cx="9728621" cy="346710"/>
          </a:xfrm>
          <a:prstGeom prst="rect">
            <a:avLst/>
          </a:prstGeom>
          <a:noFill/>
          <a:ln/>
        </p:spPr>
        <p:txBody>
          <a:bodyPr wrap="square" lIns="25400" tIns="25400" rIns="25400" bIns="25400" rtlCol="0" anchor="t">
            <a:normAutofit lnSpcReduction="10000"/>
          </a:bodyPr>
          <a:lstStyle/>
          <a:p>
            <a:pPr marL="0" indent="0" algn="l">
              <a:lnSpc>
                <a:spcPct val="119118"/>
              </a:lnSpc>
              <a:buNone/>
            </a:pPr>
            <a:r>
              <a:rPr lang="en-US" sz="1800" dirty="0">
                <a:solidFill>
                  <a:srgbClr val="1A1A1A"/>
                </a:solidFill>
                <a:latin typeface="Helvetica" pitchFamily="34" charset="0"/>
                <a:ea typeface="Helvetica" pitchFamily="34" charset="-122"/>
                <a:cs typeface="Helvetica" pitchFamily="34" charset="-120"/>
              </a:rPr>
              <a:t>Compare with another council. Challenge their weakest assumption, then defend yours.</a:t>
            </a:r>
            <a:endParaRPr lang="en-US" sz="1800" dirty="0"/>
          </a:p>
        </p:txBody>
      </p:sp>
      <p:sp>
        <p:nvSpPr>
          <p:cNvPr id="75" name="Text 73"/>
          <p:cNvSpPr/>
          <p:nvPr/>
        </p:nvSpPr>
        <p:spPr>
          <a:xfrm>
            <a:off x="2519601" y="7248525"/>
            <a:ext cx="228719" cy="346710"/>
          </a:xfrm>
          <a:prstGeom prst="rect">
            <a:avLst/>
          </a:prstGeom>
          <a:noFill/>
          <a:ln/>
        </p:spPr>
        <p:txBody>
          <a:bodyPr wrap="square" lIns="25400" tIns="25400" rIns="25400" bIns="25400" rtlCol="0" anchor="t">
            <a:normAutofit/>
          </a:bodyPr>
          <a:lstStyle/>
          <a:p>
            <a:pPr marL="0" indent="0" algn="l">
              <a:lnSpc>
                <a:spcPct val="96429"/>
              </a:lnSpc>
              <a:buNone/>
            </a:pPr>
            <a:r>
              <a:rPr lang="en-US" sz="1800" b="1" dirty="0">
                <a:solidFill>
                  <a:srgbClr val="451A2A"/>
                </a:solidFill>
                <a:latin typeface="Helvetica" pitchFamily="34" charset="0"/>
                <a:ea typeface="Helvetica" pitchFamily="34" charset="-122"/>
                <a:cs typeface="Helvetica" pitchFamily="34" charset="-120"/>
              </a:rPr>
              <a:t>3</a:t>
            </a:r>
            <a:endParaRPr lang="en-US" sz="1800" dirty="0"/>
          </a:p>
        </p:txBody>
      </p:sp>
      <p:sp>
        <p:nvSpPr>
          <p:cNvPr id="76" name="Text 74"/>
          <p:cNvSpPr/>
          <p:nvPr/>
        </p:nvSpPr>
        <p:spPr>
          <a:xfrm>
            <a:off x="2824520" y="7248525"/>
            <a:ext cx="10934319" cy="346710"/>
          </a:xfrm>
          <a:prstGeom prst="rect">
            <a:avLst/>
          </a:prstGeom>
          <a:noFill/>
          <a:ln/>
        </p:spPr>
        <p:txBody>
          <a:bodyPr wrap="square" lIns="25400" tIns="25400" rIns="25400" bIns="25400" rtlCol="0" anchor="t">
            <a:normAutofit lnSpcReduction="10000"/>
          </a:bodyPr>
          <a:lstStyle/>
          <a:p>
            <a:pPr marL="0" indent="0" algn="l">
              <a:lnSpc>
                <a:spcPct val="119118"/>
              </a:lnSpc>
              <a:buNone/>
            </a:pPr>
            <a:r>
              <a:rPr lang="en-US" sz="1800" dirty="0">
                <a:solidFill>
                  <a:srgbClr val="1A1A1A"/>
                </a:solidFill>
                <a:latin typeface="Helvetica" pitchFamily="34" charset="0"/>
                <a:ea typeface="Helvetica" pitchFamily="34" charset="-122"/>
                <a:cs typeface="Helvetica" pitchFamily="34" charset="-120"/>
              </a:rPr>
              <a:t>Which supporter’s claim is worded most persuasively? Does the framing hide a weak assumption?</a:t>
            </a:r>
            <a:endParaRPr lang="en-US" sz="1800" dirty="0"/>
          </a:p>
        </p:txBody>
      </p:sp>
      <p:sp>
        <p:nvSpPr>
          <p:cNvPr id="77" name="Text 75"/>
          <p:cNvSpPr/>
          <p:nvPr/>
        </p:nvSpPr>
        <p:spPr>
          <a:xfrm>
            <a:off x="1047750" y="952500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4681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65760"/>
          </a:xfrm>
          <a:prstGeom prst="rect">
            <a:avLst/>
          </a:prstGeom>
          <a:noFill/>
          <a:ln/>
        </p:spPr>
        <p:txBody>
          <a:bodyPr wrap="none" lIns="25400" tIns="25400" rIns="25400" bIns="25400" rtlCol="0" anchor="t">
            <a:normAutofit/>
          </a:bodyPr>
          <a:lstStyle/>
          <a:p>
            <a:pPr marL="0" indent="0" algn="l">
              <a:buNone/>
            </a:pPr>
            <a:r>
              <a:rPr lang="en-US" sz="1950" b="1" kern="0" spc="38" dirty="0">
                <a:solidFill>
                  <a:srgbClr val="451A2A"/>
                </a:solidFill>
                <a:latin typeface="Playfair Display" pitchFamily="34" charset="0"/>
                <a:ea typeface="Playfair Display" pitchFamily="34" charset="-122"/>
                <a:cs typeface="Playfair Display" pitchFamily="34" charset="-120"/>
              </a:rPr>
              <a:t>PERSPECTIVE</a:t>
            </a:r>
            <a:endParaRPr lang="en-US" sz="1950" dirty="0"/>
          </a:p>
        </p:txBody>
      </p:sp>
      <p:sp>
        <p:nvSpPr>
          <p:cNvPr id="4" name="Text 2"/>
          <p:cNvSpPr/>
          <p:nvPr/>
        </p:nvSpPr>
        <p:spPr>
          <a:xfrm>
            <a:off x="14520624" y="723900"/>
            <a:ext cx="2991588"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001 · OVERTOURISM</a:t>
            </a:r>
            <a:endParaRPr lang="en-US" sz="1200" dirty="0"/>
          </a:p>
        </p:txBody>
      </p:sp>
      <p:sp>
        <p:nvSpPr>
          <p:cNvPr id="5" name="Text 3"/>
          <p:cNvSpPr/>
          <p:nvPr/>
        </p:nvSpPr>
        <p:spPr>
          <a:xfrm>
            <a:off x="1047750" y="155067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LANGUAGE IN CONTEXT</a:t>
            </a:r>
            <a:endParaRPr lang="en-US" sz="1500" dirty="0"/>
          </a:p>
        </p:txBody>
      </p:sp>
      <p:sp>
        <p:nvSpPr>
          <p:cNvPr id="6" name="Text 4"/>
          <p:cNvSpPr/>
          <p:nvPr/>
        </p:nvSpPr>
        <p:spPr>
          <a:xfrm>
            <a:off x="1047750" y="1866900"/>
            <a:ext cx="17811750" cy="693420"/>
          </a:xfrm>
          <a:prstGeom prst="rect">
            <a:avLst/>
          </a:prstGeom>
          <a:noFill/>
          <a:ln/>
        </p:spPr>
        <p:txBody>
          <a:bodyPr wrap="square" lIns="25400" tIns="25400" rIns="25400" bIns="25400" rtlCol="0" anchor="t">
            <a:normAutofit/>
          </a:bodyPr>
          <a:lstStyle/>
          <a:p>
            <a:pPr marL="0" indent="0" algn="l">
              <a:buNone/>
            </a:pPr>
            <a:r>
              <a:rPr lang="en-US" sz="3900" b="1" dirty="0">
                <a:solidFill>
                  <a:srgbClr val="451A2A"/>
                </a:solidFill>
                <a:latin typeface="Playfair Display" pitchFamily="34" charset="0"/>
                <a:ea typeface="Playfair Display" pitchFamily="34" charset="-122"/>
                <a:cs typeface="Playfair Display" pitchFamily="34" charset="-120"/>
              </a:rPr>
              <a:t>Complete &amp; say each line</a:t>
            </a:r>
            <a:endParaRPr lang="en-US" sz="3900" dirty="0"/>
          </a:p>
        </p:txBody>
      </p:sp>
      <p:sp>
        <p:nvSpPr>
          <p:cNvPr id="7" name="Text 5"/>
          <p:cNvSpPr/>
          <p:nvPr/>
        </p:nvSpPr>
        <p:spPr>
          <a:xfrm>
            <a:off x="1047750" y="2636520"/>
            <a:ext cx="17811750" cy="297180"/>
          </a:xfrm>
          <a:prstGeom prst="rect">
            <a:avLst/>
          </a:prstGeom>
          <a:noFill/>
          <a:ln/>
        </p:spPr>
        <p:txBody>
          <a:bodyPr wrap="square" lIns="25400" tIns="25400" rIns="25400" bIns="25400" rtlCol="0" anchor="t">
            <a:normAutofit fontScale="92500" lnSpcReduction="10000"/>
          </a:bodyPr>
          <a:lstStyle/>
          <a:p>
            <a:pPr marL="0" indent="0" algn="l">
              <a:buNone/>
            </a:pPr>
            <a:r>
              <a:rPr lang="en-US" sz="1800" dirty="0">
                <a:solidFill>
                  <a:srgbClr val="555555"/>
                </a:solidFill>
                <a:latin typeface="Helvetica" pitchFamily="34" charset="0"/>
                <a:ea typeface="Helvetica" pitchFamily="34" charset="-122"/>
                <a:cs typeface="Helvetica" pitchFamily="34" charset="-120"/>
              </a:rPr>
              <a:t>Complete each sentence with an expression from the box. Change the form if you need to.</a:t>
            </a:r>
            <a:endParaRPr lang="en-US" sz="1800" dirty="0"/>
          </a:p>
        </p:txBody>
      </p:sp>
      <p:sp>
        <p:nvSpPr>
          <p:cNvPr id="8" name="Shape 6"/>
          <p:cNvSpPr/>
          <p:nvPr/>
        </p:nvSpPr>
        <p:spPr>
          <a:xfrm>
            <a:off x="1047750" y="3124200"/>
            <a:ext cx="14859000" cy="678180"/>
          </a:xfrm>
          <a:prstGeom prst="rect">
            <a:avLst/>
          </a:prstGeom>
          <a:ln w="15240">
            <a:solidFill>
              <a:srgbClr val="451A2A"/>
            </a:solidFill>
            <a:prstDash val="solid"/>
          </a:ln>
        </p:spPr>
        <p:txBody>
          <a:bodyPr/>
          <a:lstStyle/>
          <a:p>
            <a:endParaRPr lang="en-US"/>
          </a:p>
        </p:txBody>
      </p:sp>
      <p:sp>
        <p:nvSpPr>
          <p:cNvPr id="9" name="Text 7"/>
          <p:cNvSpPr/>
          <p:nvPr/>
        </p:nvSpPr>
        <p:spPr>
          <a:xfrm>
            <a:off x="1386840" y="3310890"/>
            <a:ext cx="1247418"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451A2A"/>
                </a:solidFill>
                <a:latin typeface="Helvetica" pitchFamily="34" charset="0"/>
                <a:ea typeface="Helvetica" pitchFamily="34" charset="-122"/>
                <a:cs typeface="Helvetica" pitchFamily="34" charset="-120"/>
              </a:rPr>
              <a:t>reconcile</a:t>
            </a:r>
            <a:endParaRPr lang="en-US" sz="2100" dirty="0"/>
          </a:p>
        </p:txBody>
      </p:sp>
      <p:sp>
        <p:nvSpPr>
          <p:cNvPr id="10" name="Text 8"/>
          <p:cNvSpPr/>
          <p:nvPr/>
        </p:nvSpPr>
        <p:spPr>
          <a:xfrm>
            <a:off x="2939058" y="3310890"/>
            <a:ext cx="1157764"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451A2A"/>
                </a:solidFill>
                <a:latin typeface="Helvetica" pitchFamily="34" charset="0"/>
                <a:ea typeface="Helvetica" pitchFamily="34" charset="-122"/>
                <a:cs typeface="Helvetica" pitchFamily="34" charset="-120"/>
              </a:rPr>
              <a:t>trade-off</a:t>
            </a:r>
            <a:endParaRPr lang="en-US" sz="2100" dirty="0"/>
          </a:p>
        </p:txBody>
      </p:sp>
      <p:sp>
        <p:nvSpPr>
          <p:cNvPr id="11" name="Text 9"/>
          <p:cNvSpPr/>
          <p:nvPr/>
        </p:nvSpPr>
        <p:spPr>
          <a:xfrm>
            <a:off x="4401622" y="3310890"/>
            <a:ext cx="1466457"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451A2A"/>
                </a:solidFill>
                <a:latin typeface="Helvetica" pitchFamily="34" charset="0"/>
                <a:ea typeface="Helvetica" pitchFamily="34" charset="-122"/>
                <a:cs typeface="Helvetica" pitchFamily="34" charset="-120"/>
              </a:rPr>
              <a:t>hollow out</a:t>
            </a:r>
            <a:endParaRPr lang="en-US" sz="2100" dirty="0"/>
          </a:p>
        </p:txBody>
      </p:sp>
      <p:sp>
        <p:nvSpPr>
          <p:cNvPr id="12" name="Text 10"/>
          <p:cNvSpPr/>
          <p:nvPr/>
        </p:nvSpPr>
        <p:spPr>
          <a:xfrm>
            <a:off x="6115764" y="3310890"/>
            <a:ext cx="3782639"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451A2A"/>
                </a:solidFill>
                <a:latin typeface="Helvetica" pitchFamily="34" charset="0"/>
                <a:ea typeface="Helvetica" pitchFamily="34" charset="-122"/>
                <a:cs typeface="Helvetica" pitchFamily="34" charset="-120"/>
              </a:rPr>
              <a:t>a victim of its own success</a:t>
            </a:r>
            <a:endParaRPr lang="en-US" sz="2100" dirty="0"/>
          </a:p>
        </p:txBody>
      </p:sp>
      <p:sp>
        <p:nvSpPr>
          <p:cNvPr id="13" name="Text 11"/>
          <p:cNvSpPr/>
          <p:nvPr/>
        </p:nvSpPr>
        <p:spPr>
          <a:xfrm>
            <a:off x="9935527" y="3310890"/>
            <a:ext cx="233072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451A2A"/>
                </a:solidFill>
                <a:latin typeface="Helvetica" pitchFamily="34" charset="0"/>
                <a:ea typeface="Helvetica" pitchFamily="34" charset="-122"/>
                <a:cs typeface="Helvetica" pitchFamily="34" charset="-120"/>
              </a:rPr>
              <a:t>bear the brunt of</a:t>
            </a:r>
            <a:endParaRPr lang="en-US" sz="2100" dirty="0"/>
          </a:p>
        </p:txBody>
      </p:sp>
      <p:sp>
        <p:nvSpPr>
          <p:cNvPr id="14" name="Text 12"/>
          <p:cNvSpPr/>
          <p:nvPr/>
        </p:nvSpPr>
        <p:spPr>
          <a:xfrm>
            <a:off x="1047750" y="4088130"/>
            <a:ext cx="400050" cy="419100"/>
          </a:xfrm>
          <a:prstGeom prst="rect">
            <a:avLst/>
          </a:prstGeom>
          <a:noFill/>
          <a:ln/>
        </p:spPr>
        <p:txBody>
          <a:bodyPr wrap="square" lIns="25400" tIns="25400" rIns="25400" bIns="25400" rtlCol="0" anchor="t">
            <a:normAutofit/>
          </a:bodyPr>
          <a:lstStyle/>
          <a:p>
            <a:pPr marL="0" indent="0" algn="l">
              <a:buNone/>
            </a:pPr>
            <a:r>
              <a:rPr lang="en-US" sz="2250" b="1" dirty="0">
                <a:solidFill>
                  <a:srgbClr val="D9B877"/>
                </a:solidFill>
                <a:latin typeface="Playfair Display" pitchFamily="34" charset="0"/>
                <a:ea typeface="Playfair Display" pitchFamily="34" charset="-122"/>
                <a:cs typeface="Playfair Display" pitchFamily="34" charset="-120"/>
              </a:rPr>
              <a:t>1</a:t>
            </a:r>
            <a:endParaRPr lang="en-US" sz="2250" dirty="0"/>
          </a:p>
        </p:txBody>
      </p:sp>
      <p:sp>
        <p:nvSpPr>
          <p:cNvPr id="15" name="Text 13"/>
          <p:cNvSpPr/>
          <p:nvPr/>
        </p:nvSpPr>
        <p:spPr>
          <a:xfrm>
            <a:off x="1581150" y="4110990"/>
            <a:ext cx="6843903"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1A1A1A"/>
                </a:solidFill>
                <a:latin typeface="Helvetica" pitchFamily="34" charset="0"/>
                <a:ea typeface="Helvetica" pitchFamily="34" charset="-122"/>
                <a:cs typeface="Helvetica" pitchFamily="34" charset="-120"/>
              </a:rPr>
              <a:t>Every cap on visitors is a painful _______________ .</a:t>
            </a:r>
            <a:endParaRPr lang="en-US" sz="2250" dirty="0"/>
          </a:p>
        </p:txBody>
      </p:sp>
      <p:sp>
        <p:nvSpPr>
          <p:cNvPr id="16" name="Text 14"/>
          <p:cNvSpPr/>
          <p:nvPr/>
        </p:nvSpPr>
        <p:spPr>
          <a:xfrm>
            <a:off x="1047750" y="4706303"/>
            <a:ext cx="400050" cy="419100"/>
          </a:xfrm>
          <a:prstGeom prst="rect">
            <a:avLst/>
          </a:prstGeom>
          <a:noFill/>
          <a:ln/>
        </p:spPr>
        <p:txBody>
          <a:bodyPr wrap="square" lIns="25400" tIns="25400" rIns="25400" bIns="25400" rtlCol="0" anchor="t">
            <a:normAutofit/>
          </a:bodyPr>
          <a:lstStyle/>
          <a:p>
            <a:pPr marL="0" indent="0" algn="l">
              <a:buNone/>
            </a:pPr>
            <a:r>
              <a:rPr lang="en-US" sz="2250" b="1" dirty="0">
                <a:solidFill>
                  <a:srgbClr val="D9B877"/>
                </a:solidFill>
                <a:latin typeface="Playfair Display" pitchFamily="34" charset="0"/>
                <a:ea typeface="Playfair Display" pitchFamily="34" charset="-122"/>
                <a:cs typeface="Playfair Display" pitchFamily="34" charset="-120"/>
              </a:rPr>
              <a:t>2</a:t>
            </a:r>
            <a:endParaRPr lang="en-US" sz="2250" dirty="0"/>
          </a:p>
        </p:txBody>
      </p:sp>
      <p:sp>
        <p:nvSpPr>
          <p:cNvPr id="17" name="Text 15"/>
          <p:cNvSpPr/>
          <p:nvPr/>
        </p:nvSpPr>
        <p:spPr>
          <a:xfrm>
            <a:off x="1581150" y="4729163"/>
            <a:ext cx="6914364"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Local tenants usually _______________ rising rents.</a:t>
            </a:r>
            <a:endParaRPr lang="en-US" sz="2250" dirty="0"/>
          </a:p>
        </p:txBody>
      </p:sp>
      <p:sp>
        <p:nvSpPr>
          <p:cNvPr id="18" name="Text 16"/>
          <p:cNvSpPr/>
          <p:nvPr/>
        </p:nvSpPr>
        <p:spPr>
          <a:xfrm>
            <a:off x="1047750" y="5324475"/>
            <a:ext cx="400050" cy="419100"/>
          </a:xfrm>
          <a:prstGeom prst="rect">
            <a:avLst/>
          </a:prstGeom>
          <a:noFill/>
          <a:ln/>
        </p:spPr>
        <p:txBody>
          <a:bodyPr wrap="square" lIns="25400" tIns="25400" rIns="25400" bIns="25400" rtlCol="0" anchor="t">
            <a:normAutofit/>
          </a:bodyPr>
          <a:lstStyle/>
          <a:p>
            <a:pPr marL="0" indent="0" algn="l">
              <a:buNone/>
            </a:pPr>
            <a:r>
              <a:rPr lang="en-US" sz="2250" b="1" dirty="0">
                <a:solidFill>
                  <a:srgbClr val="D9B877"/>
                </a:solidFill>
                <a:latin typeface="Playfair Display" pitchFamily="34" charset="0"/>
                <a:ea typeface="Playfair Display" pitchFamily="34" charset="-122"/>
                <a:cs typeface="Playfair Display" pitchFamily="34" charset="-120"/>
              </a:rPr>
              <a:t>3</a:t>
            </a:r>
            <a:endParaRPr lang="en-US" sz="2250" dirty="0"/>
          </a:p>
        </p:txBody>
      </p:sp>
      <p:sp>
        <p:nvSpPr>
          <p:cNvPr id="19" name="Text 17"/>
          <p:cNvSpPr/>
          <p:nvPr/>
        </p:nvSpPr>
        <p:spPr>
          <a:xfrm>
            <a:off x="1581150" y="5347335"/>
            <a:ext cx="6879265"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Once a secret, the cove became _______________ .</a:t>
            </a:r>
            <a:endParaRPr lang="en-US" sz="2250" dirty="0"/>
          </a:p>
        </p:txBody>
      </p:sp>
      <p:sp>
        <p:nvSpPr>
          <p:cNvPr id="20" name="Text 18"/>
          <p:cNvSpPr/>
          <p:nvPr/>
        </p:nvSpPr>
        <p:spPr>
          <a:xfrm>
            <a:off x="1047750" y="5942648"/>
            <a:ext cx="400050" cy="419100"/>
          </a:xfrm>
          <a:prstGeom prst="rect">
            <a:avLst/>
          </a:prstGeom>
          <a:noFill/>
          <a:ln/>
        </p:spPr>
        <p:txBody>
          <a:bodyPr wrap="square" lIns="25400" tIns="25400" rIns="25400" bIns="25400" rtlCol="0" anchor="t">
            <a:normAutofit/>
          </a:bodyPr>
          <a:lstStyle/>
          <a:p>
            <a:pPr marL="0" indent="0" algn="l">
              <a:buNone/>
            </a:pPr>
            <a:r>
              <a:rPr lang="en-US" sz="2250" b="1" dirty="0">
                <a:solidFill>
                  <a:srgbClr val="D9B877"/>
                </a:solidFill>
                <a:latin typeface="Playfair Display" pitchFamily="34" charset="0"/>
                <a:ea typeface="Playfair Display" pitchFamily="34" charset="-122"/>
                <a:cs typeface="Playfair Display" pitchFamily="34" charset="-120"/>
              </a:rPr>
              <a:t>4</a:t>
            </a:r>
            <a:endParaRPr lang="en-US" sz="2250" dirty="0"/>
          </a:p>
        </p:txBody>
      </p:sp>
      <p:sp>
        <p:nvSpPr>
          <p:cNvPr id="21" name="Text 19"/>
          <p:cNvSpPr/>
          <p:nvPr/>
        </p:nvSpPr>
        <p:spPr>
          <a:xfrm>
            <a:off x="1581150" y="5965507"/>
            <a:ext cx="9395305"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Can a city ever _______________ the needs of residents and visitors?</a:t>
            </a:r>
            <a:endParaRPr lang="en-US" sz="2250" dirty="0"/>
          </a:p>
        </p:txBody>
      </p:sp>
      <p:sp>
        <p:nvSpPr>
          <p:cNvPr id="22" name="Text 20"/>
          <p:cNvSpPr/>
          <p:nvPr/>
        </p:nvSpPr>
        <p:spPr>
          <a:xfrm>
            <a:off x="1047750" y="6560820"/>
            <a:ext cx="400050" cy="419100"/>
          </a:xfrm>
          <a:prstGeom prst="rect">
            <a:avLst/>
          </a:prstGeom>
          <a:noFill/>
          <a:ln/>
        </p:spPr>
        <p:txBody>
          <a:bodyPr wrap="square" lIns="25400" tIns="25400" rIns="25400" bIns="25400" rtlCol="0" anchor="t">
            <a:normAutofit/>
          </a:bodyPr>
          <a:lstStyle/>
          <a:p>
            <a:pPr marL="0" indent="0" algn="l">
              <a:buNone/>
            </a:pPr>
            <a:r>
              <a:rPr lang="en-US" sz="2250" b="1" dirty="0">
                <a:solidFill>
                  <a:srgbClr val="D9B877"/>
                </a:solidFill>
                <a:latin typeface="Playfair Display" pitchFamily="34" charset="0"/>
                <a:ea typeface="Playfair Display" pitchFamily="34" charset="-122"/>
                <a:cs typeface="Playfair Display" pitchFamily="34" charset="-120"/>
              </a:rPr>
              <a:t>5</a:t>
            </a:r>
            <a:endParaRPr lang="en-US" sz="2250" dirty="0"/>
          </a:p>
        </p:txBody>
      </p:sp>
      <p:sp>
        <p:nvSpPr>
          <p:cNvPr id="23" name="Text 21"/>
          <p:cNvSpPr/>
          <p:nvPr/>
        </p:nvSpPr>
        <p:spPr>
          <a:xfrm>
            <a:off x="1581150" y="6583680"/>
            <a:ext cx="7135963"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Vacation rentals have _______________ the old town.</a:t>
            </a:r>
            <a:endParaRPr lang="en-US" sz="2250" dirty="0"/>
          </a:p>
        </p:txBody>
      </p:sp>
      <p:sp>
        <p:nvSpPr>
          <p:cNvPr id="24" name="Text 2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4681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65760"/>
          </a:xfrm>
          <a:prstGeom prst="rect">
            <a:avLst/>
          </a:prstGeom>
          <a:noFill/>
          <a:ln/>
        </p:spPr>
        <p:txBody>
          <a:bodyPr wrap="none" lIns="25400" tIns="25400" rIns="25400" bIns="25400" rtlCol="0" anchor="t">
            <a:normAutofit/>
          </a:bodyPr>
          <a:lstStyle/>
          <a:p>
            <a:pPr marL="0" indent="0" algn="l">
              <a:buNone/>
            </a:pPr>
            <a:r>
              <a:rPr lang="en-US" sz="1950" b="1" kern="0" spc="38" dirty="0">
                <a:solidFill>
                  <a:srgbClr val="451A2A"/>
                </a:solidFill>
                <a:latin typeface="Playfair Display" pitchFamily="34" charset="0"/>
                <a:ea typeface="Playfair Display" pitchFamily="34" charset="-122"/>
                <a:cs typeface="Playfair Display" pitchFamily="34" charset="-120"/>
              </a:rPr>
              <a:t>PERSPECTIVE</a:t>
            </a:r>
            <a:endParaRPr lang="en-US" sz="1950" dirty="0"/>
          </a:p>
        </p:txBody>
      </p:sp>
      <p:sp>
        <p:nvSpPr>
          <p:cNvPr id="4" name="Text 2"/>
          <p:cNvSpPr/>
          <p:nvPr/>
        </p:nvSpPr>
        <p:spPr>
          <a:xfrm>
            <a:off x="14520624" y="723900"/>
            <a:ext cx="2991588"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001 · OVERTOURISM</a:t>
            </a:r>
            <a:endParaRPr lang="en-US" sz="1200" dirty="0"/>
          </a:p>
        </p:txBody>
      </p:sp>
      <p:sp>
        <p:nvSpPr>
          <p:cNvPr id="5" name="Text 3"/>
          <p:cNvSpPr/>
          <p:nvPr/>
        </p:nvSpPr>
        <p:spPr>
          <a:xfrm>
            <a:off x="1047750" y="1684020"/>
            <a:ext cx="3322677"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LANGUAGE IN CONTEXT</a:t>
            </a:r>
            <a:endParaRPr lang="en-US" sz="1500" dirty="0"/>
          </a:p>
        </p:txBody>
      </p:sp>
      <p:sp>
        <p:nvSpPr>
          <p:cNvPr id="6" name="Shape 4"/>
          <p:cNvSpPr/>
          <p:nvPr/>
        </p:nvSpPr>
        <p:spPr>
          <a:xfrm>
            <a:off x="4277916" y="1588770"/>
            <a:ext cx="1601272" cy="388620"/>
          </a:xfrm>
          <a:prstGeom prst="rect">
            <a:avLst/>
          </a:prstGeom>
          <a:solidFill>
            <a:srgbClr val="451A2A"/>
          </a:solidFill>
          <a:ln/>
        </p:spPr>
        <p:txBody>
          <a:bodyPr/>
          <a:lstStyle/>
          <a:p>
            <a:endParaRPr lang="en-US"/>
          </a:p>
        </p:txBody>
      </p:sp>
      <p:sp>
        <p:nvSpPr>
          <p:cNvPr id="7" name="Text 5"/>
          <p:cNvSpPr/>
          <p:nvPr/>
        </p:nvSpPr>
        <p:spPr>
          <a:xfrm>
            <a:off x="4449366" y="1645920"/>
            <a:ext cx="1334572" cy="312420"/>
          </a:xfrm>
          <a:prstGeom prst="rect">
            <a:avLst/>
          </a:prstGeom>
          <a:noFill/>
          <a:ln/>
        </p:spPr>
        <p:txBody>
          <a:bodyPr wrap="square" lIns="25400" tIns="25400" rIns="25400" bIns="25400" rtlCol="0" anchor="t">
            <a:normAutofit/>
          </a:bodyPr>
          <a:lstStyle/>
          <a:p>
            <a:pPr marL="0" indent="0" algn="l">
              <a:buNone/>
            </a:pPr>
            <a:r>
              <a:rPr lang="en-US" sz="1500" b="1" kern="0" spc="225" dirty="0">
                <a:solidFill>
                  <a:srgbClr val="FFFFFF"/>
                </a:solidFill>
                <a:latin typeface="Helvetica" pitchFamily="34" charset="0"/>
                <a:ea typeface="Helvetica" pitchFamily="34" charset="-122"/>
                <a:cs typeface="Helvetica" pitchFamily="34" charset="-120"/>
              </a:rPr>
              <a:t>ANSWERS</a:t>
            </a:r>
            <a:endParaRPr lang="en-US" sz="1500" dirty="0"/>
          </a:p>
        </p:txBody>
      </p:sp>
      <p:sp>
        <p:nvSpPr>
          <p:cNvPr id="8" name="Text 6"/>
          <p:cNvSpPr/>
          <p:nvPr/>
        </p:nvSpPr>
        <p:spPr>
          <a:xfrm>
            <a:off x="1047750" y="2110740"/>
            <a:ext cx="17811750" cy="678180"/>
          </a:xfrm>
          <a:prstGeom prst="rect">
            <a:avLst/>
          </a:prstGeom>
          <a:noFill/>
          <a:ln/>
        </p:spPr>
        <p:txBody>
          <a:bodyPr wrap="square" lIns="25400" tIns="25400" rIns="25400" bIns="25400" rtlCol="0" anchor="t">
            <a:normAutofit/>
          </a:bodyPr>
          <a:lstStyle/>
          <a:p>
            <a:pPr marL="0" indent="0" algn="l">
              <a:buNone/>
            </a:pPr>
            <a:r>
              <a:rPr lang="en-US" sz="3750" b="1" dirty="0">
                <a:solidFill>
                  <a:srgbClr val="451A2A"/>
                </a:solidFill>
                <a:latin typeface="Playfair Display" pitchFamily="34" charset="0"/>
                <a:ea typeface="Playfair Display" pitchFamily="34" charset="-122"/>
                <a:cs typeface="Playfair Display" pitchFamily="34" charset="-120"/>
              </a:rPr>
              <a:t>Complete &amp; say each line</a:t>
            </a:r>
            <a:endParaRPr lang="en-US" sz="3750" dirty="0"/>
          </a:p>
        </p:txBody>
      </p:sp>
      <p:sp>
        <p:nvSpPr>
          <p:cNvPr id="9" name="Text 7"/>
          <p:cNvSpPr/>
          <p:nvPr/>
        </p:nvSpPr>
        <p:spPr>
          <a:xfrm>
            <a:off x="1047750" y="3131820"/>
            <a:ext cx="400050" cy="396240"/>
          </a:xfrm>
          <a:prstGeom prst="rect">
            <a:avLst/>
          </a:prstGeom>
          <a:noFill/>
          <a:ln/>
        </p:spPr>
        <p:txBody>
          <a:bodyPr wrap="square" lIns="25400" tIns="25400" rIns="25400" bIns="25400" rtlCol="0" anchor="t">
            <a:normAutofit/>
          </a:bodyPr>
          <a:lstStyle/>
          <a:p>
            <a:pPr marL="0" indent="0" algn="l">
              <a:buNone/>
            </a:pPr>
            <a:r>
              <a:rPr lang="en-US" sz="2100" b="1" dirty="0">
                <a:solidFill>
                  <a:srgbClr val="D9B877"/>
                </a:solidFill>
                <a:latin typeface="Playfair Display" pitchFamily="34" charset="0"/>
                <a:ea typeface="Playfair Display" pitchFamily="34" charset="-122"/>
                <a:cs typeface="Playfair Display" pitchFamily="34" charset="-120"/>
              </a:rPr>
              <a:t>1</a:t>
            </a:r>
            <a:endParaRPr lang="en-US" sz="2100" dirty="0"/>
          </a:p>
        </p:txBody>
      </p:sp>
      <p:sp>
        <p:nvSpPr>
          <p:cNvPr id="10" name="Text 8"/>
          <p:cNvSpPr/>
          <p:nvPr/>
        </p:nvSpPr>
        <p:spPr>
          <a:xfrm>
            <a:off x="1581150" y="3147060"/>
            <a:ext cx="5543383"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Every cap on visitors is a painful </a:t>
            </a:r>
            <a:r>
              <a:rPr lang="en-US" sz="2100" b="1" dirty="0">
                <a:solidFill>
                  <a:srgbClr val="451A2A"/>
                </a:solidFill>
                <a:latin typeface="Helvetica" pitchFamily="34" charset="0"/>
                <a:ea typeface="Helvetica" pitchFamily="34" charset="-122"/>
                <a:cs typeface="Helvetica" pitchFamily="34" charset="-120"/>
              </a:rPr>
              <a:t>trade-off</a:t>
            </a:r>
            <a:r>
              <a:rPr lang="en-US" sz="2100" dirty="0">
                <a:solidFill>
                  <a:srgbClr val="444444"/>
                </a:solidFill>
                <a:latin typeface="Helvetica" pitchFamily="34" charset="0"/>
                <a:ea typeface="Helvetica" pitchFamily="34" charset="-122"/>
                <a:cs typeface="Helvetica" pitchFamily="34" charset="-120"/>
              </a:rPr>
              <a:t>.</a:t>
            </a:r>
            <a:endParaRPr lang="en-US" sz="2100" dirty="0"/>
          </a:p>
        </p:txBody>
      </p:sp>
      <p:sp>
        <p:nvSpPr>
          <p:cNvPr id="11" name="Text 9"/>
          <p:cNvSpPr/>
          <p:nvPr/>
        </p:nvSpPr>
        <p:spPr>
          <a:xfrm>
            <a:off x="1047750" y="3716655"/>
            <a:ext cx="400050" cy="396240"/>
          </a:xfrm>
          <a:prstGeom prst="rect">
            <a:avLst/>
          </a:prstGeom>
          <a:noFill/>
          <a:ln/>
        </p:spPr>
        <p:txBody>
          <a:bodyPr wrap="square" lIns="25400" tIns="25400" rIns="25400" bIns="25400" rtlCol="0" anchor="t">
            <a:normAutofit/>
          </a:bodyPr>
          <a:lstStyle/>
          <a:p>
            <a:pPr marL="0" indent="0" algn="l">
              <a:buNone/>
            </a:pPr>
            <a:r>
              <a:rPr lang="en-US" sz="2100" b="1" dirty="0">
                <a:solidFill>
                  <a:srgbClr val="D9B877"/>
                </a:solidFill>
                <a:latin typeface="Playfair Display" pitchFamily="34" charset="0"/>
                <a:ea typeface="Playfair Display" pitchFamily="34" charset="-122"/>
                <a:cs typeface="Playfair Display" pitchFamily="34" charset="-120"/>
              </a:rPr>
              <a:t>2</a:t>
            </a:r>
            <a:endParaRPr lang="en-US" sz="2100" dirty="0"/>
          </a:p>
        </p:txBody>
      </p:sp>
      <p:sp>
        <p:nvSpPr>
          <p:cNvPr id="12" name="Text 10"/>
          <p:cNvSpPr/>
          <p:nvPr/>
        </p:nvSpPr>
        <p:spPr>
          <a:xfrm>
            <a:off x="1581150" y="3731895"/>
            <a:ext cx="6749998"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Local tenants usually </a:t>
            </a:r>
            <a:r>
              <a:rPr lang="en-US" sz="2100" b="1" dirty="0">
                <a:solidFill>
                  <a:srgbClr val="451A2A"/>
                </a:solidFill>
                <a:latin typeface="Helvetica" pitchFamily="34" charset="0"/>
                <a:ea typeface="Helvetica" pitchFamily="34" charset="-122"/>
                <a:cs typeface="Helvetica" pitchFamily="34" charset="-120"/>
              </a:rPr>
              <a:t>bear the brunt of </a:t>
            </a:r>
            <a:r>
              <a:rPr lang="en-US" sz="2100" dirty="0">
                <a:solidFill>
                  <a:srgbClr val="444444"/>
                </a:solidFill>
                <a:latin typeface="Helvetica" pitchFamily="34" charset="0"/>
                <a:ea typeface="Helvetica" pitchFamily="34" charset="-122"/>
                <a:cs typeface="Helvetica" pitchFamily="34" charset="-120"/>
              </a:rPr>
              <a:t>rising rents.</a:t>
            </a:r>
            <a:endParaRPr lang="en-US" sz="2100" dirty="0"/>
          </a:p>
        </p:txBody>
      </p:sp>
      <p:sp>
        <p:nvSpPr>
          <p:cNvPr id="13" name="Text 11"/>
          <p:cNvSpPr/>
          <p:nvPr/>
        </p:nvSpPr>
        <p:spPr>
          <a:xfrm>
            <a:off x="1047750" y="4301490"/>
            <a:ext cx="400050" cy="396240"/>
          </a:xfrm>
          <a:prstGeom prst="rect">
            <a:avLst/>
          </a:prstGeom>
          <a:noFill/>
          <a:ln/>
        </p:spPr>
        <p:txBody>
          <a:bodyPr wrap="square" lIns="25400" tIns="25400" rIns="25400" bIns="25400" rtlCol="0" anchor="t">
            <a:normAutofit/>
          </a:bodyPr>
          <a:lstStyle/>
          <a:p>
            <a:pPr marL="0" indent="0" algn="l">
              <a:buNone/>
            </a:pPr>
            <a:r>
              <a:rPr lang="en-US" sz="2100" b="1" dirty="0">
                <a:solidFill>
                  <a:srgbClr val="D9B877"/>
                </a:solidFill>
                <a:latin typeface="Playfair Display" pitchFamily="34" charset="0"/>
                <a:ea typeface="Playfair Display" pitchFamily="34" charset="-122"/>
                <a:cs typeface="Playfair Display" pitchFamily="34" charset="-120"/>
              </a:rPr>
              <a:t>3</a:t>
            </a:r>
            <a:endParaRPr lang="en-US" sz="2100" dirty="0"/>
          </a:p>
        </p:txBody>
      </p:sp>
      <p:sp>
        <p:nvSpPr>
          <p:cNvPr id="14" name="Text 12"/>
          <p:cNvSpPr/>
          <p:nvPr/>
        </p:nvSpPr>
        <p:spPr>
          <a:xfrm>
            <a:off x="1581150" y="4316730"/>
            <a:ext cx="8169307"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Once a secret, the cove became </a:t>
            </a:r>
            <a:r>
              <a:rPr lang="en-US" sz="2100" b="1" dirty="0">
                <a:solidFill>
                  <a:srgbClr val="451A2A"/>
                </a:solidFill>
                <a:latin typeface="Helvetica" pitchFamily="34" charset="0"/>
                <a:ea typeface="Helvetica" pitchFamily="34" charset="-122"/>
                <a:cs typeface="Helvetica" pitchFamily="34" charset="-120"/>
              </a:rPr>
              <a:t>a victim of its own success</a:t>
            </a:r>
            <a:r>
              <a:rPr lang="en-US" sz="2100" dirty="0">
                <a:solidFill>
                  <a:srgbClr val="444444"/>
                </a:solidFill>
                <a:latin typeface="Helvetica" pitchFamily="34" charset="0"/>
                <a:ea typeface="Helvetica" pitchFamily="34" charset="-122"/>
                <a:cs typeface="Helvetica" pitchFamily="34" charset="-120"/>
              </a:rPr>
              <a:t>.</a:t>
            </a:r>
            <a:endParaRPr lang="en-US" sz="2100" dirty="0"/>
          </a:p>
        </p:txBody>
      </p:sp>
      <p:sp>
        <p:nvSpPr>
          <p:cNvPr id="15" name="Text 13"/>
          <p:cNvSpPr/>
          <p:nvPr/>
        </p:nvSpPr>
        <p:spPr>
          <a:xfrm>
            <a:off x="1047750" y="4886325"/>
            <a:ext cx="400050" cy="396240"/>
          </a:xfrm>
          <a:prstGeom prst="rect">
            <a:avLst/>
          </a:prstGeom>
          <a:noFill/>
          <a:ln/>
        </p:spPr>
        <p:txBody>
          <a:bodyPr wrap="square" lIns="25400" tIns="25400" rIns="25400" bIns="25400" rtlCol="0" anchor="t">
            <a:normAutofit/>
          </a:bodyPr>
          <a:lstStyle/>
          <a:p>
            <a:pPr marL="0" indent="0" algn="l">
              <a:buNone/>
            </a:pPr>
            <a:r>
              <a:rPr lang="en-US" sz="2100" b="1" dirty="0">
                <a:solidFill>
                  <a:srgbClr val="D9B877"/>
                </a:solidFill>
                <a:latin typeface="Playfair Display" pitchFamily="34" charset="0"/>
                <a:ea typeface="Playfair Display" pitchFamily="34" charset="-122"/>
                <a:cs typeface="Playfair Display" pitchFamily="34" charset="-120"/>
              </a:rPr>
              <a:t>4</a:t>
            </a:r>
            <a:endParaRPr lang="en-US" sz="2100" dirty="0"/>
          </a:p>
        </p:txBody>
      </p:sp>
      <p:sp>
        <p:nvSpPr>
          <p:cNvPr id="16" name="Text 14"/>
          <p:cNvSpPr/>
          <p:nvPr/>
        </p:nvSpPr>
        <p:spPr>
          <a:xfrm>
            <a:off x="1581150" y="4901565"/>
            <a:ext cx="8023146"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Can a city ever </a:t>
            </a:r>
            <a:r>
              <a:rPr lang="en-US" sz="2100" b="1" dirty="0">
                <a:solidFill>
                  <a:srgbClr val="451A2A"/>
                </a:solidFill>
                <a:latin typeface="Helvetica" pitchFamily="34" charset="0"/>
                <a:ea typeface="Helvetica" pitchFamily="34" charset="-122"/>
                <a:cs typeface="Helvetica" pitchFamily="34" charset="-120"/>
              </a:rPr>
              <a:t>reconcile </a:t>
            </a:r>
            <a:r>
              <a:rPr lang="en-US" sz="2100" dirty="0">
                <a:solidFill>
                  <a:srgbClr val="444444"/>
                </a:solidFill>
                <a:latin typeface="Helvetica" pitchFamily="34" charset="0"/>
                <a:ea typeface="Helvetica" pitchFamily="34" charset="-122"/>
                <a:cs typeface="Helvetica" pitchFamily="34" charset="-120"/>
              </a:rPr>
              <a:t>the needs of residents and visitors?</a:t>
            </a:r>
            <a:endParaRPr lang="en-US" sz="2100" dirty="0"/>
          </a:p>
        </p:txBody>
      </p:sp>
      <p:sp>
        <p:nvSpPr>
          <p:cNvPr id="17" name="Text 15"/>
          <p:cNvSpPr/>
          <p:nvPr/>
        </p:nvSpPr>
        <p:spPr>
          <a:xfrm>
            <a:off x="1047750" y="5471160"/>
            <a:ext cx="400050" cy="396240"/>
          </a:xfrm>
          <a:prstGeom prst="rect">
            <a:avLst/>
          </a:prstGeom>
          <a:noFill/>
          <a:ln/>
        </p:spPr>
        <p:txBody>
          <a:bodyPr wrap="square" lIns="25400" tIns="25400" rIns="25400" bIns="25400" rtlCol="0" anchor="t">
            <a:normAutofit/>
          </a:bodyPr>
          <a:lstStyle/>
          <a:p>
            <a:pPr marL="0" indent="0" algn="l">
              <a:buNone/>
            </a:pPr>
            <a:r>
              <a:rPr lang="en-US" sz="2100" b="1" dirty="0">
                <a:solidFill>
                  <a:srgbClr val="D9B877"/>
                </a:solidFill>
                <a:latin typeface="Playfair Display" pitchFamily="34" charset="0"/>
                <a:ea typeface="Playfair Display" pitchFamily="34" charset="-122"/>
                <a:cs typeface="Playfair Display" pitchFamily="34" charset="-120"/>
              </a:rPr>
              <a:t>5</a:t>
            </a:r>
            <a:endParaRPr lang="en-US" sz="2100" dirty="0"/>
          </a:p>
        </p:txBody>
      </p:sp>
      <p:sp>
        <p:nvSpPr>
          <p:cNvPr id="18" name="Text 16"/>
          <p:cNvSpPr/>
          <p:nvPr/>
        </p:nvSpPr>
        <p:spPr>
          <a:xfrm>
            <a:off x="1581150" y="5486400"/>
            <a:ext cx="6435150"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Vacation rentals have </a:t>
            </a:r>
            <a:r>
              <a:rPr lang="en-US" sz="2100" b="1" dirty="0">
                <a:solidFill>
                  <a:srgbClr val="451A2A"/>
                </a:solidFill>
                <a:latin typeface="Helvetica" pitchFamily="34" charset="0"/>
                <a:ea typeface="Helvetica" pitchFamily="34" charset="-122"/>
                <a:cs typeface="Helvetica" pitchFamily="34" charset="-120"/>
              </a:rPr>
              <a:t>hollowed out </a:t>
            </a:r>
            <a:r>
              <a:rPr lang="en-US" sz="2100" dirty="0">
                <a:solidFill>
                  <a:srgbClr val="444444"/>
                </a:solidFill>
                <a:latin typeface="Helvetica" pitchFamily="34" charset="0"/>
                <a:ea typeface="Helvetica" pitchFamily="34" charset="-122"/>
                <a:cs typeface="Helvetica" pitchFamily="34" charset="-120"/>
              </a:rPr>
              <a:t>the old town.</a:t>
            </a:r>
            <a:endParaRPr lang="en-US" sz="2100" dirty="0"/>
          </a:p>
        </p:txBody>
      </p:sp>
      <p:sp>
        <p:nvSpPr>
          <p:cNvPr id="19" name="Text 17"/>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4681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65760"/>
          </a:xfrm>
          <a:prstGeom prst="rect">
            <a:avLst/>
          </a:prstGeom>
          <a:noFill/>
          <a:ln/>
        </p:spPr>
        <p:txBody>
          <a:bodyPr wrap="none" lIns="25400" tIns="25400" rIns="25400" bIns="25400" rtlCol="0" anchor="t">
            <a:normAutofit/>
          </a:bodyPr>
          <a:lstStyle/>
          <a:p>
            <a:pPr marL="0" indent="0" algn="l">
              <a:buNone/>
            </a:pPr>
            <a:r>
              <a:rPr lang="en-US" sz="1950" b="1" kern="0" spc="38" dirty="0">
                <a:solidFill>
                  <a:srgbClr val="451A2A"/>
                </a:solidFill>
                <a:latin typeface="Playfair Display" pitchFamily="34" charset="0"/>
                <a:ea typeface="Playfair Display" pitchFamily="34" charset="-122"/>
                <a:cs typeface="Playfair Display" pitchFamily="34" charset="-120"/>
              </a:rPr>
              <a:t>PERSPECTIVE</a:t>
            </a:r>
            <a:endParaRPr lang="en-US" sz="1950" dirty="0"/>
          </a:p>
        </p:txBody>
      </p:sp>
      <p:sp>
        <p:nvSpPr>
          <p:cNvPr id="4" name="Text 2"/>
          <p:cNvSpPr/>
          <p:nvPr/>
        </p:nvSpPr>
        <p:spPr>
          <a:xfrm>
            <a:off x="14520624" y="723900"/>
            <a:ext cx="2991588"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001 · OVERTOURISM</a:t>
            </a:r>
            <a:endParaRPr lang="en-US" sz="1200" dirty="0"/>
          </a:p>
        </p:txBody>
      </p:sp>
      <p:sp>
        <p:nvSpPr>
          <p:cNvPr id="5" name="Text 3"/>
          <p:cNvSpPr/>
          <p:nvPr/>
        </p:nvSpPr>
        <p:spPr>
          <a:xfrm>
            <a:off x="1047750" y="1550670"/>
            <a:ext cx="3211092"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SPEAKING CHALLENGE</a:t>
            </a:r>
            <a:endParaRPr lang="en-US" sz="1500" dirty="0"/>
          </a:p>
        </p:txBody>
      </p:sp>
      <p:sp>
        <p:nvSpPr>
          <p:cNvPr id="6" name="Text 4"/>
          <p:cNvSpPr/>
          <p:nvPr/>
        </p:nvSpPr>
        <p:spPr>
          <a:xfrm>
            <a:off x="4176474" y="1596390"/>
            <a:ext cx="2862322" cy="205740"/>
          </a:xfrm>
          <a:prstGeom prst="rect">
            <a:avLst/>
          </a:prstGeom>
          <a:noFill/>
          <a:ln/>
        </p:spPr>
        <p:txBody>
          <a:bodyPr wrap="square" lIns="25400" tIns="25400" rIns="25400" bIns="25400" rtlCol="0" anchor="t">
            <a:normAutofit lnSpcReduction="10000"/>
          </a:bodyPr>
          <a:lstStyle/>
          <a:p>
            <a:pPr marL="0" indent="0" algn="l">
              <a:buNone/>
            </a:pPr>
            <a:r>
              <a:rPr lang="en-US" sz="1125" b="1" kern="0" spc="225" dirty="0">
                <a:solidFill>
                  <a:srgbClr val="8A8A8A"/>
                </a:solidFill>
                <a:latin typeface="Helvetica" pitchFamily="34" charset="0"/>
                <a:ea typeface="Helvetica" pitchFamily="34" charset="-122"/>
                <a:cs typeface="Helvetica" pitchFamily="34" charset="-120"/>
              </a:rPr>
              <a:t>ROLE · PROPOSE · DEFEND</a:t>
            </a:r>
            <a:endParaRPr lang="en-US" sz="1125" dirty="0"/>
          </a:p>
        </p:txBody>
      </p:sp>
      <p:sp>
        <p:nvSpPr>
          <p:cNvPr id="7" name="Text 5"/>
          <p:cNvSpPr/>
          <p:nvPr/>
        </p:nvSpPr>
        <p:spPr>
          <a:xfrm>
            <a:off x="1047750" y="1885950"/>
            <a:ext cx="17811750" cy="678180"/>
          </a:xfrm>
          <a:prstGeom prst="rect">
            <a:avLst/>
          </a:prstGeom>
          <a:noFill/>
          <a:ln/>
        </p:spPr>
        <p:txBody>
          <a:bodyPr wrap="square" lIns="25400" tIns="25400" rIns="25400" bIns="25400" rtlCol="0" anchor="t">
            <a:normAutofit/>
          </a:bodyPr>
          <a:lstStyle/>
          <a:p>
            <a:pPr marL="0" indent="0" algn="l">
              <a:buNone/>
            </a:pPr>
            <a:r>
              <a:rPr lang="en-US" sz="3750" b="1" dirty="0">
                <a:solidFill>
                  <a:srgbClr val="451A2A"/>
                </a:solidFill>
                <a:latin typeface="Playfair Display" pitchFamily="34" charset="0"/>
                <a:ea typeface="Playfair Display" pitchFamily="34" charset="-122"/>
                <a:cs typeface="Playfair Display" pitchFamily="34" charset="-120"/>
              </a:rPr>
              <a:t>Propose it. Defend it.</a:t>
            </a:r>
            <a:endParaRPr lang="en-US" sz="3750" dirty="0"/>
          </a:p>
        </p:txBody>
      </p:sp>
      <p:sp>
        <p:nvSpPr>
          <p:cNvPr id="8" name="Text 6"/>
          <p:cNvSpPr/>
          <p:nvPr/>
        </p:nvSpPr>
        <p:spPr>
          <a:xfrm>
            <a:off x="1047750" y="2659380"/>
            <a:ext cx="17811750" cy="342900"/>
          </a:xfrm>
          <a:prstGeom prst="rect">
            <a:avLst/>
          </a:prstGeom>
          <a:noFill/>
          <a:ln/>
        </p:spPr>
        <p:txBody>
          <a:bodyPr wrap="square" lIns="25400" tIns="25400" rIns="25400" bIns="25400" rtlCol="0" anchor="t">
            <a:normAutofit lnSpcReduction="10000"/>
          </a:bodyPr>
          <a:lstStyle/>
          <a:p>
            <a:pPr marL="0" indent="0" algn="l">
              <a:buNone/>
            </a:pPr>
            <a:r>
              <a:rPr lang="en-US" sz="2100" dirty="0">
                <a:solidFill>
                  <a:srgbClr val="555555"/>
                </a:solidFill>
                <a:latin typeface="Helvetica" pitchFamily="34" charset="0"/>
                <a:ea typeface="Helvetica" pitchFamily="34" charset="-122"/>
                <a:cs typeface="Helvetica" pitchFamily="34" charset="-120"/>
              </a:rPr>
              <a:t>In small groups, build one position and hold it under pressure.</a:t>
            </a:r>
            <a:endParaRPr lang="en-US" sz="2100" dirty="0"/>
          </a:p>
        </p:txBody>
      </p:sp>
      <p:sp>
        <p:nvSpPr>
          <p:cNvPr id="9" name="Shape 7"/>
          <p:cNvSpPr/>
          <p:nvPr/>
        </p:nvSpPr>
        <p:spPr>
          <a:xfrm>
            <a:off x="1047750" y="3307080"/>
            <a:ext cx="14859000" cy="9525"/>
          </a:xfrm>
          <a:prstGeom prst="rect">
            <a:avLst/>
          </a:prstGeom>
          <a:solidFill>
            <a:srgbClr val="D8D6D0"/>
          </a:solidFill>
          <a:ln/>
        </p:spPr>
        <p:txBody>
          <a:bodyPr/>
          <a:lstStyle/>
          <a:p>
            <a:endParaRPr lang="en-US"/>
          </a:p>
        </p:txBody>
      </p:sp>
      <p:sp>
        <p:nvSpPr>
          <p:cNvPr id="10" name="Text 8"/>
          <p:cNvSpPr/>
          <p:nvPr/>
        </p:nvSpPr>
        <p:spPr>
          <a:xfrm>
            <a:off x="1047750" y="3581400"/>
            <a:ext cx="2095500" cy="358140"/>
          </a:xfrm>
          <a:prstGeom prst="rect">
            <a:avLst/>
          </a:prstGeom>
          <a:noFill/>
          <a:ln/>
        </p:spPr>
        <p:txBody>
          <a:bodyPr wrap="square" lIns="25400" tIns="25400" rIns="25400" bIns="25400" rtlCol="0" anchor="t">
            <a:normAutofit/>
          </a:bodyPr>
          <a:lstStyle/>
          <a:p>
            <a:pPr marL="0" indent="0" algn="l">
              <a:buNone/>
            </a:pPr>
            <a:r>
              <a:rPr lang="en-US" sz="1800" b="1" kern="0" spc="225" dirty="0">
                <a:solidFill>
                  <a:srgbClr val="451A2A"/>
                </a:solidFill>
                <a:latin typeface="Helvetica" pitchFamily="34" charset="0"/>
                <a:ea typeface="Helvetica" pitchFamily="34" charset="-122"/>
                <a:cs typeface="Helvetica" pitchFamily="34" charset="-120"/>
              </a:rPr>
              <a:t>ROLE</a:t>
            </a:r>
            <a:endParaRPr lang="en-US" sz="1800" dirty="0"/>
          </a:p>
        </p:txBody>
      </p:sp>
      <p:sp>
        <p:nvSpPr>
          <p:cNvPr id="11" name="Text 9"/>
          <p:cNvSpPr/>
          <p:nvPr/>
        </p:nvSpPr>
        <p:spPr>
          <a:xfrm>
            <a:off x="3238500" y="3543300"/>
            <a:ext cx="13935075"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222222"/>
                </a:solidFill>
                <a:latin typeface="Helvetica" pitchFamily="34" charset="0"/>
                <a:ea typeface="Helvetica" pitchFamily="34" charset="-122"/>
                <a:cs typeface="Helvetica" pitchFamily="34" charset="-120"/>
              </a:rPr>
              <a:t>You advise the mayor of a city that has become a victim of its own success.</a:t>
            </a:r>
            <a:endParaRPr lang="en-US" sz="2250" dirty="0"/>
          </a:p>
        </p:txBody>
      </p:sp>
      <p:sp>
        <p:nvSpPr>
          <p:cNvPr id="12" name="Shape 10"/>
          <p:cNvSpPr/>
          <p:nvPr/>
        </p:nvSpPr>
        <p:spPr>
          <a:xfrm>
            <a:off x="1047750" y="4176712"/>
            <a:ext cx="14859000" cy="9525"/>
          </a:xfrm>
          <a:prstGeom prst="rect">
            <a:avLst/>
          </a:prstGeom>
          <a:solidFill>
            <a:srgbClr val="D8D6D0"/>
          </a:solidFill>
          <a:ln/>
        </p:spPr>
        <p:txBody>
          <a:bodyPr/>
          <a:lstStyle/>
          <a:p>
            <a:endParaRPr lang="en-US"/>
          </a:p>
        </p:txBody>
      </p:sp>
      <p:sp>
        <p:nvSpPr>
          <p:cNvPr id="13" name="Text 11"/>
          <p:cNvSpPr/>
          <p:nvPr/>
        </p:nvSpPr>
        <p:spPr>
          <a:xfrm>
            <a:off x="1047750" y="4451033"/>
            <a:ext cx="2095500" cy="358140"/>
          </a:xfrm>
          <a:prstGeom prst="rect">
            <a:avLst/>
          </a:prstGeom>
          <a:noFill/>
          <a:ln/>
        </p:spPr>
        <p:txBody>
          <a:bodyPr wrap="square" lIns="25400" tIns="25400" rIns="25400" bIns="25400" rtlCol="0" anchor="t">
            <a:normAutofit/>
          </a:bodyPr>
          <a:lstStyle/>
          <a:p>
            <a:pPr marL="0" indent="0" algn="l">
              <a:buNone/>
            </a:pPr>
            <a:r>
              <a:rPr lang="en-US" sz="1800" b="1" kern="0" spc="225" dirty="0">
                <a:solidFill>
                  <a:srgbClr val="451A2A"/>
                </a:solidFill>
                <a:latin typeface="Helvetica" pitchFamily="34" charset="0"/>
                <a:ea typeface="Helvetica" pitchFamily="34" charset="-122"/>
                <a:cs typeface="Helvetica" pitchFamily="34" charset="-120"/>
              </a:rPr>
              <a:t>PROPOSE</a:t>
            </a:r>
            <a:endParaRPr lang="en-US" sz="1800" dirty="0"/>
          </a:p>
        </p:txBody>
      </p:sp>
      <p:sp>
        <p:nvSpPr>
          <p:cNvPr id="14" name="Text 12"/>
          <p:cNvSpPr/>
          <p:nvPr/>
        </p:nvSpPr>
        <p:spPr>
          <a:xfrm>
            <a:off x="3238500" y="4412933"/>
            <a:ext cx="13935075"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222222"/>
                </a:solidFill>
                <a:latin typeface="Helvetica" pitchFamily="34" charset="0"/>
                <a:ea typeface="Helvetica" pitchFamily="34" charset="-122"/>
                <a:cs typeface="Helvetica" pitchFamily="34" charset="-120"/>
              </a:rPr>
              <a:t>Recommend ONE policy. Say who will bear the brunt of it, and why that trade-off is worth making.</a:t>
            </a:r>
            <a:endParaRPr lang="en-US" sz="2250" dirty="0"/>
          </a:p>
        </p:txBody>
      </p:sp>
      <p:sp>
        <p:nvSpPr>
          <p:cNvPr id="15" name="Shape 13"/>
          <p:cNvSpPr/>
          <p:nvPr/>
        </p:nvSpPr>
        <p:spPr>
          <a:xfrm>
            <a:off x="1047750" y="6282690"/>
            <a:ext cx="14859000" cy="9525"/>
          </a:xfrm>
          <a:prstGeom prst="rect">
            <a:avLst/>
          </a:prstGeom>
          <a:solidFill>
            <a:srgbClr val="D8D6D0"/>
          </a:solidFill>
          <a:ln/>
        </p:spPr>
        <p:txBody>
          <a:bodyPr/>
          <a:lstStyle/>
          <a:p>
            <a:endParaRPr lang="en-US"/>
          </a:p>
        </p:txBody>
      </p:sp>
      <p:sp>
        <p:nvSpPr>
          <p:cNvPr id="16" name="Shape 14"/>
          <p:cNvSpPr/>
          <p:nvPr/>
        </p:nvSpPr>
        <p:spPr>
          <a:xfrm>
            <a:off x="1047750" y="5046345"/>
            <a:ext cx="14859000" cy="9525"/>
          </a:xfrm>
          <a:prstGeom prst="rect">
            <a:avLst/>
          </a:prstGeom>
          <a:solidFill>
            <a:srgbClr val="D8D6D0"/>
          </a:solidFill>
          <a:ln/>
        </p:spPr>
        <p:txBody>
          <a:bodyPr/>
          <a:lstStyle/>
          <a:p>
            <a:endParaRPr lang="en-US"/>
          </a:p>
        </p:txBody>
      </p:sp>
      <p:sp>
        <p:nvSpPr>
          <p:cNvPr id="17" name="Text 15"/>
          <p:cNvSpPr/>
          <p:nvPr/>
        </p:nvSpPr>
        <p:spPr>
          <a:xfrm>
            <a:off x="1047750" y="5320665"/>
            <a:ext cx="2095500" cy="358140"/>
          </a:xfrm>
          <a:prstGeom prst="rect">
            <a:avLst/>
          </a:prstGeom>
          <a:noFill/>
          <a:ln/>
        </p:spPr>
        <p:txBody>
          <a:bodyPr wrap="square" lIns="25400" tIns="25400" rIns="25400" bIns="25400" rtlCol="0" anchor="t">
            <a:normAutofit/>
          </a:bodyPr>
          <a:lstStyle/>
          <a:p>
            <a:pPr marL="0" indent="0" algn="l">
              <a:buNone/>
            </a:pPr>
            <a:r>
              <a:rPr lang="en-US" sz="1800" b="1" kern="0" spc="225" dirty="0">
                <a:solidFill>
                  <a:srgbClr val="451A2A"/>
                </a:solidFill>
                <a:latin typeface="Helvetica" pitchFamily="34" charset="0"/>
                <a:ea typeface="Helvetica" pitchFamily="34" charset="-122"/>
                <a:cs typeface="Helvetica" pitchFamily="34" charset="-120"/>
              </a:rPr>
              <a:t>DEFEND</a:t>
            </a:r>
            <a:endParaRPr lang="en-US" sz="1800" dirty="0"/>
          </a:p>
        </p:txBody>
      </p:sp>
      <p:sp>
        <p:nvSpPr>
          <p:cNvPr id="18" name="Text 16"/>
          <p:cNvSpPr/>
          <p:nvPr/>
        </p:nvSpPr>
        <p:spPr>
          <a:xfrm>
            <a:off x="3238500" y="5282565"/>
            <a:ext cx="13048298" cy="809625"/>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222222"/>
                </a:solidFill>
                <a:latin typeface="Helvetica" pitchFamily="34" charset="0"/>
                <a:ea typeface="Helvetica" pitchFamily="34" charset="-122"/>
                <a:cs typeface="Helvetica" pitchFamily="34" charset="-120"/>
              </a:rPr>
              <a:t>Present in two minutes. Another group then makes the strongest case against you. Answer it without abandoning your policy.</a:t>
            </a:r>
            <a:endParaRPr lang="en-US" sz="2250" dirty="0"/>
          </a:p>
        </p:txBody>
      </p:sp>
      <p:sp>
        <p:nvSpPr>
          <p:cNvPr id="19" name="Text 17"/>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4681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65760"/>
          </a:xfrm>
          <a:prstGeom prst="rect">
            <a:avLst/>
          </a:prstGeom>
          <a:noFill/>
          <a:ln/>
        </p:spPr>
        <p:txBody>
          <a:bodyPr wrap="none" lIns="25400" tIns="25400" rIns="25400" bIns="25400" rtlCol="0" anchor="t">
            <a:normAutofit/>
          </a:bodyPr>
          <a:lstStyle/>
          <a:p>
            <a:pPr marL="0" indent="0" algn="l">
              <a:buNone/>
            </a:pPr>
            <a:r>
              <a:rPr lang="en-US" sz="1950" b="1" kern="0" spc="38" dirty="0">
                <a:solidFill>
                  <a:srgbClr val="451A2A"/>
                </a:solidFill>
                <a:latin typeface="Playfair Display" pitchFamily="34" charset="0"/>
                <a:ea typeface="Playfair Display" pitchFamily="34" charset="-122"/>
                <a:cs typeface="Playfair Display" pitchFamily="34" charset="-120"/>
              </a:rPr>
              <a:t>PERSPECTIVE</a:t>
            </a:r>
            <a:endParaRPr lang="en-US" sz="1950" dirty="0"/>
          </a:p>
        </p:txBody>
      </p:sp>
      <p:sp>
        <p:nvSpPr>
          <p:cNvPr id="4" name="Text 2"/>
          <p:cNvSpPr/>
          <p:nvPr/>
        </p:nvSpPr>
        <p:spPr>
          <a:xfrm>
            <a:off x="14520624" y="723900"/>
            <a:ext cx="2991588"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001 · OVERTOURISM</a:t>
            </a:r>
            <a:endParaRPr lang="en-US" sz="1200" dirty="0"/>
          </a:p>
        </p:txBody>
      </p:sp>
      <p:sp>
        <p:nvSpPr>
          <p:cNvPr id="5" name="Text 3"/>
          <p:cNvSpPr/>
          <p:nvPr/>
        </p:nvSpPr>
        <p:spPr>
          <a:xfrm>
            <a:off x="1047750" y="174117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WRITING · YOUR OPINION</a:t>
            </a:r>
            <a:endParaRPr lang="en-US" sz="1500" dirty="0"/>
          </a:p>
        </p:txBody>
      </p:sp>
      <p:sp>
        <p:nvSpPr>
          <p:cNvPr id="6" name="Text 4"/>
          <p:cNvSpPr/>
          <p:nvPr/>
        </p:nvSpPr>
        <p:spPr>
          <a:xfrm>
            <a:off x="1047750" y="2190750"/>
            <a:ext cx="15697200" cy="1446133"/>
          </a:xfrm>
          <a:prstGeom prst="rect">
            <a:avLst/>
          </a:prstGeom>
          <a:noFill/>
          <a:ln/>
        </p:spPr>
        <p:txBody>
          <a:bodyPr wrap="square" lIns="25400" tIns="25400" rIns="25400" bIns="25400" rtlCol="0" anchor="t">
            <a:normAutofit/>
          </a:bodyPr>
          <a:lstStyle/>
          <a:p>
            <a:pPr marL="0" indent="0" algn="l">
              <a:lnSpc>
                <a:spcPct val="84000"/>
              </a:lnSpc>
              <a:buNone/>
            </a:pPr>
            <a:r>
              <a:rPr lang="en-US" sz="4950" b="1" dirty="0">
                <a:solidFill>
                  <a:srgbClr val="451A2A"/>
                </a:solidFill>
                <a:latin typeface="Playfair Display" pitchFamily="34" charset="0"/>
                <a:ea typeface="Playfair Display" pitchFamily="34" charset="-122"/>
                <a:cs typeface="Playfair Display" pitchFamily="34" charset="-120"/>
              </a:rPr>
              <a:t>“The cure for overtourism is worse than the disease.” To what extent do you agree?</a:t>
            </a:r>
            <a:endParaRPr lang="en-US" sz="4950" dirty="0"/>
          </a:p>
        </p:txBody>
      </p:sp>
      <p:sp>
        <p:nvSpPr>
          <p:cNvPr id="7" name="Text 5"/>
          <p:cNvSpPr/>
          <p:nvPr/>
        </p:nvSpPr>
        <p:spPr>
          <a:xfrm>
            <a:off x="1047750" y="3979783"/>
            <a:ext cx="13620750" cy="464820"/>
          </a:xfrm>
          <a:prstGeom prst="rect">
            <a:avLst/>
          </a:prstGeom>
          <a:noFill/>
          <a:ln/>
        </p:spPr>
        <p:txBody>
          <a:bodyPr wrap="square" lIns="25400" tIns="25400" rIns="25400" bIns="25400" rtlCol="0" anchor="t">
            <a:normAutofit lnSpcReduction="10000"/>
          </a:bodyPr>
          <a:lstStyle/>
          <a:p>
            <a:pPr marL="0" indent="0" algn="l">
              <a:lnSpc>
                <a:spcPct val="124444"/>
              </a:lnSpc>
              <a:buNone/>
            </a:pPr>
            <a:r>
              <a:rPr lang="en-US" sz="2400" dirty="0">
                <a:solidFill>
                  <a:srgbClr val="444444"/>
                </a:solidFill>
                <a:latin typeface="Helvetica" pitchFamily="34" charset="0"/>
                <a:ea typeface="Helvetica" pitchFamily="34" charset="-122"/>
                <a:cs typeface="Helvetica" pitchFamily="34" charset="-120"/>
              </a:rPr>
              <a:t>Write </a:t>
            </a:r>
            <a:r>
              <a:rPr lang="en-US" sz="2400" b="1" dirty="0">
                <a:solidFill>
                  <a:srgbClr val="451A2A"/>
                </a:solidFill>
                <a:latin typeface="Helvetica" pitchFamily="34" charset="0"/>
                <a:ea typeface="Helvetica" pitchFamily="34" charset="-122"/>
                <a:cs typeface="Helvetica" pitchFamily="34" charset="-120"/>
              </a:rPr>
              <a:t>200–250 words</a:t>
            </a:r>
            <a:r>
              <a:rPr lang="en-US" sz="2400" dirty="0">
                <a:solidFill>
                  <a:srgbClr val="444444"/>
                </a:solidFill>
                <a:latin typeface="Helvetica" pitchFamily="34" charset="0"/>
                <a:ea typeface="Helvetica" pitchFamily="34" charset="-122"/>
                <a:cs typeface="Helvetica" pitchFamily="34" charset="-120"/>
              </a:rPr>
              <a:t>. Address the strongest opposing view before you answer it.</a:t>
            </a:r>
            <a:endParaRPr lang="en-US" sz="2400" dirty="0"/>
          </a:p>
        </p:txBody>
      </p:sp>
      <p:sp>
        <p:nvSpPr>
          <p:cNvPr id="8" name="Shape 6"/>
          <p:cNvSpPr/>
          <p:nvPr/>
        </p:nvSpPr>
        <p:spPr>
          <a:xfrm>
            <a:off x="1047750" y="4882753"/>
            <a:ext cx="2476500" cy="22860"/>
          </a:xfrm>
          <a:prstGeom prst="rect">
            <a:avLst/>
          </a:prstGeom>
          <a:solidFill>
            <a:srgbClr val="D9B877"/>
          </a:solidFill>
          <a:ln/>
        </p:spPr>
        <p:txBody>
          <a:bodyPr/>
          <a:lstStyle/>
          <a:p>
            <a:endParaRPr lang="en-US"/>
          </a:p>
        </p:txBody>
      </p:sp>
      <p:sp>
        <p:nvSpPr>
          <p:cNvPr id="9" name="Text 7"/>
          <p:cNvSpPr/>
          <p:nvPr/>
        </p:nvSpPr>
        <p:spPr>
          <a:xfrm>
            <a:off x="1047750" y="5038963"/>
            <a:ext cx="2552700" cy="556260"/>
          </a:xfrm>
          <a:prstGeom prst="rect">
            <a:avLst/>
          </a:prstGeom>
          <a:noFill/>
          <a:ln/>
        </p:spPr>
        <p:txBody>
          <a:bodyPr wrap="square" lIns="25400" tIns="25400" rIns="25400" bIns="25400" rtlCol="0" anchor="t">
            <a:normAutofit/>
          </a:bodyPr>
          <a:lstStyle/>
          <a:p>
            <a:pPr marL="0" indent="0" algn="l">
              <a:buNone/>
            </a:pPr>
            <a:r>
              <a:rPr lang="en-US" sz="1800" dirty="0">
                <a:solidFill>
                  <a:srgbClr val="777777"/>
                </a:solidFill>
                <a:latin typeface="Helvetica" pitchFamily="34" charset="0"/>
                <a:ea typeface="Helvetica" pitchFamily="34" charset="-122"/>
                <a:cs typeface="Helvetica" pitchFamily="34" charset="-120"/>
              </a:rPr>
              <a:t>Take a clear position</a:t>
            </a:r>
            <a:endParaRPr lang="en-US" sz="1800" dirty="0"/>
          </a:p>
        </p:txBody>
      </p:sp>
      <p:sp>
        <p:nvSpPr>
          <p:cNvPr id="10" name="Shape 8"/>
          <p:cNvSpPr/>
          <p:nvPr/>
        </p:nvSpPr>
        <p:spPr>
          <a:xfrm>
            <a:off x="3905250" y="4882753"/>
            <a:ext cx="2476500" cy="22860"/>
          </a:xfrm>
          <a:prstGeom prst="rect">
            <a:avLst/>
          </a:prstGeom>
          <a:solidFill>
            <a:srgbClr val="D9B877"/>
          </a:solidFill>
          <a:ln/>
        </p:spPr>
        <p:txBody>
          <a:bodyPr/>
          <a:lstStyle/>
          <a:p>
            <a:endParaRPr lang="en-US"/>
          </a:p>
        </p:txBody>
      </p:sp>
      <p:sp>
        <p:nvSpPr>
          <p:cNvPr id="11" name="Text 9"/>
          <p:cNvSpPr/>
          <p:nvPr/>
        </p:nvSpPr>
        <p:spPr>
          <a:xfrm>
            <a:off x="3905250" y="5038963"/>
            <a:ext cx="2552700" cy="55626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777777"/>
                </a:solidFill>
                <a:latin typeface="Helvetica" pitchFamily="34" charset="0"/>
                <a:ea typeface="Helvetica" pitchFamily="34" charset="-122"/>
                <a:cs typeface="Helvetica" pitchFamily="34" charset="-120"/>
              </a:rPr>
              <a:t>Answer the strongest objection</a:t>
            </a:r>
            <a:endParaRPr lang="en-US" sz="1800" dirty="0"/>
          </a:p>
        </p:txBody>
      </p:sp>
      <p:sp>
        <p:nvSpPr>
          <p:cNvPr id="12" name="Shape 10"/>
          <p:cNvSpPr/>
          <p:nvPr/>
        </p:nvSpPr>
        <p:spPr>
          <a:xfrm>
            <a:off x="6762750" y="4882753"/>
            <a:ext cx="2476500" cy="22860"/>
          </a:xfrm>
          <a:prstGeom prst="rect">
            <a:avLst/>
          </a:prstGeom>
          <a:solidFill>
            <a:srgbClr val="D9B877"/>
          </a:solidFill>
          <a:ln/>
        </p:spPr>
        <p:txBody>
          <a:bodyPr/>
          <a:lstStyle/>
          <a:p>
            <a:endParaRPr lang="en-US"/>
          </a:p>
        </p:txBody>
      </p:sp>
      <p:sp>
        <p:nvSpPr>
          <p:cNvPr id="13" name="Text 11"/>
          <p:cNvSpPr/>
          <p:nvPr/>
        </p:nvSpPr>
        <p:spPr>
          <a:xfrm>
            <a:off x="6762750" y="5038963"/>
            <a:ext cx="2552700" cy="556260"/>
          </a:xfrm>
          <a:prstGeom prst="rect">
            <a:avLst/>
          </a:prstGeom>
          <a:noFill/>
          <a:ln/>
        </p:spPr>
        <p:txBody>
          <a:bodyPr wrap="square" lIns="25400" tIns="25400" rIns="25400" bIns="25400" rtlCol="0" anchor="t">
            <a:normAutofit/>
          </a:bodyPr>
          <a:lstStyle/>
          <a:p>
            <a:pPr marL="0" indent="0" algn="l">
              <a:buNone/>
            </a:pPr>
            <a:r>
              <a:rPr lang="en-US" sz="1800" dirty="0">
                <a:solidFill>
                  <a:srgbClr val="777777"/>
                </a:solidFill>
                <a:latin typeface="Helvetica" pitchFamily="34" charset="0"/>
                <a:ea typeface="Helvetica" pitchFamily="34" charset="-122"/>
                <a:cs typeface="Helvetica" pitchFamily="34" charset="-120"/>
              </a:rPr>
              <a:t>Use the key expressions</a:t>
            </a:r>
            <a:endParaRPr lang="en-US" sz="1800" dirty="0"/>
          </a:p>
        </p:txBody>
      </p:sp>
      <p:sp>
        <p:nvSpPr>
          <p:cNvPr id="14" name="Text 1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 | Model answer in the Teacher Guide</a:t>
            </a:r>
            <a:endParaRPr lang="en-US" sz="1275"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bg>
      <p:bgPr>
        <a:solidFill>
          <a:srgbClr val="451A2A"/>
        </a:solidFill>
        <a:effectLst/>
      </p:bgPr>
    </p:bg>
    <p:spTree>
      <p:nvGrpSpPr>
        <p:cNvPr id="1" name=""/>
        <p:cNvGrpSpPr/>
        <p:nvPr/>
      </p:nvGrpSpPr>
      <p:grpSpPr>
        <a:xfrm>
          <a:off x="0" y="0"/>
          <a:ext cx="0" cy="0"/>
          <a:chOff x="0" y="0"/>
          <a:chExt cx="0" cy="0"/>
        </a:xfrm>
      </p:grpSpPr>
      <p:sp>
        <p:nvSpPr>
          <p:cNvPr id="2" name="Text 0"/>
          <p:cNvSpPr/>
          <p:nvPr/>
        </p:nvSpPr>
        <p:spPr>
          <a:xfrm>
            <a:off x="1238250" y="1047750"/>
            <a:ext cx="5448300" cy="548640"/>
          </a:xfrm>
          <a:prstGeom prst="rect">
            <a:avLst/>
          </a:prstGeom>
          <a:noFill/>
          <a:ln/>
        </p:spPr>
        <p:txBody>
          <a:bodyPr wrap="none" lIns="25400" tIns="25400" rIns="25400" bIns="25400" rtlCol="0" anchor="t">
            <a:normAutofit/>
          </a:bodyPr>
          <a:lstStyle/>
          <a:p>
            <a:pPr marL="0" indent="0" algn="l">
              <a:buNone/>
            </a:pPr>
            <a:r>
              <a:rPr lang="en-US" sz="3000" b="1" kern="0" spc="75" dirty="0">
                <a:solidFill>
                  <a:srgbClr val="FFFFFF"/>
                </a:solidFill>
                <a:latin typeface="Playfair Display" pitchFamily="34" charset="0"/>
                <a:ea typeface="Playfair Display" pitchFamily="34" charset="-122"/>
                <a:cs typeface="Playfair Display" pitchFamily="34" charset="-120"/>
              </a:rPr>
              <a:t>PERSPECTIVE</a:t>
            </a:r>
            <a:endParaRPr lang="en-US" sz="3000" dirty="0"/>
          </a:p>
        </p:txBody>
      </p:sp>
      <p:sp>
        <p:nvSpPr>
          <p:cNvPr id="3" name="Text 1"/>
          <p:cNvSpPr/>
          <p:nvPr/>
        </p:nvSpPr>
        <p:spPr>
          <a:xfrm>
            <a:off x="1238250" y="3808095"/>
            <a:ext cx="17392650" cy="281940"/>
          </a:xfrm>
          <a:prstGeom prst="rect">
            <a:avLst/>
          </a:prstGeom>
          <a:noFill/>
          <a:ln/>
        </p:spPr>
        <p:txBody>
          <a:bodyPr wrap="square" lIns="25400" tIns="25400" rIns="25400" bIns="25400" rtlCol="0" anchor="t">
            <a:normAutofit lnSpcReduction="10000"/>
          </a:bodyPr>
          <a:lstStyle/>
          <a:p>
            <a:pPr marL="0" indent="0" algn="l">
              <a:buNone/>
            </a:pPr>
            <a:r>
              <a:rPr lang="en-US" sz="1650" b="1" kern="0" spc="450" dirty="0">
                <a:solidFill>
                  <a:srgbClr val="D9B877"/>
                </a:solidFill>
                <a:latin typeface="Helvetica" pitchFamily="34" charset="0"/>
                <a:ea typeface="Helvetica" pitchFamily="34" charset="-122"/>
                <a:cs typeface="Helvetica" pitchFamily="34" charset="-120"/>
              </a:rPr>
              <a:t>THAT’S A WRAP</a:t>
            </a:r>
            <a:endParaRPr lang="en-US" sz="1650" dirty="0"/>
          </a:p>
        </p:txBody>
      </p:sp>
      <p:sp>
        <p:nvSpPr>
          <p:cNvPr id="4" name="Text 2"/>
          <p:cNvSpPr/>
          <p:nvPr/>
        </p:nvSpPr>
        <p:spPr>
          <a:xfrm>
            <a:off x="1238250" y="4242435"/>
            <a:ext cx="16285845" cy="1958340"/>
          </a:xfrm>
          <a:prstGeom prst="rect">
            <a:avLst/>
          </a:prstGeom>
          <a:noFill/>
          <a:ln/>
        </p:spPr>
        <p:txBody>
          <a:bodyPr wrap="square" lIns="25400" tIns="25400" rIns="25400" bIns="25400" rtlCol="0" anchor="t">
            <a:normAutofit/>
          </a:bodyPr>
          <a:lstStyle/>
          <a:p>
            <a:pPr marL="0" indent="0" algn="l">
              <a:lnSpc>
                <a:spcPct val="78750"/>
              </a:lnSpc>
              <a:buNone/>
            </a:pPr>
            <a:r>
              <a:rPr lang="en-US" sz="7200" b="1" dirty="0">
                <a:solidFill>
                  <a:srgbClr val="FFFFFF"/>
                </a:solidFill>
                <a:latin typeface="Playfair Display" pitchFamily="34" charset="0"/>
                <a:ea typeface="Playfair Display" pitchFamily="34" charset="-122"/>
                <a:cs typeface="Playfair Display" pitchFamily="34" charset="-120"/>
              </a:rPr>
              <a:t>One fact. One perspective. Endless discussion.</a:t>
            </a:r>
            <a:endParaRPr lang="en-US" sz="7200" dirty="0"/>
          </a:p>
        </p:txBody>
      </p:sp>
      <p:sp>
        <p:nvSpPr>
          <p:cNvPr id="5" name="Text 3"/>
          <p:cNvSpPr/>
          <p:nvPr/>
        </p:nvSpPr>
        <p:spPr>
          <a:xfrm>
            <a:off x="1238250" y="6448425"/>
            <a:ext cx="17392650" cy="365760"/>
          </a:xfrm>
          <a:prstGeom prst="rect">
            <a:avLst/>
          </a:prstGeom>
          <a:noFill/>
          <a:ln/>
        </p:spPr>
        <p:txBody>
          <a:bodyPr wrap="square" lIns="25400" tIns="25400" rIns="25400" bIns="25400" rtlCol="0" anchor="t">
            <a:normAutofit lnSpcReduction="10000"/>
          </a:bodyPr>
          <a:lstStyle/>
          <a:p>
            <a:pPr marL="0" indent="0" algn="l">
              <a:buNone/>
            </a:pPr>
            <a:r>
              <a:rPr lang="en-US" sz="2250" dirty="0">
                <a:solidFill>
                  <a:srgbClr val="F1DFE3"/>
                </a:solidFill>
                <a:latin typeface="Helvetica" pitchFamily="34" charset="0"/>
                <a:ea typeface="Helvetica" pitchFamily="34" charset="-122"/>
                <a:cs typeface="Helvetica" pitchFamily="34" charset="-120"/>
              </a:rPr>
              <a:t>Thanks for a great lesson. See you in Issue 002.</a:t>
            </a:r>
            <a:endParaRPr lang="en-US" sz="2250" dirty="0"/>
          </a:p>
        </p:txBody>
      </p:sp>
      <p:sp>
        <p:nvSpPr>
          <p:cNvPr id="6" name="Text 4"/>
          <p:cNvSpPr/>
          <p:nvPr/>
        </p:nvSpPr>
        <p:spPr>
          <a:xfrm>
            <a:off x="1238250" y="9025890"/>
            <a:ext cx="2310813" cy="251460"/>
          </a:xfrm>
          <a:prstGeom prst="rect">
            <a:avLst/>
          </a:prstGeom>
          <a:noFill/>
          <a:ln/>
        </p:spPr>
        <p:txBody>
          <a:bodyPr wrap="square" lIns="25400" tIns="25400" rIns="25400" bIns="25400" rtlCol="0" anchor="t">
            <a:normAutofit lnSpcReduction="10000"/>
          </a:bodyPr>
          <a:lstStyle/>
          <a:p>
            <a:pPr marL="0" indent="0" algn="l">
              <a:buNone/>
            </a:pPr>
            <a:r>
              <a:rPr lang="en-US" sz="1425" kern="0" spc="75" dirty="0">
                <a:solidFill>
                  <a:srgbClr val="D4A9B2"/>
                </a:solidFill>
                <a:latin typeface="Helvetica" pitchFamily="34" charset="0"/>
                <a:ea typeface="Helvetica" pitchFamily="34" charset="-122"/>
                <a:cs typeface="Helvetica" pitchFamily="34" charset="-120"/>
              </a:rPr>
              <a:t>perspectiveenglish.com</a:t>
            </a:r>
            <a:endParaRPr lang="en-US" sz="1425" dirty="0"/>
          </a:p>
        </p:txBody>
      </p:sp>
      <p:sp>
        <p:nvSpPr>
          <p:cNvPr id="7" name="Text 5"/>
          <p:cNvSpPr/>
          <p:nvPr/>
        </p:nvSpPr>
        <p:spPr>
          <a:xfrm>
            <a:off x="12777431" y="9025890"/>
            <a:ext cx="4699552" cy="251460"/>
          </a:xfrm>
          <a:prstGeom prst="rect">
            <a:avLst/>
          </a:prstGeom>
          <a:noFill/>
          <a:ln/>
        </p:spPr>
        <p:txBody>
          <a:bodyPr wrap="square" lIns="25400" tIns="25400" rIns="25400" bIns="25400" rtlCol="0" anchor="t">
            <a:normAutofit lnSpcReduction="10000"/>
          </a:bodyPr>
          <a:lstStyle/>
          <a:p>
            <a:pPr marL="0" indent="0" algn="l">
              <a:buNone/>
            </a:pPr>
            <a:r>
              <a:rPr lang="en-US" sz="1425" kern="0" spc="75" dirty="0">
                <a:solidFill>
                  <a:srgbClr val="D4A9B2"/>
                </a:solidFill>
                <a:latin typeface="Helvetica" pitchFamily="34" charset="0"/>
                <a:ea typeface="Helvetica" pitchFamily="34" charset="-122"/>
                <a:cs typeface="Helvetica" pitchFamily="34" charset="-120"/>
              </a:rPr>
              <a:t>© 2026 Perspective English. All rights reserved.</a:t>
            </a:r>
            <a:endParaRPr lang="en-US" sz="1425"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2304</Words>
  <Application>Microsoft Office PowerPoint</Application>
  <PresentationFormat>Custom</PresentationFormat>
  <Paragraphs>291</Paragraphs>
  <Slides>16</Slides>
  <Notes>16</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Helvetica</vt:lpstr>
      <vt:lpstr>Playfair Display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Wil Williams</cp:lastModifiedBy>
  <cp:revision>3</cp:revision>
  <dcterms:created xsi:type="dcterms:W3CDTF">2026-09-23T11:48:37Z</dcterms:created>
  <dcterms:modified xsi:type="dcterms:W3CDTF">2026-09-23T12:06:46Z</dcterms:modified>
</cp:coreProperties>
</file>