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3" r:id="rId8"/>
    <p:sldId id="264" r:id="rId9"/>
    <p:sldId id="265" r:id="rId10"/>
    <p:sldId id="269" r:id="rId11"/>
    <p:sldId id="266" r:id="rId12"/>
    <p:sldId id="267" r:id="rId13"/>
    <p:sldId id="268" r:id="rId14"/>
    <p:sldId id="270" r:id="rId15"/>
    <p:sldId id="271" r:id="rId16"/>
    <p:sldId id="272" r:id="rId17"/>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56" d="100"/>
          <a:sy n="56" d="100"/>
        </p:scale>
        <p:origin x="610"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6083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This is Issue 001 of Perspective. Today's topic is Overtourism. Aim: read a short article, learn five useful words, and give a simple opinion with a reason.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45–60 minutes. Warm-up, vocabulary, article with audio, True or False, then plenty of discussion and a short writing task. Allow extra thinking time before every speaking stage.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Books closed. Pairs answer both questions for 3–4 minutes, then share. Model one answer yourself first: I like quiet places, because… The USEFUL LANGUAGE box on the worksheet gives them the frames.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photo and the title. Students predict the problem. Accept single words and build them into sentences: Too many people. → There are too many people. Vocabulary comes next.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match each word (1–5) to its meaning (A–E), in pairs. All five words are in bold in the article, so they can check as they read. Fee and limit are usually the new ones — teach fee with a ticket price. Answers next.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answers: 1-B, 2-D, 3-E, 4-A, 5-C. Drill the five words for pronunciation. Watch too many people, not too much people.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the audio once with books closed, then students read in pairs, one paragraph each. Set a purpose: what is overtourism, and where is it happening? End on the question in the box — it sets up the discussion. Give 5–6 minutes.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True or False. Students go back to the article to find the answer. Ask them to point at the line that proves it. Answers next.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T, F, T, T, F. Number 2 is False — fewer than 50,000 people live in Venice. Number 5 is False — the article also says tourism brings jobs and money.</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heart of the lesson. Pairs or small groups, as many questions as time allows. Give one minute of silent thinking time first and let students write two words — the ideas come before the sentences. Encourage: I think… because…, For me…, It depends.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council task. Groups of three or four. Read all five rules aloud with the IT COSTS column, then have them choose one rule at a time, yes or no. Give about ten minutes, then run YOUR CHOICE and both DISCUSS questions. The ships and the apartments are where the argument lives, because the people who pay are neighbors.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complete each sentence with a word from the box, then read it aloud. One word per gap and no form changes needed at this level. Answers next.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crowded, residents, local, fee, limit. Have students read the full sentences aloud so the words get into speech.</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 role-play. Small groups are the town council. About 8 minutes to choose two rules and decide who pays, then each group presents. The USEFUL LANGUAGE box on Page 2 gives them the opening phrases: Our first rule is… We chose it because…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reflection. In class or as homework. 60–100 words. The sentence starters on the slide are the same ones on Page 2 — have students say their first sentence aloud before writing. A model answer is in the Teacher Guide.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 up. Thank the class. Preview that Issue 002 continues the series. The worksheet, audio and teacher guide all live at perspectiveenglish.com.</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6B6B"/>
        </a:solidFill>
        <a:effectLst/>
      </p:bgPr>
    </p:bg>
    <p:spTree>
      <p:nvGrpSpPr>
        <p:cNvPr id="1" name=""/>
        <p:cNvGrpSpPr/>
        <p:nvPr/>
      </p:nvGrpSpPr>
      <p:grpSpPr>
        <a:xfrm>
          <a:off x="0" y="0"/>
          <a:ext cx="0" cy="0"/>
          <a:chOff x="0" y="0"/>
          <a:chExt cx="0" cy="0"/>
        </a:xfrm>
      </p:grpSpPr>
      <p:sp>
        <p:nvSpPr>
          <p:cNvPr id="2" name="Text 0"/>
          <p:cNvSpPr/>
          <p:nvPr/>
        </p:nvSpPr>
        <p:spPr>
          <a:xfrm>
            <a:off x="1238250" y="1047750"/>
            <a:ext cx="5448300" cy="472440"/>
          </a:xfrm>
          <a:prstGeom prst="rect">
            <a:avLst/>
          </a:prstGeom>
          <a:noFill/>
          <a:ln/>
        </p:spPr>
        <p:txBody>
          <a:bodyPr wrap="none" lIns="25400" tIns="25400" rIns="25400" bIns="25400" rtlCol="0" anchor="t">
            <a:normAutofit lnSpcReduction="10000"/>
          </a:bodyPr>
          <a:lstStyle/>
          <a:p>
            <a:pPr marL="0" indent="0" algn="l">
              <a:buNone/>
            </a:pPr>
            <a:r>
              <a:rPr lang="en-US" sz="3000" b="1" kern="0" spc="75" dirty="0">
                <a:solidFill>
                  <a:srgbClr val="FFFFFF"/>
                </a:solidFill>
                <a:latin typeface="Georgia" pitchFamily="34" charset="0"/>
                <a:ea typeface="Georgia" pitchFamily="34" charset="-122"/>
                <a:cs typeface="Georgia" pitchFamily="34" charset="-120"/>
              </a:rPr>
              <a:t>PERSPECTIVE</a:t>
            </a:r>
            <a:endParaRPr lang="en-US" sz="3000" dirty="0"/>
          </a:p>
        </p:txBody>
      </p:sp>
      <p:sp>
        <p:nvSpPr>
          <p:cNvPr id="3" name="Text 1"/>
          <p:cNvSpPr/>
          <p:nvPr/>
        </p:nvSpPr>
        <p:spPr>
          <a:xfrm>
            <a:off x="15567446" y="1047750"/>
            <a:ext cx="1482304" cy="312420"/>
          </a:xfrm>
          <a:prstGeom prst="rect">
            <a:avLst/>
          </a:prstGeom>
          <a:noFill/>
          <a:ln/>
        </p:spPr>
        <p:txBody>
          <a:bodyPr wrap="square" lIns="25400" tIns="25400" rIns="25400" bIns="25400" rtlCol="0" anchor="t">
            <a:normAutofit/>
          </a:bodyPr>
          <a:lstStyle/>
          <a:p>
            <a:pPr marL="0" indent="0" algn="r">
              <a:buNone/>
            </a:pPr>
            <a:r>
              <a:rPr lang="en-US" sz="1500" b="1" kern="0" spc="225" dirty="0">
                <a:solidFill>
                  <a:srgbClr val="D9B877"/>
                </a:solidFill>
                <a:latin typeface="Helvetica" pitchFamily="34" charset="0"/>
                <a:ea typeface="Helvetica" pitchFamily="34" charset="-122"/>
                <a:cs typeface="Helvetica" pitchFamily="34" charset="-120"/>
              </a:rPr>
              <a:t>ISSUE 001</a:t>
            </a:r>
            <a:endParaRPr lang="en-US" sz="1500" dirty="0"/>
          </a:p>
        </p:txBody>
      </p:sp>
      <p:sp>
        <p:nvSpPr>
          <p:cNvPr id="4" name="Text 2"/>
          <p:cNvSpPr/>
          <p:nvPr/>
        </p:nvSpPr>
        <p:spPr>
          <a:xfrm>
            <a:off x="1238250" y="6719888"/>
            <a:ext cx="173926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450" dirty="0">
                <a:solidFill>
                  <a:srgbClr val="D9B877"/>
                </a:solidFill>
                <a:latin typeface="Helvetica" pitchFamily="34" charset="0"/>
                <a:ea typeface="Helvetica" pitchFamily="34" charset="-122"/>
                <a:cs typeface="Helvetica" pitchFamily="34" charset="-120"/>
              </a:rPr>
              <a:t>LESSONS WORTH TALKING ABOUT</a:t>
            </a:r>
            <a:endParaRPr lang="en-US" sz="1650" dirty="0"/>
          </a:p>
        </p:txBody>
      </p:sp>
      <p:sp>
        <p:nvSpPr>
          <p:cNvPr id="5" name="Text 3"/>
          <p:cNvSpPr/>
          <p:nvPr/>
        </p:nvSpPr>
        <p:spPr>
          <a:xfrm>
            <a:off x="1238250" y="7211378"/>
            <a:ext cx="17392650" cy="1395413"/>
          </a:xfrm>
          <a:prstGeom prst="rect">
            <a:avLst/>
          </a:prstGeom>
          <a:noFill/>
          <a:ln/>
        </p:spPr>
        <p:txBody>
          <a:bodyPr wrap="square" lIns="25400" tIns="25400" rIns="25400" bIns="25400" rtlCol="0" anchor="t">
            <a:normAutofit lnSpcReduction="10000"/>
          </a:bodyPr>
          <a:lstStyle/>
          <a:p>
            <a:pPr marL="0" indent="0" algn="l">
              <a:lnSpc>
                <a:spcPct val="83627"/>
              </a:lnSpc>
              <a:buNone/>
            </a:pPr>
            <a:r>
              <a:rPr lang="en-US" sz="11250" b="1" kern="0" spc="-150" dirty="0">
                <a:solidFill>
                  <a:srgbClr val="FFFFFF"/>
                </a:solidFill>
                <a:latin typeface="Georgia" pitchFamily="34" charset="0"/>
                <a:ea typeface="Georgia" pitchFamily="34" charset="-122"/>
                <a:cs typeface="Georgia" pitchFamily="34" charset="-120"/>
              </a:rPr>
              <a:t>Overtourism</a:t>
            </a:r>
            <a:endParaRPr lang="en-US" sz="11250" dirty="0"/>
          </a:p>
        </p:txBody>
      </p:sp>
      <p:sp>
        <p:nvSpPr>
          <p:cNvPr id="6" name="Text 4"/>
          <p:cNvSpPr/>
          <p:nvPr/>
        </p:nvSpPr>
        <p:spPr>
          <a:xfrm>
            <a:off x="1238250" y="8797290"/>
            <a:ext cx="17392650" cy="480060"/>
          </a:xfrm>
          <a:prstGeom prst="rect">
            <a:avLst/>
          </a:prstGeom>
          <a:noFill/>
          <a:ln/>
        </p:spPr>
        <p:txBody>
          <a:bodyPr wrap="square" lIns="25400" tIns="25400" rIns="25400" bIns="25400" rtlCol="0" anchor="t">
            <a:normAutofit lnSpcReduction="10000"/>
          </a:bodyPr>
          <a:lstStyle/>
          <a:p>
            <a:pPr marL="0" indent="0" algn="l">
              <a:buNone/>
            </a:pPr>
            <a:r>
              <a:rPr lang="en-US" sz="3000" dirty="0">
                <a:solidFill>
                  <a:srgbClr val="DCECEC"/>
                </a:solidFill>
                <a:latin typeface="Helvetica" pitchFamily="34" charset="0"/>
                <a:ea typeface="Helvetica" pitchFamily="34" charset="-122"/>
                <a:cs typeface="Helvetica" pitchFamily="34" charset="-120"/>
              </a:rPr>
              <a:t>Can a city have too many visitors?</a:t>
            </a:r>
            <a:endParaRPr lang="en-US" sz="3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001</a:t>
            </a:r>
            <a:endParaRPr lang="en-US" sz="1200" dirty="0"/>
          </a:p>
        </p:txBody>
      </p:sp>
      <p:sp>
        <p:nvSpPr>
          <p:cNvPr id="5" name="Text 3"/>
          <p:cNvSpPr/>
          <p:nvPr/>
        </p:nvSpPr>
        <p:spPr>
          <a:xfrm>
            <a:off x="1047750" y="15811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LESSON OVERVIEW</a:t>
            </a:r>
            <a:endParaRPr lang="en-US" sz="1500" dirty="0"/>
          </a:p>
        </p:txBody>
      </p:sp>
      <p:sp>
        <p:nvSpPr>
          <p:cNvPr id="6" name="Text 4"/>
          <p:cNvSpPr/>
          <p:nvPr/>
        </p:nvSpPr>
        <p:spPr>
          <a:xfrm>
            <a:off x="1047750" y="1916430"/>
            <a:ext cx="17811750" cy="685800"/>
          </a:xfrm>
          <a:prstGeom prst="rect">
            <a:avLst/>
          </a:prstGeom>
          <a:noFill/>
          <a:ln/>
        </p:spPr>
        <p:txBody>
          <a:bodyPr wrap="square" lIns="25400" tIns="25400" rIns="25400" bIns="25400" rtlCol="0" anchor="t">
            <a:normAutofit lnSpcReduction="10000"/>
          </a:bodyPr>
          <a:lstStyle/>
          <a:p>
            <a:pPr marL="0" indent="0" algn="l">
              <a:buNone/>
            </a:pPr>
            <a:r>
              <a:rPr lang="en-US" sz="4500" b="1" dirty="0">
                <a:solidFill>
                  <a:srgbClr val="176B6B"/>
                </a:solidFill>
                <a:latin typeface="Georgia" pitchFamily="34" charset="0"/>
                <a:ea typeface="Georgia" pitchFamily="34" charset="-122"/>
                <a:cs typeface="Georgia" pitchFamily="34" charset="-120"/>
              </a:rPr>
              <a:t>What we’ll do today</a:t>
            </a:r>
            <a:endParaRPr lang="en-US" sz="4500" dirty="0"/>
          </a:p>
        </p:txBody>
      </p:sp>
      <p:sp>
        <p:nvSpPr>
          <p:cNvPr id="7" name="Text 5"/>
          <p:cNvSpPr/>
          <p:nvPr/>
        </p:nvSpPr>
        <p:spPr>
          <a:xfrm>
            <a:off x="1047750" y="3097530"/>
            <a:ext cx="513517"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01</a:t>
            </a:r>
            <a:endParaRPr lang="en-US" sz="3300" dirty="0"/>
          </a:p>
        </p:txBody>
      </p:sp>
      <p:sp>
        <p:nvSpPr>
          <p:cNvPr id="8" name="Text 6"/>
          <p:cNvSpPr/>
          <p:nvPr/>
        </p:nvSpPr>
        <p:spPr>
          <a:xfrm>
            <a:off x="1713667" y="3097530"/>
            <a:ext cx="4087273"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6B6B"/>
                </a:solidFill>
                <a:latin typeface="Helvetica" pitchFamily="34" charset="0"/>
                <a:ea typeface="Helvetica" pitchFamily="34" charset="-122"/>
                <a:cs typeface="Helvetica" pitchFamily="34" charset="-120"/>
              </a:rPr>
              <a:t>Warm-up &amp; vocabulary</a:t>
            </a:r>
            <a:endParaRPr lang="en-US" sz="2250" dirty="0"/>
          </a:p>
        </p:txBody>
      </p:sp>
      <p:sp>
        <p:nvSpPr>
          <p:cNvPr id="9" name="Text 7"/>
          <p:cNvSpPr/>
          <p:nvPr/>
        </p:nvSpPr>
        <p:spPr>
          <a:xfrm>
            <a:off x="1713667" y="3463290"/>
            <a:ext cx="4087273"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Start talking and learn five useful words.</a:t>
            </a:r>
            <a:endParaRPr lang="en-US" sz="1650" dirty="0"/>
          </a:p>
        </p:txBody>
      </p:sp>
      <p:sp>
        <p:nvSpPr>
          <p:cNvPr id="10" name="Text 8"/>
          <p:cNvSpPr/>
          <p:nvPr/>
        </p:nvSpPr>
        <p:spPr>
          <a:xfrm>
            <a:off x="9477375" y="3097530"/>
            <a:ext cx="567571"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02</a:t>
            </a:r>
            <a:endParaRPr lang="en-US" sz="3300" dirty="0"/>
          </a:p>
        </p:txBody>
      </p:sp>
      <p:sp>
        <p:nvSpPr>
          <p:cNvPr id="11" name="Text 9"/>
          <p:cNvSpPr/>
          <p:nvPr/>
        </p:nvSpPr>
        <p:spPr>
          <a:xfrm>
            <a:off x="10197346" y="3097530"/>
            <a:ext cx="2690753"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6B6B"/>
                </a:solidFill>
                <a:latin typeface="Helvetica" pitchFamily="34" charset="0"/>
                <a:ea typeface="Helvetica" pitchFamily="34" charset="-122"/>
                <a:cs typeface="Helvetica" pitchFamily="34" charset="-120"/>
              </a:rPr>
              <a:t>Read &amp; listen</a:t>
            </a:r>
            <a:endParaRPr lang="en-US" sz="2250" dirty="0"/>
          </a:p>
        </p:txBody>
      </p:sp>
      <p:sp>
        <p:nvSpPr>
          <p:cNvPr id="12" name="Text 10"/>
          <p:cNvSpPr/>
          <p:nvPr/>
        </p:nvSpPr>
        <p:spPr>
          <a:xfrm>
            <a:off x="10197346" y="3463290"/>
            <a:ext cx="2690753"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The article, with the audio.</a:t>
            </a:r>
            <a:endParaRPr lang="en-US" sz="1650" dirty="0"/>
          </a:p>
        </p:txBody>
      </p:sp>
      <p:sp>
        <p:nvSpPr>
          <p:cNvPr id="13" name="Text 11"/>
          <p:cNvSpPr/>
          <p:nvPr/>
        </p:nvSpPr>
        <p:spPr>
          <a:xfrm>
            <a:off x="1047750" y="3992880"/>
            <a:ext cx="564713"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03</a:t>
            </a:r>
            <a:endParaRPr lang="en-US" sz="3300" dirty="0"/>
          </a:p>
        </p:txBody>
      </p:sp>
      <p:sp>
        <p:nvSpPr>
          <p:cNvPr id="14" name="Text 12"/>
          <p:cNvSpPr/>
          <p:nvPr/>
        </p:nvSpPr>
        <p:spPr>
          <a:xfrm>
            <a:off x="1764863" y="3992880"/>
            <a:ext cx="3322808"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6B6B"/>
                </a:solidFill>
                <a:latin typeface="Helvetica" pitchFamily="34" charset="0"/>
                <a:ea typeface="Helvetica" pitchFamily="34" charset="-122"/>
                <a:cs typeface="Helvetica" pitchFamily="34" charset="-120"/>
              </a:rPr>
              <a:t>Check &amp; discuss</a:t>
            </a:r>
            <a:endParaRPr lang="en-US" sz="2250" dirty="0"/>
          </a:p>
        </p:txBody>
      </p:sp>
      <p:sp>
        <p:nvSpPr>
          <p:cNvPr id="15" name="Text 13"/>
          <p:cNvSpPr/>
          <p:nvPr/>
        </p:nvSpPr>
        <p:spPr>
          <a:xfrm>
            <a:off x="1764863" y="4358640"/>
            <a:ext cx="3322808"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True or False, then talk together.</a:t>
            </a:r>
            <a:endParaRPr lang="en-US" sz="1650" dirty="0"/>
          </a:p>
        </p:txBody>
      </p:sp>
      <p:sp>
        <p:nvSpPr>
          <p:cNvPr id="16" name="Text 14"/>
          <p:cNvSpPr/>
          <p:nvPr/>
        </p:nvSpPr>
        <p:spPr>
          <a:xfrm>
            <a:off x="9477375" y="3992880"/>
            <a:ext cx="570309"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04</a:t>
            </a:r>
            <a:endParaRPr lang="en-US" sz="3300" dirty="0"/>
          </a:p>
        </p:txBody>
      </p:sp>
      <p:sp>
        <p:nvSpPr>
          <p:cNvPr id="17" name="Text 15"/>
          <p:cNvSpPr/>
          <p:nvPr/>
        </p:nvSpPr>
        <p:spPr>
          <a:xfrm>
            <a:off x="10200084" y="3992880"/>
            <a:ext cx="4253996"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6B6B"/>
                </a:solidFill>
                <a:latin typeface="Helvetica" pitchFamily="34" charset="0"/>
                <a:ea typeface="Helvetica" pitchFamily="34" charset="-122"/>
                <a:cs typeface="Helvetica" pitchFamily="34" charset="-120"/>
              </a:rPr>
              <a:t>Think &amp; write</a:t>
            </a:r>
            <a:endParaRPr lang="en-US" sz="2250" dirty="0"/>
          </a:p>
        </p:txBody>
      </p:sp>
      <p:sp>
        <p:nvSpPr>
          <p:cNvPr id="18" name="Text 16"/>
          <p:cNvSpPr/>
          <p:nvPr/>
        </p:nvSpPr>
        <p:spPr>
          <a:xfrm>
            <a:off x="10200084" y="4358640"/>
            <a:ext cx="4253996"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Choose your rules and write your opinion.</a:t>
            </a:r>
            <a:endParaRPr lang="en-US" sz="1650" dirty="0"/>
          </a:p>
        </p:txBody>
      </p:sp>
      <p:sp>
        <p:nvSpPr>
          <p:cNvPr id="19" name="Text 17"/>
          <p:cNvSpPr/>
          <p:nvPr/>
        </p:nvSpPr>
        <p:spPr>
          <a:xfrm>
            <a:off x="1047750" y="9429750"/>
            <a:ext cx="197658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
        <p:nvSpPr>
          <p:cNvPr id="20" name="Text 18"/>
          <p:cNvSpPr/>
          <p:nvPr/>
        </p:nvSpPr>
        <p:spPr>
          <a:xfrm>
            <a:off x="16116062" y="9429750"/>
            <a:ext cx="1200388"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45–60 minutes</a:t>
            </a:r>
            <a:endParaRPr lang="en-US" sz="127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001</a:t>
            </a:r>
            <a:endParaRPr lang="en-US" sz="1200" dirty="0"/>
          </a:p>
        </p:txBody>
      </p:sp>
      <p:sp>
        <p:nvSpPr>
          <p:cNvPr id="5" name="Text 3"/>
          <p:cNvSpPr/>
          <p:nvPr/>
        </p:nvSpPr>
        <p:spPr>
          <a:xfrm>
            <a:off x="1047750" y="15811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WARM-UP</a:t>
            </a:r>
            <a:endParaRPr lang="en-US" sz="1500" dirty="0"/>
          </a:p>
        </p:txBody>
      </p:sp>
      <p:sp>
        <p:nvSpPr>
          <p:cNvPr id="6" name="Text 4"/>
          <p:cNvSpPr/>
          <p:nvPr/>
        </p:nvSpPr>
        <p:spPr>
          <a:xfrm>
            <a:off x="1047750" y="1916430"/>
            <a:ext cx="17811750" cy="685800"/>
          </a:xfrm>
          <a:prstGeom prst="rect">
            <a:avLst/>
          </a:prstGeom>
          <a:noFill/>
          <a:ln/>
        </p:spPr>
        <p:txBody>
          <a:bodyPr wrap="square" lIns="25400" tIns="25400" rIns="25400" bIns="25400" rtlCol="0" anchor="t">
            <a:normAutofit lnSpcReduction="10000"/>
          </a:bodyPr>
          <a:lstStyle/>
          <a:p>
            <a:pPr marL="0" indent="0" algn="l">
              <a:buNone/>
            </a:pPr>
            <a:r>
              <a:rPr lang="en-US" sz="4500" b="1" dirty="0">
                <a:solidFill>
                  <a:srgbClr val="176B6B"/>
                </a:solidFill>
                <a:latin typeface="Georgia" pitchFamily="34" charset="0"/>
                <a:ea typeface="Georgia" pitchFamily="34" charset="-122"/>
                <a:cs typeface="Georgia" pitchFamily="34" charset="-120"/>
              </a:rPr>
              <a:t>Talk with a partner</a:t>
            </a:r>
            <a:endParaRPr lang="en-US" sz="4500" dirty="0"/>
          </a:p>
        </p:txBody>
      </p:sp>
      <p:sp>
        <p:nvSpPr>
          <p:cNvPr id="7" name="Text 5"/>
          <p:cNvSpPr/>
          <p:nvPr/>
        </p:nvSpPr>
        <p:spPr>
          <a:xfrm>
            <a:off x="1047750" y="3230880"/>
            <a:ext cx="370880" cy="655320"/>
          </a:xfrm>
          <a:prstGeom prst="rect">
            <a:avLst/>
          </a:prstGeom>
          <a:noFill/>
          <a:ln/>
        </p:spPr>
        <p:txBody>
          <a:bodyPr wrap="square" lIns="25400" tIns="25400" rIns="25400" bIns="25400" rtlCol="0" anchor="t">
            <a:normAutofit lnSpcReduction="10000"/>
          </a:bodyPr>
          <a:lstStyle/>
          <a:p>
            <a:pPr marL="0" indent="0" algn="l">
              <a:lnSpc>
                <a:spcPct val="78641"/>
              </a:lnSpc>
              <a:buNone/>
            </a:pPr>
            <a:r>
              <a:rPr lang="en-US" sz="5400" b="1" dirty="0">
                <a:solidFill>
                  <a:srgbClr val="D9B877"/>
                </a:solidFill>
                <a:latin typeface="Georgia" pitchFamily="34" charset="0"/>
                <a:ea typeface="Georgia" pitchFamily="34" charset="-122"/>
                <a:cs typeface="Georgia" pitchFamily="34" charset="-120"/>
              </a:rPr>
              <a:t>1</a:t>
            </a:r>
            <a:endParaRPr lang="en-US" sz="5400" dirty="0"/>
          </a:p>
        </p:txBody>
      </p:sp>
      <p:sp>
        <p:nvSpPr>
          <p:cNvPr id="8" name="Text 6"/>
          <p:cNvSpPr/>
          <p:nvPr/>
        </p:nvSpPr>
        <p:spPr>
          <a:xfrm>
            <a:off x="1666280" y="3288030"/>
            <a:ext cx="8665941" cy="552450"/>
          </a:xfrm>
          <a:prstGeom prst="rect">
            <a:avLst/>
          </a:prstGeom>
          <a:noFill/>
          <a:ln/>
        </p:spPr>
        <p:txBody>
          <a:bodyPr wrap="square" lIns="25400" tIns="25400" rIns="25400" bIns="25400" rtlCol="0" anchor="t">
            <a:normAutofit/>
          </a:bodyPr>
          <a:lstStyle/>
          <a:p>
            <a:pPr marL="0" indent="0" algn="l">
              <a:lnSpc>
                <a:spcPct val="116379"/>
              </a:lnSpc>
              <a:buNone/>
            </a:pPr>
            <a:r>
              <a:rPr lang="en-US" sz="3000" dirty="0">
                <a:solidFill>
                  <a:srgbClr val="1A1A1A"/>
                </a:solidFill>
                <a:latin typeface="Helvetica" pitchFamily="34" charset="0"/>
                <a:ea typeface="Helvetica" pitchFamily="34" charset="-122"/>
                <a:cs typeface="Helvetica" pitchFamily="34" charset="-120"/>
              </a:rPr>
              <a:t>Do you like busy places or quiet places? Why?</a:t>
            </a:r>
            <a:endParaRPr lang="en-US" sz="3000" dirty="0"/>
          </a:p>
        </p:txBody>
      </p:sp>
      <p:sp>
        <p:nvSpPr>
          <p:cNvPr id="9" name="Text 7"/>
          <p:cNvSpPr/>
          <p:nvPr/>
        </p:nvSpPr>
        <p:spPr>
          <a:xfrm>
            <a:off x="1047750" y="4267200"/>
            <a:ext cx="459343" cy="655320"/>
          </a:xfrm>
          <a:prstGeom prst="rect">
            <a:avLst/>
          </a:prstGeom>
          <a:noFill/>
          <a:ln/>
        </p:spPr>
        <p:txBody>
          <a:bodyPr wrap="square" lIns="25400" tIns="25400" rIns="25400" bIns="25400" rtlCol="0" anchor="t">
            <a:normAutofit lnSpcReduction="10000"/>
          </a:bodyPr>
          <a:lstStyle/>
          <a:p>
            <a:pPr marL="0" indent="0" algn="l">
              <a:lnSpc>
                <a:spcPct val="78641"/>
              </a:lnSpc>
              <a:buNone/>
            </a:pPr>
            <a:r>
              <a:rPr lang="en-US" sz="5400" b="1" dirty="0">
                <a:solidFill>
                  <a:srgbClr val="D9B877"/>
                </a:solidFill>
                <a:latin typeface="Georgia" pitchFamily="34" charset="0"/>
                <a:ea typeface="Georgia" pitchFamily="34" charset="-122"/>
                <a:cs typeface="Georgia" pitchFamily="34" charset="-120"/>
              </a:rPr>
              <a:t>2</a:t>
            </a:r>
            <a:endParaRPr lang="en-US" sz="5400" dirty="0"/>
          </a:p>
        </p:txBody>
      </p:sp>
      <p:sp>
        <p:nvSpPr>
          <p:cNvPr id="10" name="Text 8"/>
          <p:cNvSpPr/>
          <p:nvPr/>
        </p:nvSpPr>
        <p:spPr>
          <a:xfrm>
            <a:off x="1754743" y="4324350"/>
            <a:ext cx="7896106" cy="552450"/>
          </a:xfrm>
          <a:prstGeom prst="rect">
            <a:avLst/>
          </a:prstGeom>
          <a:noFill/>
          <a:ln/>
        </p:spPr>
        <p:txBody>
          <a:bodyPr wrap="square" lIns="25400" tIns="25400" rIns="25400" bIns="25400" rtlCol="0" anchor="t">
            <a:normAutofit/>
          </a:bodyPr>
          <a:lstStyle/>
          <a:p>
            <a:pPr marL="0" indent="0" algn="l">
              <a:lnSpc>
                <a:spcPct val="116379"/>
              </a:lnSpc>
              <a:buNone/>
            </a:pPr>
            <a:r>
              <a:rPr lang="en-US" sz="3000" dirty="0">
                <a:solidFill>
                  <a:srgbClr val="1A1A1A"/>
                </a:solidFill>
                <a:latin typeface="Helvetica" pitchFamily="34" charset="0"/>
                <a:ea typeface="Helvetica" pitchFamily="34" charset="-122"/>
                <a:cs typeface="Helvetica" pitchFamily="34" charset="-120"/>
              </a:rPr>
              <a:t>Why do tourists come to your town or city?</a:t>
            </a:r>
            <a:endParaRPr lang="en-US" sz="3000" dirty="0"/>
          </a:p>
        </p:txBody>
      </p:sp>
      <p:sp>
        <p:nvSpPr>
          <p:cNvPr id="11" name="Shape 9"/>
          <p:cNvSpPr/>
          <p:nvPr/>
        </p:nvSpPr>
        <p:spPr>
          <a:xfrm>
            <a:off x="1047750" y="5379720"/>
            <a:ext cx="45720" cy="672465"/>
          </a:xfrm>
          <a:prstGeom prst="rect">
            <a:avLst/>
          </a:prstGeom>
          <a:solidFill>
            <a:srgbClr val="D9B877"/>
          </a:solidFill>
          <a:ln/>
        </p:spPr>
        <p:txBody>
          <a:bodyPr/>
          <a:lstStyle/>
          <a:p>
            <a:endParaRPr lang="en-US"/>
          </a:p>
        </p:txBody>
      </p:sp>
      <p:sp>
        <p:nvSpPr>
          <p:cNvPr id="12" name="Text 10"/>
          <p:cNvSpPr/>
          <p:nvPr/>
        </p:nvSpPr>
        <p:spPr>
          <a:xfrm>
            <a:off x="1341120" y="5379720"/>
            <a:ext cx="13821919" cy="228600"/>
          </a:xfrm>
          <a:prstGeom prst="rect">
            <a:avLst/>
          </a:prstGeom>
          <a:noFill/>
          <a:ln/>
        </p:spPr>
        <p:txBody>
          <a:bodyPr wrap="square" lIns="25400" tIns="25400" rIns="25400" bIns="25400" rtlCol="0" anchor="t">
            <a:normAutofit lnSpcReduction="10000"/>
          </a:bodyPr>
          <a:lstStyle/>
          <a:p>
            <a:pPr marL="0" indent="0" algn="l">
              <a:buNone/>
            </a:pPr>
            <a:r>
              <a:rPr lang="en-US" sz="1275" b="1" kern="0" spc="263" dirty="0">
                <a:solidFill>
                  <a:srgbClr val="BF842C"/>
                </a:solidFill>
                <a:latin typeface="Helvetica" pitchFamily="34" charset="0"/>
                <a:ea typeface="Helvetica" pitchFamily="34" charset="-122"/>
                <a:cs typeface="Helvetica" pitchFamily="34" charset="-120"/>
              </a:rPr>
              <a:t>USEFUL LANGUAGE</a:t>
            </a:r>
            <a:endParaRPr lang="en-US" sz="1275" dirty="0"/>
          </a:p>
        </p:txBody>
      </p:sp>
      <p:sp>
        <p:nvSpPr>
          <p:cNvPr id="13" name="Text 11"/>
          <p:cNvSpPr/>
          <p:nvPr/>
        </p:nvSpPr>
        <p:spPr>
          <a:xfrm>
            <a:off x="1341120" y="5665470"/>
            <a:ext cx="13821919" cy="424815"/>
          </a:xfrm>
          <a:prstGeom prst="rect">
            <a:avLst/>
          </a:prstGeom>
          <a:noFill/>
          <a:ln/>
        </p:spPr>
        <p:txBody>
          <a:bodyPr wrap="square" lIns="25400" tIns="25400" rIns="25400" bIns="25400" rtlCol="0" anchor="t">
            <a:normAutofit/>
          </a:bodyPr>
          <a:lstStyle/>
          <a:p>
            <a:pPr marL="0" indent="0" algn="l">
              <a:lnSpc>
                <a:spcPct val="126875"/>
              </a:lnSpc>
              <a:buNone/>
            </a:pPr>
            <a:r>
              <a:rPr lang="en-US" sz="2100" dirty="0">
                <a:solidFill>
                  <a:srgbClr val="333333"/>
                </a:solidFill>
                <a:latin typeface="Helvetica" pitchFamily="34" charset="0"/>
                <a:ea typeface="Helvetica" pitchFamily="34" charset="-122"/>
                <a:cs typeface="Helvetica" pitchFamily="34" charset="-120"/>
              </a:rPr>
              <a:t>I like… because… · They come to see…</a:t>
            </a:r>
            <a:endParaRPr lang="en-US" sz="2100" dirty="0"/>
          </a:p>
        </p:txBody>
      </p:sp>
      <p:sp>
        <p:nvSpPr>
          <p:cNvPr id="14" name="Text 1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001</a:t>
            </a:r>
            <a:endParaRPr lang="en-US" sz="1200" dirty="0"/>
          </a:p>
        </p:txBody>
      </p:sp>
      <p:sp>
        <p:nvSpPr>
          <p:cNvPr id="5" name="Text 3"/>
          <p:cNvSpPr/>
          <p:nvPr/>
        </p:nvSpPr>
        <p:spPr>
          <a:xfrm>
            <a:off x="1047750" y="4045744"/>
            <a:ext cx="8539163"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BEFORE YOU READ</a:t>
            </a:r>
            <a:endParaRPr lang="en-US" sz="1500" dirty="0"/>
          </a:p>
        </p:txBody>
      </p:sp>
      <p:sp>
        <p:nvSpPr>
          <p:cNvPr id="6" name="Text 4"/>
          <p:cNvSpPr/>
          <p:nvPr/>
        </p:nvSpPr>
        <p:spPr>
          <a:xfrm>
            <a:off x="1047750" y="4381024"/>
            <a:ext cx="8539163" cy="598170"/>
          </a:xfrm>
          <a:prstGeom prst="rect">
            <a:avLst/>
          </a:prstGeom>
          <a:noFill/>
          <a:ln/>
        </p:spPr>
        <p:txBody>
          <a:bodyPr wrap="square" lIns="25400" tIns="25400" rIns="25400" bIns="25400" rtlCol="0" anchor="t">
            <a:normAutofit lnSpcReduction="10000"/>
          </a:bodyPr>
          <a:lstStyle/>
          <a:p>
            <a:pPr marL="0" indent="0" algn="l">
              <a:lnSpc>
                <a:spcPct val="93038"/>
              </a:lnSpc>
              <a:buNone/>
            </a:pPr>
            <a:r>
              <a:rPr lang="en-US" sz="4200" b="1" dirty="0">
                <a:solidFill>
                  <a:srgbClr val="176B6B"/>
                </a:solidFill>
                <a:latin typeface="Georgia" pitchFamily="34" charset="0"/>
                <a:ea typeface="Georgia" pitchFamily="34" charset="-122"/>
                <a:cs typeface="Georgia" pitchFamily="34" charset="-120"/>
              </a:rPr>
              <a:t>Look and predict</a:t>
            </a:r>
            <a:endParaRPr lang="en-US" sz="4200" dirty="0"/>
          </a:p>
        </p:txBody>
      </p:sp>
      <p:sp>
        <p:nvSpPr>
          <p:cNvPr id="7" name="Text 5"/>
          <p:cNvSpPr/>
          <p:nvPr/>
        </p:nvSpPr>
        <p:spPr>
          <a:xfrm>
            <a:off x="1047750" y="5264944"/>
            <a:ext cx="8539163" cy="452438"/>
          </a:xfrm>
          <a:prstGeom prst="rect">
            <a:avLst/>
          </a:prstGeom>
          <a:noFill/>
          <a:ln/>
        </p:spPr>
        <p:txBody>
          <a:bodyPr wrap="square" lIns="25400" tIns="25400" rIns="25400" bIns="25400" rtlCol="0" anchor="t">
            <a:normAutofit/>
          </a:bodyPr>
          <a:lstStyle/>
          <a:p>
            <a:pPr marL="0" indent="0" algn="l">
              <a:lnSpc>
                <a:spcPct val="126453"/>
              </a:lnSpc>
              <a:buNone/>
            </a:pPr>
            <a:r>
              <a:rPr lang="en-US" sz="2250" dirty="0">
                <a:solidFill>
                  <a:srgbClr val="333333"/>
                </a:solidFill>
                <a:latin typeface="Helvetica" pitchFamily="34" charset="0"/>
                <a:ea typeface="Helvetica" pitchFamily="34" charset="-122"/>
                <a:cs typeface="Helvetica" pitchFamily="34" charset="-120"/>
              </a:rPr>
              <a:t>The article is called </a:t>
            </a:r>
            <a:r>
              <a:rPr lang="en-US" sz="2250" b="1" dirty="0">
                <a:solidFill>
                  <a:srgbClr val="176B6B"/>
                </a:solidFill>
                <a:latin typeface="Helvetica" pitchFamily="34" charset="0"/>
                <a:ea typeface="Helvetica" pitchFamily="34" charset="-122"/>
                <a:cs typeface="Helvetica" pitchFamily="34" charset="-120"/>
              </a:rPr>
              <a:t>“Overtourism.”</a:t>
            </a:r>
            <a:endParaRPr lang="en-US" sz="2250" dirty="0"/>
          </a:p>
        </p:txBody>
      </p:sp>
      <p:sp>
        <p:nvSpPr>
          <p:cNvPr id="8" name="Text 6"/>
          <p:cNvSpPr/>
          <p:nvPr/>
        </p:nvSpPr>
        <p:spPr>
          <a:xfrm>
            <a:off x="1047750" y="5869781"/>
            <a:ext cx="7995761" cy="866775"/>
          </a:xfrm>
          <a:prstGeom prst="rect">
            <a:avLst/>
          </a:prstGeom>
          <a:noFill/>
          <a:ln/>
        </p:spPr>
        <p:txBody>
          <a:bodyPr wrap="square" lIns="25400" tIns="25400" rIns="25400" bIns="25400" rtlCol="0" anchor="t">
            <a:normAutofit lnSpcReduction="10000"/>
          </a:bodyPr>
          <a:lstStyle/>
          <a:p>
            <a:pPr marL="0" indent="0" algn="l">
              <a:lnSpc>
                <a:spcPct val="126453"/>
              </a:lnSpc>
              <a:buNone/>
            </a:pPr>
            <a:r>
              <a:rPr lang="en-US" sz="2250" dirty="0">
                <a:solidFill>
                  <a:srgbClr val="333333"/>
                </a:solidFill>
                <a:latin typeface="Helvetica" pitchFamily="34" charset="0"/>
                <a:ea typeface="Helvetica" pitchFamily="34" charset="-122"/>
                <a:cs typeface="Helvetica" pitchFamily="34" charset="-120"/>
              </a:rPr>
              <a:t>Look at the photo. What is the problem in this place? Why is it a problem?</a:t>
            </a:r>
            <a:endParaRPr lang="en-US" sz="2250" dirty="0"/>
          </a:p>
        </p:txBody>
      </p:sp>
      <p:sp>
        <p:nvSpPr>
          <p:cNvPr id="9" name="Shape 7"/>
          <p:cNvSpPr/>
          <p:nvPr/>
        </p:nvSpPr>
        <p:spPr>
          <a:xfrm>
            <a:off x="9477375" y="2548890"/>
            <a:ext cx="7762875" cy="5334000"/>
          </a:xfrm>
          <a:prstGeom prst="rect">
            <a:avLst/>
          </a:prstGeom>
          <a:ln w="7620">
            <a:solidFill>
              <a:srgbClr val="D8D6D0"/>
            </a:solidFill>
            <a:prstDash val="solid"/>
          </a:ln>
        </p:spPr>
        <p:txBody>
          <a:bodyPr/>
          <a:lstStyle/>
          <a:p>
            <a:endParaRPr lang="en-US"/>
          </a:p>
        </p:txBody>
      </p:sp>
      <p:pic>
        <p:nvPicPr>
          <p:cNvPr id="10" name="Image 0" descr="preencoded.png"/>
          <p:cNvPicPr>
            <a:picLocks noChangeAspect="1"/>
          </p:cNvPicPr>
          <p:nvPr/>
        </p:nvPicPr>
        <p:blipFill>
          <a:blip r:embed="rId3"/>
          <a:srcRect l="1445" r="1445"/>
          <a:stretch/>
        </p:blipFill>
        <p:spPr>
          <a:xfrm>
            <a:off x="9484995" y="2556510"/>
            <a:ext cx="7747635" cy="5318760"/>
          </a:xfrm>
          <a:prstGeom prst="rect">
            <a:avLst/>
          </a:prstGeom>
        </p:spPr>
      </p:pic>
      <p:sp>
        <p:nvSpPr>
          <p:cNvPr id="11" name="Text 8"/>
          <p:cNvSpPr/>
          <p:nvPr/>
        </p:nvSpPr>
        <p:spPr>
          <a:xfrm>
            <a:off x="9477375" y="7997190"/>
            <a:ext cx="8539163" cy="236220"/>
          </a:xfrm>
          <a:prstGeom prst="rect">
            <a:avLst/>
          </a:prstGeom>
          <a:noFill/>
          <a:ln/>
        </p:spPr>
        <p:txBody>
          <a:bodyPr wrap="square" lIns="25400" tIns="25400" rIns="25400" bIns="25400" rtlCol="0" anchor="t">
            <a:normAutofit lnSpcReduction="10000"/>
          </a:bodyPr>
          <a:lstStyle/>
          <a:p>
            <a:pPr marL="0" indent="0" algn="l">
              <a:buNone/>
            </a:pPr>
            <a:r>
              <a:rPr lang="en-US" sz="1350" i="1" dirty="0">
                <a:solidFill>
                  <a:srgbClr val="666666"/>
                </a:solidFill>
                <a:latin typeface="Helvetica" pitchFamily="34" charset="0"/>
                <a:ea typeface="Helvetica" pitchFamily="34" charset="-122"/>
                <a:cs typeface="Helvetica" pitchFamily="34" charset="-120"/>
              </a:rPr>
              <a:t>Thousands of tourists crowd the streets and beach in Positano, Italy.</a:t>
            </a:r>
            <a:endParaRPr lang="en-US" sz="1350" dirty="0"/>
          </a:p>
        </p:txBody>
      </p:sp>
      <p:sp>
        <p:nvSpPr>
          <p:cNvPr id="12" name="Text 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001</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VOCABULARY</a:t>
            </a:r>
            <a:endParaRPr lang="en-US" sz="1500" dirty="0"/>
          </a:p>
        </p:txBody>
      </p:sp>
      <p:sp>
        <p:nvSpPr>
          <p:cNvPr id="6" name="Text 4"/>
          <p:cNvSpPr/>
          <p:nvPr/>
        </p:nvSpPr>
        <p:spPr>
          <a:xfrm>
            <a:off x="1047750" y="1821180"/>
            <a:ext cx="17811750" cy="624840"/>
          </a:xfrm>
          <a:prstGeom prst="rect">
            <a:avLst/>
          </a:prstGeom>
          <a:noFill/>
          <a:ln/>
        </p:spPr>
        <p:txBody>
          <a:bodyPr wrap="square" lIns="25400" tIns="25400" rIns="25400" bIns="25400" rtlCol="0" anchor="t">
            <a:normAutofit lnSpcReduction="10000"/>
          </a:bodyPr>
          <a:lstStyle/>
          <a:p>
            <a:pPr marL="0" indent="0" algn="l">
              <a:buNone/>
            </a:pPr>
            <a:r>
              <a:rPr lang="en-US" sz="4050" b="1" dirty="0">
                <a:solidFill>
                  <a:srgbClr val="176B6B"/>
                </a:solidFill>
                <a:latin typeface="Georgia" pitchFamily="34" charset="0"/>
                <a:ea typeface="Georgia" pitchFamily="34" charset="-122"/>
                <a:cs typeface="Georgia" pitchFamily="34" charset="-120"/>
              </a:rPr>
              <a:t>Match the words to their meanings</a:t>
            </a:r>
            <a:endParaRPr lang="en-US" sz="4050" dirty="0"/>
          </a:p>
        </p:txBody>
      </p:sp>
      <p:sp>
        <p:nvSpPr>
          <p:cNvPr id="7" name="Text 5"/>
          <p:cNvSpPr/>
          <p:nvPr/>
        </p:nvSpPr>
        <p:spPr>
          <a:xfrm>
            <a:off x="1047750" y="282702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1</a:t>
            </a:r>
            <a:endParaRPr lang="en-US" sz="2400" dirty="0"/>
          </a:p>
        </p:txBody>
      </p:sp>
      <p:sp>
        <p:nvSpPr>
          <p:cNvPr id="8" name="Text 6"/>
          <p:cNvSpPr/>
          <p:nvPr/>
        </p:nvSpPr>
        <p:spPr>
          <a:xfrm>
            <a:off x="1524000" y="2834640"/>
            <a:ext cx="1490817"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residents</a:t>
            </a:r>
            <a:endParaRPr lang="en-US" sz="2400" dirty="0"/>
          </a:p>
        </p:txBody>
      </p:sp>
      <p:sp>
        <p:nvSpPr>
          <p:cNvPr id="9" name="Text 7"/>
          <p:cNvSpPr/>
          <p:nvPr/>
        </p:nvSpPr>
        <p:spPr>
          <a:xfrm>
            <a:off x="1047750" y="336804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2</a:t>
            </a:r>
            <a:endParaRPr lang="en-US" sz="2400" dirty="0"/>
          </a:p>
        </p:txBody>
      </p:sp>
      <p:sp>
        <p:nvSpPr>
          <p:cNvPr id="10" name="Text 8"/>
          <p:cNvSpPr/>
          <p:nvPr/>
        </p:nvSpPr>
        <p:spPr>
          <a:xfrm>
            <a:off x="1524000" y="3375660"/>
            <a:ext cx="1378708"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crowded</a:t>
            </a:r>
            <a:endParaRPr lang="en-US" sz="2400" dirty="0"/>
          </a:p>
        </p:txBody>
      </p:sp>
      <p:sp>
        <p:nvSpPr>
          <p:cNvPr id="11" name="Text 9"/>
          <p:cNvSpPr/>
          <p:nvPr/>
        </p:nvSpPr>
        <p:spPr>
          <a:xfrm>
            <a:off x="1047750" y="390906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3</a:t>
            </a:r>
            <a:endParaRPr lang="en-US" sz="2400" dirty="0"/>
          </a:p>
        </p:txBody>
      </p:sp>
      <p:sp>
        <p:nvSpPr>
          <p:cNvPr id="12" name="Text 10"/>
          <p:cNvSpPr/>
          <p:nvPr/>
        </p:nvSpPr>
        <p:spPr>
          <a:xfrm>
            <a:off x="1524000" y="3916680"/>
            <a:ext cx="770811"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local</a:t>
            </a:r>
            <a:endParaRPr lang="en-US" sz="2400" dirty="0"/>
          </a:p>
        </p:txBody>
      </p:sp>
      <p:sp>
        <p:nvSpPr>
          <p:cNvPr id="13" name="Text 11"/>
          <p:cNvSpPr/>
          <p:nvPr/>
        </p:nvSpPr>
        <p:spPr>
          <a:xfrm>
            <a:off x="1047750" y="445008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4</a:t>
            </a:r>
            <a:endParaRPr lang="en-US" sz="2400" dirty="0"/>
          </a:p>
        </p:txBody>
      </p:sp>
      <p:sp>
        <p:nvSpPr>
          <p:cNvPr id="14" name="Text 12"/>
          <p:cNvSpPr/>
          <p:nvPr/>
        </p:nvSpPr>
        <p:spPr>
          <a:xfrm>
            <a:off x="1524000" y="4457700"/>
            <a:ext cx="516731"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fee</a:t>
            </a:r>
            <a:endParaRPr lang="en-US" sz="2400" dirty="0"/>
          </a:p>
        </p:txBody>
      </p:sp>
      <p:sp>
        <p:nvSpPr>
          <p:cNvPr id="15" name="Text 13"/>
          <p:cNvSpPr/>
          <p:nvPr/>
        </p:nvSpPr>
        <p:spPr>
          <a:xfrm>
            <a:off x="1047750" y="499110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5</a:t>
            </a:r>
            <a:endParaRPr lang="en-US" sz="2400" dirty="0"/>
          </a:p>
        </p:txBody>
      </p:sp>
      <p:sp>
        <p:nvSpPr>
          <p:cNvPr id="16" name="Text 14"/>
          <p:cNvSpPr/>
          <p:nvPr/>
        </p:nvSpPr>
        <p:spPr>
          <a:xfrm>
            <a:off x="1524000" y="4998720"/>
            <a:ext cx="702826"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limit</a:t>
            </a:r>
            <a:endParaRPr lang="en-US" sz="2400" dirty="0"/>
          </a:p>
        </p:txBody>
      </p:sp>
      <p:sp>
        <p:nvSpPr>
          <p:cNvPr id="17" name="Text 15"/>
          <p:cNvSpPr/>
          <p:nvPr/>
        </p:nvSpPr>
        <p:spPr>
          <a:xfrm>
            <a:off x="7924800" y="2827020"/>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A</a:t>
            </a:r>
            <a:endParaRPr lang="en-US" sz="1950" dirty="0"/>
          </a:p>
        </p:txBody>
      </p:sp>
      <p:sp>
        <p:nvSpPr>
          <p:cNvPr id="18" name="Text 16"/>
          <p:cNvSpPr/>
          <p:nvPr/>
        </p:nvSpPr>
        <p:spPr>
          <a:xfrm>
            <a:off x="8401050" y="2827020"/>
            <a:ext cx="4560594"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money that you pay to do something</a:t>
            </a:r>
            <a:endParaRPr lang="en-US" sz="2025" dirty="0"/>
          </a:p>
        </p:txBody>
      </p:sp>
      <p:sp>
        <p:nvSpPr>
          <p:cNvPr id="19" name="Text 17"/>
          <p:cNvSpPr/>
          <p:nvPr/>
        </p:nvSpPr>
        <p:spPr>
          <a:xfrm>
            <a:off x="7924800" y="3374708"/>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B</a:t>
            </a:r>
            <a:endParaRPr lang="en-US" sz="1950" dirty="0"/>
          </a:p>
        </p:txBody>
      </p:sp>
      <p:sp>
        <p:nvSpPr>
          <p:cNvPr id="20" name="Text 18"/>
          <p:cNvSpPr/>
          <p:nvPr/>
        </p:nvSpPr>
        <p:spPr>
          <a:xfrm>
            <a:off x="8401050" y="3374707"/>
            <a:ext cx="3711654"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the people who live in a place</a:t>
            </a:r>
            <a:endParaRPr lang="en-US" sz="2025" dirty="0"/>
          </a:p>
        </p:txBody>
      </p:sp>
      <p:sp>
        <p:nvSpPr>
          <p:cNvPr id="21" name="Text 19"/>
          <p:cNvSpPr/>
          <p:nvPr/>
        </p:nvSpPr>
        <p:spPr>
          <a:xfrm>
            <a:off x="7924800" y="3922395"/>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C</a:t>
            </a:r>
            <a:endParaRPr lang="en-US" sz="1950" dirty="0"/>
          </a:p>
        </p:txBody>
      </p:sp>
      <p:sp>
        <p:nvSpPr>
          <p:cNvPr id="22" name="Text 20"/>
          <p:cNvSpPr/>
          <p:nvPr/>
        </p:nvSpPr>
        <p:spPr>
          <a:xfrm>
            <a:off x="8401050" y="3907695"/>
            <a:ext cx="4025979"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stop something getting bigger</a:t>
            </a:r>
            <a:endParaRPr lang="en-US" sz="2025" dirty="0"/>
          </a:p>
        </p:txBody>
      </p:sp>
      <p:sp>
        <p:nvSpPr>
          <p:cNvPr id="23" name="Text 21"/>
          <p:cNvSpPr/>
          <p:nvPr/>
        </p:nvSpPr>
        <p:spPr>
          <a:xfrm>
            <a:off x="7924800" y="4470083"/>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D</a:t>
            </a:r>
            <a:endParaRPr lang="en-US" sz="1950" dirty="0"/>
          </a:p>
        </p:txBody>
      </p:sp>
      <p:sp>
        <p:nvSpPr>
          <p:cNvPr id="24" name="Text 22"/>
          <p:cNvSpPr/>
          <p:nvPr/>
        </p:nvSpPr>
        <p:spPr>
          <a:xfrm>
            <a:off x="8401050" y="4451445"/>
            <a:ext cx="2846475"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full of too many people</a:t>
            </a:r>
            <a:endParaRPr lang="en-US" sz="2025" dirty="0"/>
          </a:p>
        </p:txBody>
      </p:sp>
      <p:sp>
        <p:nvSpPr>
          <p:cNvPr id="25" name="Text 23"/>
          <p:cNvSpPr/>
          <p:nvPr/>
        </p:nvSpPr>
        <p:spPr>
          <a:xfrm>
            <a:off x="7924800" y="5017770"/>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E</a:t>
            </a:r>
            <a:endParaRPr lang="en-US" sz="1950" dirty="0"/>
          </a:p>
        </p:txBody>
      </p:sp>
      <p:sp>
        <p:nvSpPr>
          <p:cNvPr id="26" name="Text 24"/>
          <p:cNvSpPr/>
          <p:nvPr/>
        </p:nvSpPr>
        <p:spPr>
          <a:xfrm>
            <a:off x="8401050" y="5025866"/>
            <a:ext cx="3459147"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from the same town or area</a:t>
            </a:r>
            <a:endParaRPr lang="en-US" sz="2025" dirty="0"/>
          </a:p>
        </p:txBody>
      </p:sp>
      <p:sp>
        <p:nvSpPr>
          <p:cNvPr id="27" name="Text 25"/>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001</a:t>
            </a:r>
            <a:endParaRPr lang="en-US" sz="1200" dirty="0"/>
          </a:p>
        </p:txBody>
      </p:sp>
      <p:sp>
        <p:nvSpPr>
          <p:cNvPr id="5" name="Text 3"/>
          <p:cNvSpPr/>
          <p:nvPr/>
        </p:nvSpPr>
        <p:spPr>
          <a:xfrm>
            <a:off x="1047750" y="1676400"/>
            <a:ext cx="1889879"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VOCABULARY</a:t>
            </a:r>
            <a:endParaRPr lang="en-US" sz="1500" dirty="0"/>
          </a:p>
        </p:txBody>
      </p:sp>
      <p:sp>
        <p:nvSpPr>
          <p:cNvPr id="6" name="Shape 4"/>
          <p:cNvSpPr/>
          <p:nvPr/>
        </p:nvSpPr>
        <p:spPr>
          <a:xfrm>
            <a:off x="2975372" y="1581150"/>
            <a:ext cx="1601272" cy="388620"/>
          </a:xfrm>
          <a:prstGeom prst="rect">
            <a:avLst/>
          </a:prstGeom>
          <a:solidFill>
            <a:srgbClr val="176B6B"/>
          </a:solidFill>
          <a:ln/>
        </p:spPr>
        <p:txBody>
          <a:bodyPr/>
          <a:lstStyle/>
          <a:p>
            <a:endParaRPr lang="en-US"/>
          </a:p>
        </p:txBody>
      </p:sp>
      <p:sp>
        <p:nvSpPr>
          <p:cNvPr id="7" name="Text 5"/>
          <p:cNvSpPr/>
          <p:nvPr/>
        </p:nvSpPr>
        <p:spPr>
          <a:xfrm>
            <a:off x="3146822" y="16383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103120"/>
            <a:ext cx="17811750" cy="640080"/>
          </a:xfrm>
          <a:prstGeom prst="rect">
            <a:avLst/>
          </a:prstGeom>
          <a:noFill/>
          <a:ln/>
        </p:spPr>
        <p:txBody>
          <a:bodyPr wrap="square" lIns="25400" tIns="25400" rIns="25400" bIns="25400" rtlCol="0" anchor="t">
            <a:normAutofit lnSpcReduction="10000"/>
          </a:bodyPr>
          <a:lstStyle/>
          <a:p>
            <a:pPr marL="0" indent="0" algn="l">
              <a:buNone/>
            </a:pPr>
            <a:r>
              <a:rPr lang="en-US" sz="4200" b="1" dirty="0">
                <a:solidFill>
                  <a:srgbClr val="176B6B"/>
                </a:solidFill>
                <a:latin typeface="Georgia" pitchFamily="34" charset="0"/>
                <a:ea typeface="Georgia" pitchFamily="34" charset="-122"/>
                <a:cs typeface="Georgia" pitchFamily="34" charset="-120"/>
              </a:rPr>
              <a:t>How did you do?</a:t>
            </a:r>
            <a:endParaRPr lang="en-US" sz="4200" dirty="0"/>
          </a:p>
        </p:txBody>
      </p:sp>
      <p:sp>
        <p:nvSpPr>
          <p:cNvPr id="9" name="Shape 7"/>
          <p:cNvSpPr/>
          <p:nvPr/>
        </p:nvSpPr>
        <p:spPr>
          <a:xfrm>
            <a:off x="1047750" y="3276600"/>
            <a:ext cx="2857500" cy="883920"/>
          </a:xfrm>
          <a:prstGeom prst="rect">
            <a:avLst/>
          </a:prstGeom>
          <a:ln w="15240">
            <a:solidFill>
              <a:srgbClr val="176B6B"/>
            </a:solidFill>
            <a:prstDash val="solid"/>
          </a:ln>
        </p:spPr>
        <p:txBody>
          <a:bodyPr/>
          <a:lstStyle/>
          <a:p>
            <a:endParaRPr lang="en-US"/>
          </a:p>
        </p:txBody>
      </p:sp>
      <p:sp>
        <p:nvSpPr>
          <p:cNvPr id="10" name="Text 8"/>
          <p:cNvSpPr/>
          <p:nvPr/>
        </p:nvSpPr>
        <p:spPr>
          <a:xfrm>
            <a:off x="138684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1–B </a:t>
            </a:r>
            <a:r>
              <a:rPr lang="en-US" sz="2250" b="1" dirty="0">
                <a:solidFill>
                  <a:srgbClr val="176B6B"/>
                </a:solidFill>
                <a:latin typeface="Helvetica" pitchFamily="34" charset="0"/>
                <a:ea typeface="Helvetica" pitchFamily="34" charset="-122"/>
                <a:cs typeface="Helvetica" pitchFamily="34" charset="-120"/>
              </a:rPr>
              <a:t>residents</a:t>
            </a:r>
            <a:endParaRPr lang="en-US" sz="1200" dirty="0"/>
          </a:p>
        </p:txBody>
      </p:sp>
      <p:sp>
        <p:nvSpPr>
          <p:cNvPr id="11" name="Shape 9"/>
          <p:cNvSpPr/>
          <p:nvPr/>
        </p:nvSpPr>
        <p:spPr>
          <a:xfrm>
            <a:off x="4152900" y="3276600"/>
            <a:ext cx="2857500" cy="883920"/>
          </a:xfrm>
          <a:prstGeom prst="rect">
            <a:avLst/>
          </a:prstGeom>
          <a:ln w="15240">
            <a:solidFill>
              <a:srgbClr val="176B6B"/>
            </a:solidFill>
            <a:prstDash val="solid"/>
          </a:ln>
        </p:spPr>
        <p:txBody>
          <a:bodyPr/>
          <a:lstStyle/>
          <a:p>
            <a:endParaRPr lang="en-US"/>
          </a:p>
        </p:txBody>
      </p:sp>
      <p:sp>
        <p:nvSpPr>
          <p:cNvPr id="12" name="Text 10"/>
          <p:cNvSpPr/>
          <p:nvPr/>
        </p:nvSpPr>
        <p:spPr>
          <a:xfrm>
            <a:off x="449199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2–D </a:t>
            </a:r>
            <a:r>
              <a:rPr lang="en-US" sz="2250" b="1" dirty="0">
                <a:solidFill>
                  <a:srgbClr val="176B6B"/>
                </a:solidFill>
                <a:latin typeface="Helvetica" pitchFamily="34" charset="0"/>
                <a:ea typeface="Helvetica" pitchFamily="34" charset="-122"/>
                <a:cs typeface="Helvetica" pitchFamily="34" charset="-120"/>
              </a:rPr>
              <a:t>crowded</a:t>
            </a:r>
            <a:endParaRPr lang="en-US" sz="1200" dirty="0"/>
          </a:p>
        </p:txBody>
      </p:sp>
      <p:sp>
        <p:nvSpPr>
          <p:cNvPr id="13" name="Shape 11"/>
          <p:cNvSpPr/>
          <p:nvPr/>
        </p:nvSpPr>
        <p:spPr>
          <a:xfrm>
            <a:off x="7258050" y="3276600"/>
            <a:ext cx="2857500" cy="883920"/>
          </a:xfrm>
          <a:prstGeom prst="rect">
            <a:avLst/>
          </a:prstGeom>
          <a:ln w="15240">
            <a:solidFill>
              <a:srgbClr val="176B6B"/>
            </a:solidFill>
            <a:prstDash val="solid"/>
          </a:ln>
        </p:spPr>
        <p:txBody>
          <a:bodyPr/>
          <a:lstStyle/>
          <a:p>
            <a:endParaRPr lang="en-US"/>
          </a:p>
        </p:txBody>
      </p:sp>
      <p:sp>
        <p:nvSpPr>
          <p:cNvPr id="14" name="Text 12"/>
          <p:cNvSpPr/>
          <p:nvPr/>
        </p:nvSpPr>
        <p:spPr>
          <a:xfrm>
            <a:off x="759714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3–E </a:t>
            </a:r>
            <a:r>
              <a:rPr lang="en-US" sz="2250" b="1" dirty="0">
                <a:solidFill>
                  <a:srgbClr val="176B6B"/>
                </a:solidFill>
                <a:latin typeface="Helvetica" pitchFamily="34" charset="0"/>
                <a:ea typeface="Helvetica" pitchFamily="34" charset="-122"/>
                <a:cs typeface="Helvetica" pitchFamily="34" charset="-120"/>
              </a:rPr>
              <a:t>local</a:t>
            </a:r>
            <a:endParaRPr lang="en-US" sz="1200" dirty="0"/>
          </a:p>
        </p:txBody>
      </p:sp>
      <p:sp>
        <p:nvSpPr>
          <p:cNvPr id="15" name="Shape 13"/>
          <p:cNvSpPr/>
          <p:nvPr/>
        </p:nvSpPr>
        <p:spPr>
          <a:xfrm>
            <a:off x="10363200" y="3276600"/>
            <a:ext cx="2857500" cy="883920"/>
          </a:xfrm>
          <a:prstGeom prst="rect">
            <a:avLst/>
          </a:prstGeom>
          <a:ln w="15240">
            <a:solidFill>
              <a:srgbClr val="176B6B"/>
            </a:solidFill>
            <a:prstDash val="solid"/>
          </a:ln>
        </p:spPr>
        <p:txBody>
          <a:bodyPr/>
          <a:lstStyle/>
          <a:p>
            <a:endParaRPr lang="en-US"/>
          </a:p>
        </p:txBody>
      </p:sp>
      <p:sp>
        <p:nvSpPr>
          <p:cNvPr id="16" name="Text 14"/>
          <p:cNvSpPr/>
          <p:nvPr/>
        </p:nvSpPr>
        <p:spPr>
          <a:xfrm>
            <a:off x="1070229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4–A </a:t>
            </a:r>
            <a:r>
              <a:rPr lang="en-US" sz="2250" b="1" dirty="0">
                <a:solidFill>
                  <a:srgbClr val="176B6B"/>
                </a:solidFill>
                <a:latin typeface="Helvetica" pitchFamily="34" charset="0"/>
                <a:ea typeface="Helvetica" pitchFamily="34" charset="-122"/>
                <a:cs typeface="Helvetica" pitchFamily="34" charset="-120"/>
              </a:rPr>
              <a:t>fee</a:t>
            </a:r>
            <a:endParaRPr lang="en-US" sz="1200" dirty="0"/>
          </a:p>
        </p:txBody>
      </p:sp>
      <p:sp>
        <p:nvSpPr>
          <p:cNvPr id="17" name="Shape 15"/>
          <p:cNvSpPr/>
          <p:nvPr/>
        </p:nvSpPr>
        <p:spPr>
          <a:xfrm>
            <a:off x="13468350" y="3276600"/>
            <a:ext cx="2857500" cy="883920"/>
          </a:xfrm>
          <a:prstGeom prst="rect">
            <a:avLst/>
          </a:prstGeom>
          <a:ln w="15240">
            <a:solidFill>
              <a:srgbClr val="176B6B"/>
            </a:solidFill>
            <a:prstDash val="solid"/>
          </a:ln>
        </p:spPr>
        <p:txBody>
          <a:bodyPr/>
          <a:lstStyle/>
          <a:p>
            <a:endParaRPr lang="en-US"/>
          </a:p>
        </p:txBody>
      </p:sp>
      <p:sp>
        <p:nvSpPr>
          <p:cNvPr id="18" name="Text 16"/>
          <p:cNvSpPr/>
          <p:nvPr/>
        </p:nvSpPr>
        <p:spPr>
          <a:xfrm>
            <a:off x="1380744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5–C </a:t>
            </a:r>
            <a:r>
              <a:rPr lang="en-US" sz="2250" b="1" dirty="0">
                <a:solidFill>
                  <a:srgbClr val="176B6B"/>
                </a:solidFill>
                <a:latin typeface="Helvetica" pitchFamily="34" charset="0"/>
                <a:ea typeface="Helvetica" pitchFamily="34" charset="-122"/>
                <a:cs typeface="Helvetica" pitchFamily="34" charset="-120"/>
              </a:rPr>
              <a:t>limit</a:t>
            </a:r>
            <a:endParaRPr lang="en-US" sz="1200" dirty="0"/>
          </a:p>
        </p:txBody>
      </p:sp>
      <p:sp>
        <p:nvSpPr>
          <p:cNvPr id="19" name="Text 17"/>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986790"/>
            <a:ext cx="16192500" cy="22860"/>
          </a:xfrm>
          <a:prstGeom prst="rect">
            <a:avLst/>
          </a:prstGeom>
          <a:solidFill>
            <a:srgbClr val="176B6B"/>
          </a:solidFill>
          <a:ln/>
        </p:spPr>
        <p:txBody>
          <a:bodyPr/>
          <a:lstStyle/>
          <a:p>
            <a:endParaRPr lang="en-US"/>
          </a:p>
        </p:txBody>
      </p:sp>
      <p:sp>
        <p:nvSpPr>
          <p:cNvPr id="3" name="Text 1"/>
          <p:cNvSpPr/>
          <p:nvPr/>
        </p:nvSpPr>
        <p:spPr>
          <a:xfrm>
            <a:off x="1047750" y="57150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60579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001</a:t>
            </a:r>
            <a:endParaRPr lang="en-US" sz="1200" dirty="0"/>
          </a:p>
        </p:txBody>
      </p:sp>
      <p:sp>
        <p:nvSpPr>
          <p:cNvPr id="5" name="Text 3"/>
          <p:cNvSpPr/>
          <p:nvPr/>
        </p:nvSpPr>
        <p:spPr>
          <a:xfrm>
            <a:off x="1047750" y="1219200"/>
            <a:ext cx="17811750" cy="236220"/>
          </a:xfrm>
          <a:prstGeom prst="rect">
            <a:avLst/>
          </a:prstGeom>
          <a:noFill/>
          <a:ln/>
        </p:spPr>
        <p:txBody>
          <a:bodyPr wrap="square" lIns="25400" tIns="25400" rIns="25400" bIns="25400" rtlCol="0" anchor="t">
            <a:normAutofit lnSpcReduction="10000"/>
          </a:bodyPr>
          <a:lstStyle/>
          <a:p>
            <a:pPr marL="0" indent="0" algn="l">
              <a:buNone/>
            </a:pPr>
            <a:r>
              <a:rPr lang="en-US" sz="1350" b="1" kern="0" spc="300" dirty="0">
                <a:solidFill>
                  <a:srgbClr val="BF842C"/>
                </a:solidFill>
                <a:latin typeface="Helvetica" pitchFamily="34" charset="0"/>
                <a:ea typeface="Helvetica" pitchFamily="34" charset="-122"/>
                <a:cs typeface="Helvetica" pitchFamily="34" charset="-120"/>
              </a:rPr>
              <a:t>THE ARTICLE</a:t>
            </a:r>
            <a:endParaRPr lang="en-US" sz="1350" dirty="0"/>
          </a:p>
        </p:txBody>
      </p:sp>
      <p:sp>
        <p:nvSpPr>
          <p:cNvPr id="6" name="Text 4"/>
          <p:cNvSpPr/>
          <p:nvPr/>
        </p:nvSpPr>
        <p:spPr>
          <a:xfrm>
            <a:off x="1047750" y="147447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176B6B"/>
                </a:solidFill>
                <a:latin typeface="Georgia" pitchFamily="34" charset="0"/>
                <a:ea typeface="Georgia" pitchFamily="34" charset="-122"/>
                <a:cs typeface="Georgia" pitchFamily="34" charset="-120"/>
              </a:rPr>
              <a:t>Overtourism</a:t>
            </a:r>
            <a:endParaRPr lang="en-US" sz="3750" dirty="0"/>
          </a:p>
        </p:txBody>
      </p:sp>
      <p:sp>
        <p:nvSpPr>
          <p:cNvPr id="7" name="Text 5"/>
          <p:cNvSpPr/>
          <p:nvPr/>
        </p:nvSpPr>
        <p:spPr>
          <a:xfrm>
            <a:off x="1047750" y="2091690"/>
            <a:ext cx="17811750" cy="335280"/>
          </a:xfrm>
          <a:prstGeom prst="rect">
            <a:avLst/>
          </a:prstGeom>
          <a:noFill/>
          <a:ln/>
        </p:spPr>
        <p:txBody>
          <a:bodyPr wrap="square" lIns="25400" tIns="25400" rIns="25400" bIns="25400" rtlCol="0" anchor="t">
            <a:normAutofit lnSpcReduction="10000"/>
          </a:bodyPr>
          <a:lstStyle/>
          <a:p>
            <a:pPr marL="0" indent="0" algn="l">
              <a:buNone/>
            </a:pPr>
            <a:r>
              <a:rPr lang="en-US" sz="2025" b="1" dirty="0">
                <a:solidFill>
                  <a:srgbClr val="176B6B"/>
                </a:solidFill>
                <a:latin typeface="Helvetica" pitchFamily="34" charset="0"/>
                <a:ea typeface="Helvetica" pitchFamily="34" charset="-122"/>
                <a:cs typeface="Helvetica" pitchFamily="34" charset="-120"/>
              </a:rPr>
              <a:t>Can a city have too many visitors?</a:t>
            </a:r>
            <a:endParaRPr lang="en-US" sz="2025" dirty="0"/>
          </a:p>
        </p:txBody>
      </p:sp>
      <p:sp>
        <p:nvSpPr>
          <p:cNvPr id="8" name="Shape 6"/>
          <p:cNvSpPr/>
          <p:nvPr/>
        </p:nvSpPr>
        <p:spPr>
          <a:xfrm>
            <a:off x="1047750" y="2522220"/>
            <a:ext cx="609600" cy="38100"/>
          </a:xfrm>
          <a:prstGeom prst="rect">
            <a:avLst/>
          </a:prstGeom>
          <a:solidFill>
            <a:srgbClr val="D9B877"/>
          </a:solidFill>
          <a:ln/>
        </p:spPr>
        <p:txBody>
          <a:bodyPr/>
          <a:lstStyle/>
          <a:p>
            <a:endParaRPr lang="en-US"/>
          </a:p>
        </p:txBody>
      </p:sp>
      <p:sp>
        <p:nvSpPr>
          <p:cNvPr id="9" name="Text 7"/>
          <p:cNvSpPr/>
          <p:nvPr/>
        </p:nvSpPr>
        <p:spPr>
          <a:xfrm>
            <a:off x="1047750" y="2674620"/>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i="1" dirty="0">
                <a:solidFill>
                  <a:srgbClr val="555555"/>
                </a:solidFill>
                <a:latin typeface="Helvetica" pitchFamily="34" charset="0"/>
                <a:ea typeface="Helvetica" pitchFamily="34" charset="-122"/>
                <a:cs typeface="Helvetica" pitchFamily="34" charset="-120"/>
              </a:rPr>
              <a:t>More people travel today than ever before. For some beautiful places, that is a problem.</a:t>
            </a:r>
            <a:endParaRPr lang="en-US" sz="1650" dirty="0"/>
          </a:p>
        </p:txBody>
      </p:sp>
      <p:sp>
        <p:nvSpPr>
          <p:cNvPr id="10" name="Text 8"/>
          <p:cNvSpPr/>
          <p:nvPr/>
        </p:nvSpPr>
        <p:spPr>
          <a:xfrm>
            <a:off x="1047750" y="3128010"/>
            <a:ext cx="8074247" cy="1278255"/>
          </a:xfrm>
          <a:prstGeom prst="rect">
            <a:avLst/>
          </a:prstGeom>
          <a:noFill/>
          <a:ln/>
        </p:spPr>
        <p:txBody>
          <a:bodyPr wrap="square" lIns="25400" tIns="25400" rIns="25400" bIns="25400" rtlCol="0" anchor="t">
            <a:normAutofit lnSpcReduction="10000"/>
          </a:bodyPr>
          <a:lstStyle/>
          <a:p>
            <a:pPr marL="0" indent="0" algn="l">
              <a:lnSpc>
                <a:spcPct val="127187"/>
              </a:lnSpc>
              <a:buNone/>
            </a:pPr>
            <a:r>
              <a:rPr lang="en-US" sz="1650" dirty="0">
                <a:solidFill>
                  <a:srgbClr val="222222"/>
                </a:solidFill>
                <a:latin typeface="Helvetica" pitchFamily="34" charset="0"/>
                <a:ea typeface="Helvetica" pitchFamily="34" charset="-122"/>
                <a:cs typeface="Helvetica" pitchFamily="34" charset="-120"/>
              </a:rPr>
              <a:t>In Barcelona, some people who live in the city walked through the streets with water pistols. They sprayed a little water at tourists outside the cafés. It was a kind of joke, but the message was serious: “Tourists, go home.” Barcelona welcomes more than 30 million visitors a year. Many </a:t>
            </a:r>
            <a:r>
              <a:rPr lang="en-US" sz="1650" b="1" dirty="0">
                <a:solidFill>
                  <a:srgbClr val="176B6B"/>
                </a:solidFill>
                <a:latin typeface="Helvetica" pitchFamily="34" charset="0"/>
                <a:ea typeface="Helvetica" pitchFamily="34" charset="-122"/>
                <a:cs typeface="Helvetica" pitchFamily="34" charset="-120"/>
              </a:rPr>
              <a:t>residents </a:t>
            </a:r>
            <a:r>
              <a:rPr lang="en-US" sz="1650" dirty="0">
                <a:solidFill>
                  <a:srgbClr val="222222"/>
                </a:solidFill>
                <a:latin typeface="Helvetica" pitchFamily="34" charset="0"/>
                <a:ea typeface="Helvetica" pitchFamily="34" charset="-122"/>
                <a:cs typeface="Helvetica" pitchFamily="34" charset="-120"/>
              </a:rPr>
              <a:t>now feel that the city is not really theirs.</a:t>
            </a:r>
            <a:endParaRPr lang="en-US" sz="1650" dirty="0"/>
          </a:p>
        </p:txBody>
      </p:sp>
      <p:sp>
        <p:nvSpPr>
          <p:cNvPr id="11" name="Text 9"/>
          <p:cNvSpPr/>
          <p:nvPr/>
        </p:nvSpPr>
        <p:spPr>
          <a:xfrm>
            <a:off x="1047750" y="4577715"/>
            <a:ext cx="8074247" cy="1278255"/>
          </a:xfrm>
          <a:prstGeom prst="rect">
            <a:avLst/>
          </a:prstGeom>
          <a:noFill/>
          <a:ln/>
        </p:spPr>
        <p:txBody>
          <a:bodyPr wrap="square" lIns="25400" tIns="25400" rIns="25400" bIns="25400" rtlCol="0" anchor="t">
            <a:normAutofit lnSpcReduction="10000"/>
          </a:bodyPr>
          <a:lstStyle/>
          <a:p>
            <a:pPr marL="0" indent="0" algn="l">
              <a:lnSpc>
                <a:spcPct val="127187"/>
              </a:lnSpc>
              <a:buNone/>
            </a:pPr>
            <a:r>
              <a:rPr lang="en-US" sz="1650" dirty="0">
                <a:solidFill>
                  <a:srgbClr val="222222"/>
                </a:solidFill>
                <a:latin typeface="Helvetica" pitchFamily="34" charset="0"/>
                <a:ea typeface="Helvetica" pitchFamily="34" charset="-122"/>
                <a:cs typeface="Helvetica" pitchFamily="34" charset="-120"/>
              </a:rPr>
              <a:t>This problem has a name: overtourism. It happens when a place gets more visitors than it can manage. The streets become very </a:t>
            </a:r>
            <a:r>
              <a:rPr lang="en-US" sz="1650" b="1" dirty="0">
                <a:solidFill>
                  <a:srgbClr val="176B6B"/>
                </a:solidFill>
                <a:latin typeface="Helvetica" pitchFamily="34" charset="0"/>
                <a:ea typeface="Helvetica" pitchFamily="34" charset="-122"/>
                <a:cs typeface="Helvetica" pitchFamily="34" charset="-120"/>
              </a:rPr>
              <a:t>crowded</a:t>
            </a:r>
            <a:r>
              <a:rPr lang="en-US" sz="1650" dirty="0">
                <a:solidFill>
                  <a:srgbClr val="222222"/>
                </a:solidFill>
                <a:latin typeface="Helvetica" pitchFamily="34" charset="0"/>
                <a:ea typeface="Helvetica" pitchFamily="34" charset="-122"/>
                <a:cs typeface="Helvetica" pitchFamily="34" charset="-120"/>
              </a:rPr>
              <a:t>. Prices go up. Small </a:t>
            </a:r>
            <a:r>
              <a:rPr lang="en-US" sz="1650" b="1" dirty="0">
                <a:solidFill>
                  <a:srgbClr val="176B6B"/>
                </a:solidFill>
                <a:latin typeface="Helvetica" pitchFamily="34" charset="0"/>
                <a:ea typeface="Helvetica" pitchFamily="34" charset="-122"/>
                <a:cs typeface="Helvetica" pitchFamily="34" charset="-120"/>
              </a:rPr>
              <a:t>local </a:t>
            </a:r>
            <a:r>
              <a:rPr lang="en-US" sz="1650" dirty="0">
                <a:solidFill>
                  <a:srgbClr val="222222"/>
                </a:solidFill>
                <a:latin typeface="Helvetica" pitchFamily="34" charset="0"/>
                <a:ea typeface="Helvetica" pitchFamily="34" charset="-122"/>
                <a:cs typeface="Helvetica" pitchFamily="34" charset="-120"/>
              </a:rPr>
              <a:t>shops close, and new shops open for tourists. Venice, Amsterdam and Kyoto all know this feeling well.</a:t>
            </a:r>
            <a:endParaRPr lang="en-US" sz="1650" dirty="0"/>
          </a:p>
        </p:txBody>
      </p:sp>
      <p:sp>
        <p:nvSpPr>
          <p:cNvPr id="12" name="Text 10"/>
          <p:cNvSpPr/>
          <p:nvPr/>
        </p:nvSpPr>
        <p:spPr>
          <a:xfrm>
            <a:off x="9401175" y="3128010"/>
            <a:ext cx="8074247" cy="1278255"/>
          </a:xfrm>
          <a:prstGeom prst="rect">
            <a:avLst/>
          </a:prstGeom>
          <a:noFill/>
          <a:ln/>
        </p:spPr>
        <p:txBody>
          <a:bodyPr wrap="square" lIns="25400" tIns="25400" rIns="25400" bIns="25400" rtlCol="0" anchor="t">
            <a:normAutofit lnSpcReduction="10000"/>
          </a:bodyPr>
          <a:lstStyle/>
          <a:p>
            <a:pPr marL="0" indent="0" algn="l">
              <a:lnSpc>
                <a:spcPct val="127187"/>
              </a:lnSpc>
              <a:buNone/>
            </a:pPr>
            <a:r>
              <a:rPr lang="en-US" sz="1650" dirty="0">
                <a:solidFill>
                  <a:srgbClr val="222222"/>
                </a:solidFill>
                <a:latin typeface="Helvetica" pitchFamily="34" charset="0"/>
                <a:ea typeface="Helvetica" pitchFamily="34" charset="-122"/>
                <a:cs typeface="Helvetica" pitchFamily="34" charset="-120"/>
              </a:rPr>
              <a:t>The numbers are surprising. Fewer than 50,000 people live in Venice, but 100,000 tourists can arrive there in a single day. Now Venice asks day visitors to pay a small </a:t>
            </a:r>
            <a:r>
              <a:rPr lang="en-US" sz="1650" b="1" dirty="0">
                <a:solidFill>
                  <a:srgbClr val="176B6B"/>
                </a:solidFill>
                <a:latin typeface="Helvetica" pitchFamily="34" charset="0"/>
                <a:ea typeface="Helvetica" pitchFamily="34" charset="-122"/>
                <a:cs typeface="Helvetica" pitchFamily="34" charset="-120"/>
              </a:rPr>
              <a:t>fee </a:t>
            </a:r>
            <a:r>
              <a:rPr lang="en-US" sz="1650" dirty="0">
                <a:solidFill>
                  <a:srgbClr val="222222"/>
                </a:solidFill>
                <a:latin typeface="Helvetica" pitchFamily="34" charset="0"/>
                <a:ea typeface="Helvetica" pitchFamily="34" charset="-122"/>
                <a:cs typeface="Helvetica" pitchFamily="34" charset="-120"/>
              </a:rPr>
              <a:t>of five euros. Amsterdam does not allow new hotels. On Mount Everest, climbers sometimes wait in a long line near the top.</a:t>
            </a:r>
            <a:endParaRPr lang="en-US" sz="1650" dirty="0"/>
          </a:p>
        </p:txBody>
      </p:sp>
      <p:sp>
        <p:nvSpPr>
          <p:cNvPr id="13" name="Text 11"/>
          <p:cNvSpPr/>
          <p:nvPr/>
        </p:nvSpPr>
        <p:spPr>
          <a:xfrm>
            <a:off x="9401175" y="4577715"/>
            <a:ext cx="8074247" cy="968216"/>
          </a:xfrm>
          <a:prstGeom prst="rect">
            <a:avLst/>
          </a:prstGeom>
          <a:noFill/>
          <a:ln/>
        </p:spPr>
        <p:txBody>
          <a:bodyPr wrap="square" lIns="25400" tIns="25400" rIns="25400" bIns="25400" rtlCol="0" anchor="t">
            <a:normAutofit lnSpcReduction="10000"/>
          </a:bodyPr>
          <a:lstStyle/>
          <a:p>
            <a:pPr marL="0" indent="0" algn="l">
              <a:lnSpc>
                <a:spcPct val="127187"/>
              </a:lnSpc>
              <a:buNone/>
            </a:pPr>
            <a:r>
              <a:rPr lang="en-US" sz="1650" dirty="0">
                <a:solidFill>
                  <a:srgbClr val="222222"/>
                </a:solidFill>
                <a:latin typeface="Helvetica" pitchFamily="34" charset="0"/>
                <a:ea typeface="Helvetica" pitchFamily="34" charset="-122"/>
                <a:cs typeface="Helvetica" pitchFamily="34" charset="-120"/>
              </a:rPr>
              <a:t>But tourism is not the enemy. It brings jobs and money, and it brings people from different countries together. Some cities want to </a:t>
            </a:r>
            <a:r>
              <a:rPr lang="en-US" sz="1650" b="1" dirty="0">
                <a:solidFill>
                  <a:srgbClr val="176B6B"/>
                </a:solidFill>
                <a:latin typeface="Helvetica" pitchFamily="34" charset="0"/>
                <a:ea typeface="Helvetica" pitchFamily="34" charset="-122"/>
                <a:cs typeface="Helvetica" pitchFamily="34" charset="-120"/>
              </a:rPr>
              <a:t>limit </a:t>
            </a:r>
            <a:r>
              <a:rPr lang="en-US" sz="1650" dirty="0">
                <a:solidFill>
                  <a:srgbClr val="222222"/>
                </a:solidFill>
                <a:latin typeface="Helvetica" pitchFamily="34" charset="0"/>
                <a:ea typeface="Helvetica" pitchFamily="34" charset="-122"/>
                <a:cs typeface="Helvetica" pitchFamily="34" charset="-120"/>
              </a:rPr>
              <a:t>the number of visitors. Other people say we need a better way to travel. Nobody has an easy answer yet.</a:t>
            </a:r>
            <a:endParaRPr lang="en-US" sz="1650" dirty="0"/>
          </a:p>
        </p:txBody>
      </p:sp>
      <p:sp>
        <p:nvSpPr>
          <p:cNvPr id="14" name="Shape 12"/>
          <p:cNvSpPr/>
          <p:nvPr/>
        </p:nvSpPr>
        <p:spPr>
          <a:xfrm>
            <a:off x="1047750" y="6103620"/>
            <a:ext cx="45720" cy="421005"/>
          </a:xfrm>
          <a:prstGeom prst="rect">
            <a:avLst/>
          </a:prstGeom>
          <a:solidFill>
            <a:srgbClr val="D9B877"/>
          </a:solidFill>
          <a:ln/>
        </p:spPr>
        <p:txBody>
          <a:bodyPr/>
          <a:lstStyle/>
          <a:p>
            <a:endParaRPr lang="en-US"/>
          </a:p>
        </p:txBody>
      </p:sp>
      <p:sp>
        <p:nvSpPr>
          <p:cNvPr id="15" name="Text 13"/>
          <p:cNvSpPr/>
          <p:nvPr/>
        </p:nvSpPr>
        <p:spPr>
          <a:xfrm>
            <a:off x="1360170" y="6103620"/>
            <a:ext cx="14356080" cy="459105"/>
          </a:xfrm>
          <a:prstGeom prst="rect">
            <a:avLst/>
          </a:prstGeom>
          <a:noFill/>
          <a:ln/>
        </p:spPr>
        <p:txBody>
          <a:bodyPr wrap="square" lIns="25400" tIns="25400" rIns="25400" bIns="25400" rtlCol="0" anchor="t">
            <a:normAutofit lnSpcReduction="10000"/>
          </a:bodyPr>
          <a:lstStyle/>
          <a:p>
            <a:pPr marL="0" indent="0" algn="l">
              <a:lnSpc>
                <a:spcPct val="115104"/>
              </a:lnSpc>
              <a:buNone/>
            </a:pPr>
            <a:r>
              <a:rPr lang="en-US" sz="2550" b="1" i="1" dirty="0">
                <a:solidFill>
                  <a:srgbClr val="176B6B"/>
                </a:solidFill>
                <a:latin typeface="Georgia" pitchFamily="34" charset="0"/>
                <a:ea typeface="Georgia" pitchFamily="34" charset="-122"/>
                <a:cs typeface="Georgia" pitchFamily="34" charset="-120"/>
              </a:rPr>
              <a:t>Who does a city really belong to — the people who live there, or the people who visit?</a:t>
            </a:r>
            <a:endParaRPr lang="en-US" sz="2550" dirty="0"/>
          </a:p>
        </p:txBody>
      </p:sp>
      <p:sp>
        <p:nvSpPr>
          <p:cNvPr id="16" name="Text 14"/>
          <p:cNvSpPr/>
          <p:nvPr/>
        </p:nvSpPr>
        <p:spPr>
          <a:xfrm>
            <a:off x="1047750" y="952500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pic>
        <p:nvPicPr>
          <p:cNvPr id="17" name="issue001-a-audio">
            <a:hlinkClick r:id="" action="ppaction://media"/>
            <a:extLst>
              <a:ext uri="{FF2B5EF4-FFF2-40B4-BE49-F238E27FC236}">
                <a16:creationId xmlns:a16="http://schemas.microsoft.com/office/drawing/2014/main" id="{9D1370B4-BEB4-D232-4FC8-0E93DE22760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02873" y="1230788"/>
            <a:ext cx="487363" cy="487363"/>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001</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COMPREHENSION</a:t>
            </a:r>
            <a:endParaRPr lang="en-US" sz="1500" dirty="0"/>
          </a:p>
        </p:txBody>
      </p:sp>
      <p:sp>
        <p:nvSpPr>
          <p:cNvPr id="6" name="Text 4"/>
          <p:cNvSpPr/>
          <p:nvPr/>
        </p:nvSpPr>
        <p:spPr>
          <a:xfrm>
            <a:off x="1047750" y="1821180"/>
            <a:ext cx="17811750" cy="624840"/>
          </a:xfrm>
          <a:prstGeom prst="rect">
            <a:avLst/>
          </a:prstGeom>
          <a:noFill/>
          <a:ln/>
        </p:spPr>
        <p:txBody>
          <a:bodyPr wrap="square" lIns="25400" tIns="25400" rIns="25400" bIns="25400" rtlCol="0" anchor="t">
            <a:normAutofit lnSpcReduction="10000"/>
          </a:bodyPr>
          <a:lstStyle/>
          <a:p>
            <a:pPr marL="0" indent="0" algn="l">
              <a:buNone/>
            </a:pPr>
            <a:r>
              <a:rPr lang="en-US" sz="4050" b="1" dirty="0">
                <a:solidFill>
                  <a:srgbClr val="176B6B"/>
                </a:solidFill>
                <a:latin typeface="Georgia" pitchFamily="34" charset="0"/>
                <a:ea typeface="Georgia" pitchFamily="34" charset="-122"/>
                <a:cs typeface="Georgia" pitchFamily="34" charset="-120"/>
              </a:rPr>
              <a:t>True or False?</a:t>
            </a:r>
            <a:endParaRPr lang="en-US" sz="4050" dirty="0"/>
          </a:p>
        </p:txBody>
      </p:sp>
      <p:sp>
        <p:nvSpPr>
          <p:cNvPr id="7" name="Shape 5"/>
          <p:cNvSpPr/>
          <p:nvPr/>
        </p:nvSpPr>
        <p:spPr>
          <a:xfrm>
            <a:off x="1047750" y="3402330"/>
            <a:ext cx="14763750" cy="9525"/>
          </a:xfrm>
          <a:prstGeom prst="rect">
            <a:avLst/>
          </a:prstGeom>
          <a:solidFill>
            <a:srgbClr val="E3E1DB"/>
          </a:solidFill>
          <a:ln/>
        </p:spPr>
        <p:txBody>
          <a:bodyPr/>
          <a:lstStyle/>
          <a:p>
            <a:endParaRPr lang="en-US"/>
          </a:p>
        </p:txBody>
      </p:sp>
      <p:sp>
        <p:nvSpPr>
          <p:cNvPr id="8" name="Text 6"/>
          <p:cNvSpPr/>
          <p:nvPr/>
        </p:nvSpPr>
        <p:spPr>
          <a:xfrm>
            <a:off x="1047750" y="284607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1</a:t>
            </a:r>
            <a:endParaRPr lang="en-US" sz="2550" dirty="0"/>
          </a:p>
        </p:txBody>
      </p:sp>
      <p:sp>
        <p:nvSpPr>
          <p:cNvPr id="9" name="Text 7"/>
          <p:cNvSpPr/>
          <p:nvPr/>
        </p:nvSpPr>
        <p:spPr>
          <a:xfrm>
            <a:off x="1676400" y="286893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Some people in Barcelona sprayed water at tourists.</a:t>
            </a:r>
            <a:endParaRPr lang="en-US" sz="2175" dirty="0"/>
          </a:p>
        </p:txBody>
      </p:sp>
      <p:sp>
        <p:nvSpPr>
          <p:cNvPr id="10" name="Text 8"/>
          <p:cNvSpPr/>
          <p:nvPr/>
        </p:nvSpPr>
        <p:spPr>
          <a:xfrm>
            <a:off x="14997469" y="285369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11" name="Shape 9"/>
          <p:cNvSpPr/>
          <p:nvPr/>
        </p:nvSpPr>
        <p:spPr>
          <a:xfrm>
            <a:off x="1047750" y="4175760"/>
            <a:ext cx="14763750" cy="9525"/>
          </a:xfrm>
          <a:prstGeom prst="rect">
            <a:avLst/>
          </a:prstGeom>
          <a:solidFill>
            <a:srgbClr val="E3E1DB"/>
          </a:solidFill>
          <a:ln/>
        </p:spPr>
        <p:txBody>
          <a:bodyPr/>
          <a:lstStyle/>
          <a:p>
            <a:endParaRPr lang="en-US"/>
          </a:p>
        </p:txBody>
      </p:sp>
      <p:sp>
        <p:nvSpPr>
          <p:cNvPr id="12" name="Text 10"/>
          <p:cNvSpPr/>
          <p:nvPr/>
        </p:nvSpPr>
        <p:spPr>
          <a:xfrm>
            <a:off x="1047750" y="361950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2</a:t>
            </a:r>
            <a:endParaRPr lang="en-US" sz="2550" dirty="0"/>
          </a:p>
        </p:txBody>
      </p:sp>
      <p:sp>
        <p:nvSpPr>
          <p:cNvPr id="13" name="Text 11"/>
          <p:cNvSpPr/>
          <p:nvPr/>
        </p:nvSpPr>
        <p:spPr>
          <a:xfrm>
            <a:off x="1676400" y="364236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More than 100,000 people live in Venice.</a:t>
            </a:r>
            <a:endParaRPr lang="en-US" sz="2175" dirty="0"/>
          </a:p>
        </p:txBody>
      </p:sp>
      <p:sp>
        <p:nvSpPr>
          <p:cNvPr id="14" name="Text 12"/>
          <p:cNvSpPr/>
          <p:nvPr/>
        </p:nvSpPr>
        <p:spPr>
          <a:xfrm>
            <a:off x="14997469" y="362712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15" name="Shape 13"/>
          <p:cNvSpPr/>
          <p:nvPr/>
        </p:nvSpPr>
        <p:spPr>
          <a:xfrm>
            <a:off x="1047750" y="4949190"/>
            <a:ext cx="14763750" cy="9525"/>
          </a:xfrm>
          <a:prstGeom prst="rect">
            <a:avLst/>
          </a:prstGeom>
          <a:solidFill>
            <a:srgbClr val="E3E1DB"/>
          </a:solidFill>
          <a:ln/>
        </p:spPr>
        <p:txBody>
          <a:bodyPr/>
          <a:lstStyle/>
          <a:p>
            <a:endParaRPr lang="en-US"/>
          </a:p>
        </p:txBody>
      </p:sp>
      <p:sp>
        <p:nvSpPr>
          <p:cNvPr id="16" name="Text 14"/>
          <p:cNvSpPr/>
          <p:nvPr/>
        </p:nvSpPr>
        <p:spPr>
          <a:xfrm>
            <a:off x="1047750" y="439293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3</a:t>
            </a:r>
            <a:endParaRPr lang="en-US" sz="2550" dirty="0"/>
          </a:p>
        </p:txBody>
      </p:sp>
      <p:sp>
        <p:nvSpPr>
          <p:cNvPr id="17" name="Text 15"/>
          <p:cNvSpPr/>
          <p:nvPr/>
        </p:nvSpPr>
        <p:spPr>
          <a:xfrm>
            <a:off x="1676400" y="441579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Amsterdam does not allow new hotels.</a:t>
            </a:r>
            <a:endParaRPr lang="en-US" sz="2175" dirty="0"/>
          </a:p>
        </p:txBody>
      </p:sp>
      <p:sp>
        <p:nvSpPr>
          <p:cNvPr id="18" name="Text 16"/>
          <p:cNvSpPr/>
          <p:nvPr/>
        </p:nvSpPr>
        <p:spPr>
          <a:xfrm>
            <a:off x="14997469" y="440055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19" name="Shape 17"/>
          <p:cNvSpPr/>
          <p:nvPr/>
        </p:nvSpPr>
        <p:spPr>
          <a:xfrm>
            <a:off x="1047750" y="5722620"/>
            <a:ext cx="14763750" cy="9525"/>
          </a:xfrm>
          <a:prstGeom prst="rect">
            <a:avLst/>
          </a:prstGeom>
          <a:solidFill>
            <a:srgbClr val="E3E1DB"/>
          </a:solidFill>
          <a:ln/>
        </p:spPr>
        <p:txBody>
          <a:bodyPr/>
          <a:lstStyle/>
          <a:p>
            <a:endParaRPr lang="en-US"/>
          </a:p>
        </p:txBody>
      </p:sp>
      <p:sp>
        <p:nvSpPr>
          <p:cNvPr id="20" name="Text 18"/>
          <p:cNvSpPr/>
          <p:nvPr/>
        </p:nvSpPr>
        <p:spPr>
          <a:xfrm>
            <a:off x="1047750" y="516636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4</a:t>
            </a:r>
            <a:endParaRPr lang="en-US" sz="2550" dirty="0"/>
          </a:p>
        </p:txBody>
      </p:sp>
      <p:sp>
        <p:nvSpPr>
          <p:cNvPr id="21" name="Text 19"/>
          <p:cNvSpPr/>
          <p:nvPr/>
        </p:nvSpPr>
        <p:spPr>
          <a:xfrm>
            <a:off x="1676400" y="518922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Climbers sometimes wait in a line on Mount Everest.</a:t>
            </a:r>
            <a:endParaRPr lang="en-US" sz="2175" dirty="0"/>
          </a:p>
        </p:txBody>
      </p:sp>
      <p:sp>
        <p:nvSpPr>
          <p:cNvPr id="22" name="Text 20"/>
          <p:cNvSpPr/>
          <p:nvPr/>
        </p:nvSpPr>
        <p:spPr>
          <a:xfrm>
            <a:off x="14997469" y="517398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23" name="Text 21"/>
          <p:cNvSpPr/>
          <p:nvPr/>
        </p:nvSpPr>
        <p:spPr>
          <a:xfrm>
            <a:off x="1047750" y="593979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5</a:t>
            </a:r>
            <a:endParaRPr lang="en-US" sz="2550" dirty="0"/>
          </a:p>
        </p:txBody>
      </p:sp>
      <p:sp>
        <p:nvSpPr>
          <p:cNvPr id="24" name="Text 22"/>
          <p:cNvSpPr/>
          <p:nvPr/>
        </p:nvSpPr>
        <p:spPr>
          <a:xfrm>
            <a:off x="1676400" y="596265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The article says tourism only brings problems.</a:t>
            </a:r>
            <a:endParaRPr lang="en-US" sz="2175" dirty="0"/>
          </a:p>
        </p:txBody>
      </p:sp>
      <p:sp>
        <p:nvSpPr>
          <p:cNvPr id="25" name="Text 23"/>
          <p:cNvSpPr/>
          <p:nvPr/>
        </p:nvSpPr>
        <p:spPr>
          <a:xfrm>
            <a:off x="14997469" y="594741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26" name="Text 24"/>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001</a:t>
            </a:r>
            <a:endParaRPr lang="en-US" sz="1200" dirty="0"/>
          </a:p>
        </p:txBody>
      </p:sp>
      <p:sp>
        <p:nvSpPr>
          <p:cNvPr id="5" name="Text 3"/>
          <p:cNvSpPr/>
          <p:nvPr/>
        </p:nvSpPr>
        <p:spPr>
          <a:xfrm>
            <a:off x="1047750" y="1638300"/>
            <a:ext cx="2419386"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COMPREHENSION</a:t>
            </a:r>
            <a:endParaRPr lang="en-US" sz="1500" dirty="0"/>
          </a:p>
        </p:txBody>
      </p:sp>
      <p:sp>
        <p:nvSpPr>
          <p:cNvPr id="6" name="Shape 4"/>
          <p:cNvSpPr/>
          <p:nvPr/>
        </p:nvSpPr>
        <p:spPr>
          <a:xfrm>
            <a:off x="3456742" y="1543050"/>
            <a:ext cx="1601272" cy="388620"/>
          </a:xfrm>
          <a:prstGeom prst="rect">
            <a:avLst/>
          </a:prstGeom>
          <a:solidFill>
            <a:srgbClr val="176B6B"/>
          </a:solidFill>
          <a:ln/>
        </p:spPr>
        <p:txBody>
          <a:bodyPr/>
          <a:lstStyle/>
          <a:p>
            <a:endParaRPr lang="en-US"/>
          </a:p>
        </p:txBody>
      </p:sp>
      <p:sp>
        <p:nvSpPr>
          <p:cNvPr id="7" name="Text 5"/>
          <p:cNvSpPr/>
          <p:nvPr/>
        </p:nvSpPr>
        <p:spPr>
          <a:xfrm>
            <a:off x="3628192" y="16002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06502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176B6B"/>
                </a:solidFill>
                <a:latin typeface="Georgia" pitchFamily="34" charset="0"/>
                <a:ea typeface="Georgia" pitchFamily="34" charset="-122"/>
                <a:cs typeface="Georgia" pitchFamily="34" charset="-120"/>
              </a:rPr>
              <a:t>True or False?</a:t>
            </a:r>
            <a:endParaRPr lang="en-US" sz="3900" dirty="0"/>
          </a:p>
        </p:txBody>
      </p:sp>
      <p:sp>
        <p:nvSpPr>
          <p:cNvPr id="9" name="Text 7"/>
          <p:cNvSpPr/>
          <p:nvPr/>
        </p:nvSpPr>
        <p:spPr>
          <a:xfrm>
            <a:off x="1047750" y="302514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1</a:t>
            </a:r>
            <a:endParaRPr lang="en-US" sz="2250" dirty="0"/>
          </a:p>
        </p:txBody>
      </p:sp>
      <p:sp>
        <p:nvSpPr>
          <p:cNvPr id="10" name="Text 8"/>
          <p:cNvSpPr/>
          <p:nvPr/>
        </p:nvSpPr>
        <p:spPr>
          <a:xfrm>
            <a:off x="1676400" y="300990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11" name="Text 9"/>
          <p:cNvSpPr/>
          <p:nvPr/>
        </p:nvSpPr>
        <p:spPr>
          <a:xfrm>
            <a:off x="2952750" y="304419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Some people in Barcelona sprayed water at tourists.</a:t>
            </a:r>
            <a:endParaRPr lang="en-US" sz="1950" dirty="0"/>
          </a:p>
        </p:txBody>
      </p:sp>
      <p:sp>
        <p:nvSpPr>
          <p:cNvPr id="12" name="Text 10"/>
          <p:cNvSpPr/>
          <p:nvPr/>
        </p:nvSpPr>
        <p:spPr>
          <a:xfrm>
            <a:off x="1047750" y="354711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2</a:t>
            </a:r>
            <a:endParaRPr lang="en-US" sz="2250" dirty="0"/>
          </a:p>
        </p:txBody>
      </p:sp>
      <p:sp>
        <p:nvSpPr>
          <p:cNvPr id="13" name="Text 11"/>
          <p:cNvSpPr/>
          <p:nvPr/>
        </p:nvSpPr>
        <p:spPr>
          <a:xfrm>
            <a:off x="1676400" y="353187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14" name="Text 12"/>
          <p:cNvSpPr/>
          <p:nvPr/>
        </p:nvSpPr>
        <p:spPr>
          <a:xfrm>
            <a:off x="2952750" y="356616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More than 100,000 people live in Venice. </a:t>
            </a:r>
            <a:r>
              <a:rPr lang="en-US" sz="1950" i="1" dirty="0">
                <a:solidFill>
                  <a:srgbClr val="888888"/>
                </a:solidFill>
                <a:latin typeface="Helvetica" pitchFamily="34" charset="0"/>
                <a:ea typeface="Helvetica" pitchFamily="34" charset="-122"/>
                <a:cs typeface="Helvetica" pitchFamily="34" charset="-120"/>
              </a:rPr>
              <a:t>— fewer than 50,000 live there.</a:t>
            </a:r>
            <a:endParaRPr lang="en-US" sz="1950" dirty="0"/>
          </a:p>
        </p:txBody>
      </p:sp>
      <p:sp>
        <p:nvSpPr>
          <p:cNvPr id="15" name="Text 13"/>
          <p:cNvSpPr/>
          <p:nvPr/>
        </p:nvSpPr>
        <p:spPr>
          <a:xfrm>
            <a:off x="1047750" y="406908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3</a:t>
            </a:r>
            <a:endParaRPr lang="en-US" sz="2250" dirty="0"/>
          </a:p>
        </p:txBody>
      </p:sp>
      <p:sp>
        <p:nvSpPr>
          <p:cNvPr id="16" name="Text 14"/>
          <p:cNvSpPr/>
          <p:nvPr/>
        </p:nvSpPr>
        <p:spPr>
          <a:xfrm>
            <a:off x="1676400" y="405384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17" name="Text 15"/>
          <p:cNvSpPr/>
          <p:nvPr/>
        </p:nvSpPr>
        <p:spPr>
          <a:xfrm>
            <a:off x="2952750" y="408813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Amsterdam does not allow new hotels.</a:t>
            </a:r>
            <a:endParaRPr lang="en-US" sz="1950" dirty="0"/>
          </a:p>
        </p:txBody>
      </p:sp>
      <p:sp>
        <p:nvSpPr>
          <p:cNvPr id="18" name="Text 16"/>
          <p:cNvSpPr/>
          <p:nvPr/>
        </p:nvSpPr>
        <p:spPr>
          <a:xfrm>
            <a:off x="1047750" y="459105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4</a:t>
            </a:r>
            <a:endParaRPr lang="en-US" sz="2250" dirty="0"/>
          </a:p>
        </p:txBody>
      </p:sp>
      <p:sp>
        <p:nvSpPr>
          <p:cNvPr id="19" name="Text 17"/>
          <p:cNvSpPr/>
          <p:nvPr/>
        </p:nvSpPr>
        <p:spPr>
          <a:xfrm>
            <a:off x="1676400" y="457581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20" name="Text 18"/>
          <p:cNvSpPr/>
          <p:nvPr/>
        </p:nvSpPr>
        <p:spPr>
          <a:xfrm>
            <a:off x="2952750" y="461010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Climbers sometimes wait in a line on Mount Everest.</a:t>
            </a:r>
            <a:endParaRPr lang="en-US" sz="1950" dirty="0"/>
          </a:p>
        </p:txBody>
      </p:sp>
      <p:sp>
        <p:nvSpPr>
          <p:cNvPr id="21" name="Text 19"/>
          <p:cNvSpPr/>
          <p:nvPr/>
        </p:nvSpPr>
        <p:spPr>
          <a:xfrm>
            <a:off x="1047750" y="511302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5</a:t>
            </a:r>
            <a:endParaRPr lang="en-US" sz="2250" dirty="0"/>
          </a:p>
        </p:txBody>
      </p:sp>
      <p:sp>
        <p:nvSpPr>
          <p:cNvPr id="22" name="Text 20"/>
          <p:cNvSpPr/>
          <p:nvPr/>
        </p:nvSpPr>
        <p:spPr>
          <a:xfrm>
            <a:off x="1676400" y="509778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23" name="Text 21"/>
          <p:cNvSpPr/>
          <p:nvPr/>
        </p:nvSpPr>
        <p:spPr>
          <a:xfrm>
            <a:off x="2952750" y="513207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The article says tourism only brings problems. </a:t>
            </a:r>
            <a:r>
              <a:rPr lang="en-US" sz="1950" i="1" dirty="0">
                <a:solidFill>
                  <a:srgbClr val="888888"/>
                </a:solidFill>
                <a:latin typeface="Helvetica" pitchFamily="34" charset="0"/>
                <a:ea typeface="Helvetica" pitchFamily="34" charset="-122"/>
                <a:cs typeface="Helvetica" pitchFamily="34" charset="-120"/>
              </a:rPr>
              <a:t>— it also brings jobs and money.</a:t>
            </a:r>
            <a:endParaRPr lang="en-US" sz="19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4">
    <p:bg>
      <p:bgPr>
        <a:solidFill>
          <a:srgbClr val="176B6B"/>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D9B877"/>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FFFFFF"/>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D9B877"/>
                </a:solidFill>
                <a:latin typeface="Helvetica" pitchFamily="34" charset="0"/>
                <a:ea typeface="Helvetica" pitchFamily="34" charset="-122"/>
                <a:cs typeface="Helvetica" pitchFamily="34" charset="-120"/>
              </a:rPr>
              <a:t>ISSUE 001</a:t>
            </a:r>
            <a:endParaRPr lang="en-US" sz="1200" dirty="0"/>
          </a:p>
        </p:txBody>
      </p:sp>
      <p:sp>
        <p:nvSpPr>
          <p:cNvPr id="5" name="Text 3"/>
          <p:cNvSpPr/>
          <p:nvPr/>
        </p:nvSpPr>
        <p:spPr>
          <a:xfrm>
            <a:off x="1047750" y="14668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D9B877"/>
                </a:solidFill>
                <a:latin typeface="Helvetica" pitchFamily="34" charset="0"/>
                <a:ea typeface="Helvetica" pitchFamily="34" charset="-122"/>
                <a:cs typeface="Helvetica" pitchFamily="34" charset="-120"/>
              </a:rPr>
              <a:t>DISCUSSION</a:t>
            </a:r>
            <a:endParaRPr lang="en-US" sz="1500" dirty="0"/>
          </a:p>
        </p:txBody>
      </p:sp>
      <p:sp>
        <p:nvSpPr>
          <p:cNvPr id="6" name="Text 4"/>
          <p:cNvSpPr/>
          <p:nvPr/>
        </p:nvSpPr>
        <p:spPr>
          <a:xfrm>
            <a:off x="1047750" y="176403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FFFFFF"/>
                </a:solidFill>
                <a:latin typeface="Georgia" pitchFamily="34" charset="0"/>
                <a:ea typeface="Georgia" pitchFamily="34" charset="-122"/>
                <a:cs typeface="Georgia" pitchFamily="34" charset="-120"/>
              </a:rPr>
              <a:t>Talk it through</a:t>
            </a:r>
            <a:endParaRPr lang="en-US" sz="3900" dirty="0"/>
          </a:p>
        </p:txBody>
      </p:sp>
      <p:sp>
        <p:nvSpPr>
          <p:cNvPr id="7" name="Shape 5"/>
          <p:cNvSpPr/>
          <p:nvPr/>
        </p:nvSpPr>
        <p:spPr>
          <a:xfrm>
            <a:off x="1047750" y="3200400"/>
            <a:ext cx="15049500" cy="9525"/>
          </a:xfrm>
          <a:prstGeom prst="rect">
            <a:avLst/>
          </a:prstGeom>
          <a:solidFill>
            <a:srgbClr val="3F8C8C"/>
          </a:solidFill>
          <a:ln/>
        </p:spPr>
        <p:txBody>
          <a:bodyPr/>
          <a:lstStyle/>
          <a:p>
            <a:endParaRPr lang="en-US"/>
          </a:p>
        </p:txBody>
      </p:sp>
      <p:sp>
        <p:nvSpPr>
          <p:cNvPr id="8" name="Text 6"/>
          <p:cNvSpPr/>
          <p:nvPr/>
        </p:nvSpPr>
        <p:spPr>
          <a:xfrm>
            <a:off x="1047750" y="2670810"/>
            <a:ext cx="215384"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1</a:t>
            </a:r>
            <a:endParaRPr lang="en-US" sz="2550" dirty="0"/>
          </a:p>
        </p:txBody>
      </p:sp>
      <p:sp>
        <p:nvSpPr>
          <p:cNvPr id="9" name="Text 7"/>
          <p:cNvSpPr/>
          <p:nvPr/>
        </p:nvSpPr>
        <p:spPr>
          <a:xfrm>
            <a:off x="1415534" y="2701290"/>
            <a:ext cx="16149888"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Have you visited a place with too many people? How did you feel?</a:t>
            </a:r>
            <a:endParaRPr lang="en-US" sz="2100" dirty="0"/>
          </a:p>
        </p:txBody>
      </p:sp>
      <p:sp>
        <p:nvSpPr>
          <p:cNvPr id="10" name="Shape 8"/>
          <p:cNvSpPr/>
          <p:nvPr/>
        </p:nvSpPr>
        <p:spPr>
          <a:xfrm>
            <a:off x="1047750" y="3909060"/>
            <a:ext cx="15049500" cy="9525"/>
          </a:xfrm>
          <a:prstGeom prst="rect">
            <a:avLst/>
          </a:prstGeom>
          <a:solidFill>
            <a:srgbClr val="3F8C8C"/>
          </a:solidFill>
          <a:ln/>
        </p:spPr>
        <p:txBody>
          <a:bodyPr/>
          <a:lstStyle/>
          <a:p>
            <a:endParaRPr lang="en-US"/>
          </a:p>
        </p:txBody>
      </p:sp>
      <p:sp>
        <p:nvSpPr>
          <p:cNvPr id="11" name="Text 9"/>
          <p:cNvSpPr/>
          <p:nvPr/>
        </p:nvSpPr>
        <p:spPr>
          <a:xfrm>
            <a:off x="1047750" y="3379470"/>
            <a:ext cx="257175"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2</a:t>
            </a:r>
            <a:endParaRPr lang="en-US" sz="2550" dirty="0"/>
          </a:p>
        </p:txBody>
      </p:sp>
      <p:sp>
        <p:nvSpPr>
          <p:cNvPr id="12" name="Text 10"/>
          <p:cNvSpPr/>
          <p:nvPr/>
        </p:nvSpPr>
        <p:spPr>
          <a:xfrm>
            <a:off x="1457325" y="3409950"/>
            <a:ext cx="16103918"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Do many tourists come to your town or city? What do they come to see?</a:t>
            </a:r>
            <a:endParaRPr lang="en-US" sz="2100" dirty="0"/>
          </a:p>
        </p:txBody>
      </p:sp>
      <p:sp>
        <p:nvSpPr>
          <p:cNvPr id="13" name="Shape 11"/>
          <p:cNvSpPr/>
          <p:nvPr/>
        </p:nvSpPr>
        <p:spPr>
          <a:xfrm>
            <a:off x="1047750" y="4617720"/>
            <a:ext cx="15049500" cy="9525"/>
          </a:xfrm>
          <a:prstGeom prst="rect">
            <a:avLst/>
          </a:prstGeom>
          <a:solidFill>
            <a:srgbClr val="3F8C8C"/>
          </a:solidFill>
          <a:ln/>
        </p:spPr>
        <p:txBody>
          <a:bodyPr/>
          <a:lstStyle/>
          <a:p>
            <a:endParaRPr lang="en-US"/>
          </a:p>
        </p:txBody>
      </p:sp>
      <p:sp>
        <p:nvSpPr>
          <p:cNvPr id="14" name="Text 12"/>
          <p:cNvSpPr/>
          <p:nvPr/>
        </p:nvSpPr>
        <p:spPr>
          <a:xfrm>
            <a:off x="1047750" y="4088130"/>
            <a:ext cx="254913"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3</a:t>
            </a:r>
            <a:endParaRPr lang="en-US" sz="2550" dirty="0"/>
          </a:p>
        </p:txBody>
      </p:sp>
      <p:sp>
        <p:nvSpPr>
          <p:cNvPr id="15" name="Text 13"/>
          <p:cNvSpPr/>
          <p:nvPr/>
        </p:nvSpPr>
        <p:spPr>
          <a:xfrm>
            <a:off x="1455063" y="4118610"/>
            <a:ext cx="16106406"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Why can tourists and residents feel differently about the same place?</a:t>
            </a:r>
            <a:endParaRPr lang="en-US" sz="2100" dirty="0"/>
          </a:p>
        </p:txBody>
      </p:sp>
      <p:sp>
        <p:nvSpPr>
          <p:cNvPr id="16" name="Shape 14"/>
          <p:cNvSpPr/>
          <p:nvPr/>
        </p:nvSpPr>
        <p:spPr>
          <a:xfrm>
            <a:off x="1047750" y="5326380"/>
            <a:ext cx="15049500" cy="9525"/>
          </a:xfrm>
          <a:prstGeom prst="rect">
            <a:avLst/>
          </a:prstGeom>
          <a:solidFill>
            <a:srgbClr val="3F8C8C"/>
          </a:solidFill>
          <a:ln/>
        </p:spPr>
        <p:txBody>
          <a:bodyPr/>
          <a:lstStyle/>
          <a:p>
            <a:endParaRPr lang="en-US"/>
          </a:p>
        </p:txBody>
      </p:sp>
      <p:sp>
        <p:nvSpPr>
          <p:cNvPr id="17" name="Text 15"/>
          <p:cNvSpPr/>
          <p:nvPr/>
        </p:nvSpPr>
        <p:spPr>
          <a:xfrm>
            <a:off x="1047750" y="4796790"/>
            <a:ext cx="259199"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4</a:t>
            </a:r>
            <a:endParaRPr lang="en-US" sz="2550" dirty="0"/>
          </a:p>
        </p:txBody>
      </p:sp>
      <p:sp>
        <p:nvSpPr>
          <p:cNvPr id="18" name="Text 16"/>
          <p:cNvSpPr/>
          <p:nvPr/>
        </p:nvSpPr>
        <p:spPr>
          <a:xfrm>
            <a:off x="1459349" y="4827270"/>
            <a:ext cx="16101691"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Is it fair to ask tourists to pay a fee? Why or why not?</a:t>
            </a:r>
            <a:endParaRPr lang="en-US" sz="2100" dirty="0"/>
          </a:p>
        </p:txBody>
      </p:sp>
      <p:sp>
        <p:nvSpPr>
          <p:cNvPr id="19" name="Text 17"/>
          <p:cNvSpPr/>
          <p:nvPr/>
        </p:nvSpPr>
        <p:spPr>
          <a:xfrm>
            <a:off x="1047750" y="5505450"/>
            <a:ext cx="247412"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5</a:t>
            </a:r>
            <a:endParaRPr lang="en-US" sz="2550" dirty="0"/>
          </a:p>
        </p:txBody>
      </p:sp>
      <p:sp>
        <p:nvSpPr>
          <p:cNvPr id="20" name="Text 18"/>
          <p:cNvSpPr/>
          <p:nvPr/>
        </p:nvSpPr>
        <p:spPr>
          <a:xfrm>
            <a:off x="1447562" y="5535930"/>
            <a:ext cx="16114657"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Who does a famous city belong to: the residents or the visitors?</a:t>
            </a:r>
            <a:endParaRPr lang="en-US" sz="2100" dirty="0"/>
          </a:p>
        </p:txBody>
      </p:sp>
      <p:sp>
        <p:nvSpPr>
          <p:cNvPr id="21" name="Shape 19"/>
          <p:cNvSpPr/>
          <p:nvPr/>
        </p:nvSpPr>
        <p:spPr>
          <a:xfrm>
            <a:off x="1047750" y="6168390"/>
            <a:ext cx="45720" cy="625793"/>
          </a:xfrm>
          <a:prstGeom prst="rect">
            <a:avLst/>
          </a:prstGeom>
          <a:solidFill>
            <a:srgbClr val="D9B877"/>
          </a:solidFill>
          <a:ln/>
        </p:spPr>
        <p:txBody>
          <a:bodyPr/>
          <a:lstStyle/>
          <a:p>
            <a:endParaRPr lang="en-US"/>
          </a:p>
        </p:txBody>
      </p:sp>
      <p:sp>
        <p:nvSpPr>
          <p:cNvPr id="22" name="Text 20"/>
          <p:cNvSpPr/>
          <p:nvPr/>
        </p:nvSpPr>
        <p:spPr>
          <a:xfrm>
            <a:off x="1341120" y="6168390"/>
            <a:ext cx="16231744" cy="228600"/>
          </a:xfrm>
          <a:prstGeom prst="rect">
            <a:avLst/>
          </a:prstGeom>
          <a:noFill/>
          <a:ln/>
        </p:spPr>
        <p:txBody>
          <a:bodyPr wrap="square" lIns="25400" tIns="25400" rIns="25400" bIns="25400" rtlCol="0" anchor="t">
            <a:normAutofit lnSpcReduction="10000"/>
          </a:bodyPr>
          <a:lstStyle/>
          <a:p>
            <a:pPr marL="0" indent="0" algn="l">
              <a:buNone/>
            </a:pPr>
            <a:r>
              <a:rPr lang="en-US" sz="1275" b="1" kern="0" spc="263" dirty="0">
                <a:solidFill>
                  <a:srgbClr val="D9B877"/>
                </a:solidFill>
                <a:latin typeface="Helvetica" pitchFamily="34" charset="0"/>
                <a:ea typeface="Helvetica" pitchFamily="34" charset="-122"/>
                <a:cs typeface="Helvetica" pitchFamily="34" charset="-120"/>
              </a:rPr>
              <a:t>USEFUL LANGUAGE</a:t>
            </a:r>
            <a:endParaRPr lang="en-US" sz="1275" dirty="0"/>
          </a:p>
        </p:txBody>
      </p:sp>
      <p:sp>
        <p:nvSpPr>
          <p:cNvPr id="23" name="Text 21"/>
          <p:cNvSpPr/>
          <p:nvPr/>
        </p:nvSpPr>
        <p:spPr>
          <a:xfrm>
            <a:off x="1341120" y="6435090"/>
            <a:ext cx="16231744" cy="397193"/>
          </a:xfrm>
          <a:prstGeom prst="rect">
            <a:avLst/>
          </a:prstGeom>
          <a:noFill/>
          <a:ln/>
        </p:spPr>
        <p:txBody>
          <a:bodyPr wrap="square" lIns="25400" tIns="25400" rIns="25400" bIns="25400" rtlCol="0" anchor="t">
            <a:normAutofit lnSpcReduction="10000"/>
          </a:bodyPr>
          <a:lstStyle/>
          <a:p>
            <a:pPr marL="0" indent="0" algn="l">
              <a:lnSpc>
                <a:spcPct val="127365"/>
              </a:lnSpc>
              <a:buNone/>
            </a:pPr>
            <a:r>
              <a:rPr lang="en-US" sz="1950" dirty="0">
                <a:solidFill>
                  <a:srgbClr val="EAF5F5"/>
                </a:solidFill>
                <a:latin typeface="Helvetica" pitchFamily="34" charset="0"/>
                <a:ea typeface="Helvetica" pitchFamily="34" charset="-122"/>
                <a:cs typeface="Helvetica" pitchFamily="34" charset="-120"/>
              </a:rPr>
              <a:t>I think… · For me… · because… · It depends.</a:t>
            </a:r>
            <a:endParaRPr lang="en-US" sz="19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A9CBCB"/>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005840"/>
            <a:ext cx="16192500" cy="22860"/>
          </a:xfrm>
          <a:prstGeom prst="rect">
            <a:avLst/>
          </a:prstGeom>
          <a:solidFill>
            <a:srgbClr val="176B6B"/>
          </a:solidFill>
          <a:ln/>
        </p:spPr>
        <p:txBody>
          <a:bodyPr/>
          <a:lstStyle/>
          <a:p>
            <a:endParaRPr lang="en-US"/>
          </a:p>
        </p:txBody>
      </p:sp>
      <p:sp>
        <p:nvSpPr>
          <p:cNvPr id="3" name="Text 1"/>
          <p:cNvSpPr/>
          <p:nvPr/>
        </p:nvSpPr>
        <p:spPr>
          <a:xfrm>
            <a:off x="1047750" y="57150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60579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001</a:t>
            </a:r>
            <a:endParaRPr lang="en-US" sz="1200" dirty="0"/>
          </a:p>
        </p:txBody>
      </p:sp>
      <p:sp>
        <p:nvSpPr>
          <p:cNvPr id="5" name="Text 3"/>
          <p:cNvSpPr/>
          <p:nvPr/>
        </p:nvSpPr>
        <p:spPr>
          <a:xfrm>
            <a:off x="1047750" y="1257300"/>
            <a:ext cx="2757547"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CRITICAL THINKING</a:t>
            </a:r>
            <a:endParaRPr lang="en-US" sz="1500" dirty="0"/>
          </a:p>
        </p:txBody>
      </p:sp>
      <p:sp>
        <p:nvSpPr>
          <p:cNvPr id="6" name="Shape 4"/>
          <p:cNvSpPr/>
          <p:nvPr/>
        </p:nvSpPr>
        <p:spPr>
          <a:xfrm>
            <a:off x="3764161" y="1266825"/>
            <a:ext cx="3064907" cy="240030"/>
          </a:xfrm>
          <a:prstGeom prst="rect">
            <a:avLst/>
          </a:prstGeom>
          <a:ln w="7620">
            <a:solidFill>
              <a:srgbClr val="D9B877"/>
            </a:solidFill>
            <a:prstDash val="solid"/>
          </a:ln>
        </p:spPr>
        <p:txBody>
          <a:bodyPr/>
          <a:lstStyle/>
          <a:p>
            <a:endParaRPr lang="en-US"/>
          </a:p>
        </p:txBody>
      </p:sp>
      <p:sp>
        <p:nvSpPr>
          <p:cNvPr id="7" name="Text 5"/>
          <p:cNvSpPr/>
          <p:nvPr/>
        </p:nvSpPr>
        <p:spPr>
          <a:xfrm>
            <a:off x="3886081" y="1303020"/>
            <a:ext cx="2913014" cy="205740"/>
          </a:xfrm>
          <a:prstGeom prst="rect">
            <a:avLst/>
          </a:prstGeom>
          <a:noFill/>
          <a:ln/>
        </p:spPr>
        <p:txBody>
          <a:bodyPr wrap="none" lIns="25400" tIns="25400" rIns="25400" bIns="25400" rtlCol="0" anchor="t">
            <a:normAutofit lnSpcReduction="10000"/>
          </a:bodyPr>
          <a:lstStyle/>
          <a:p>
            <a:pPr marL="0" indent="0" algn="l">
              <a:buNone/>
            </a:pPr>
            <a:r>
              <a:rPr lang="en-US" sz="1125" b="1" kern="0" spc="225" dirty="0">
                <a:solidFill>
                  <a:srgbClr val="BF842C"/>
                </a:solidFill>
                <a:latin typeface="Helvetica" pitchFamily="34" charset="0"/>
                <a:ea typeface="Helvetica" pitchFamily="34" charset="-122"/>
                <a:cs typeface="Helvetica" pitchFamily="34" charset="-120"/>
              </a:rPr>
              <a:t>YOU ARE THE TOWN COUNCIL</a:t>
            </a:r>
            <a:endParaRPr lang="en-US" sz="1125" dirty="0"/>
          </a:p>
        </p:txBody>
      </p:sp>
      <p:sp>
        <p:nvSpPr>
          <p:cNvPr id="8" name="Text 6"/>
          <p:cNvSpPr/>
          <p:nvPr/>
        </p:nvSpPr>
        <p:spPr>
          <a:xfrm>
            <a:off x="1047750" y="1583055"/>
            <a:ext cx="17811750" cy="51054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176B6B"/>
                </a:solidFill>
                <a:latin typeface="Georgia" pitchFamily="34" charset="0"/>
                <a:ea typeface="Georgia" pitchFamily="34" charset="-122"/>
                <a:cs typeface="Georgia" pitchFamily="34" charset="-120"/>
              </a:rPr>
              <a:t>40,000 people live in your town. Three million tourists visit every year.</a:t>
            </a:r>
            <a:endParaRPr lang="en-US" sz="3300" dirty="0"/>
          </a:p>
        </p:txBody>
      </p:sp>
      <p:sp>
        <p:nvSpPr>
          <p:cNvPr id="9" name="Text 7"/>
          <p:cNvSpPr/>
          <p:nvPr/>
        </p:nvSpPr>
        <p:spPr>
          <a:xfrm>
            <a:off x="1047750" y="2131695"/>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You are the town council. Choose your rules. Every rule helps someone and it costs someone. Work in a group and choose together.</a:t>
            </a:r>
            <a:endParaRPr lang="en-US" sz="1650" dirty="0"/>
          </a:p>
        </p:txBody>
      </p:sp>
      <p:sp>
        <p:nvSpPr>
          <p:cNvPr id="10" name="Shape 8"/>
          <p:cNvSpPr/>
          <p:nvPr/>
        </p:nvSpPr>
        <p:spPr>
          <a:xfrm>
            <a:off x="1047750" y="2527935"/>
            <a:ext cx="16192500" cy="15240"/>
          </a:xfrm>
          <a:prstGeom prst="rect">
            <a:avLst/>
          </a:prstGeom>
          <a:solidFill>
            <a:srgbClr val="176B6B"/>
          </a:solidFill>
          <a:ln/>
        </p:spPr>
        <p:txBody>
          <a:bodyPr/>
          <a:lstStyle/>
          <a:p>
            <a:endParaRPr lang="en-US"/>
          </a:p>
        </p:txBody>
      </p:sp>
      <p:sp>
        <p:nvSpPr>
          <p:cNvPr id="11" name="Text 9"/>
          <p:cNvSpPr/>
          <p:nvPr/>
        </p:nvSpPr>
        <p:spPr>
          <a:xfrm>
            <a:off x="1047750" y="2619375"/>
            <a:ext cx="3237548"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THE RULE</a:t>
            </a:r>
            <a:endParaRPr lang="en-US" sz="1050" dirty="0"/>
          </a:p>
        </p:txBody>
      </p:sp>
      <p:sp>
        <p:nvSpPr>
          <p:cNvPr id="12" name="Text 10"/>
          <p:cNvSpPr/>
          <p:nvPr/>
        </p:nvSpPr>
        <p:spPr>
          <a:xfrm>
            <a:off x="4191000" y="2619375"/>
            <a:ext cx="6229826"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IT HELPS</a:t>
            </a:r>
            <a:endParaRPr lang="en-US" sz="1050" dirty="0"/>
          </a:p>
        </p:txBody>
      </p:sp>
      <p:sp>
        <p:nvSpPr>
          <p:cNvPr id="13" name="Text 11"/>
          <p:cNvSpPr/>
          <p:nvPr/>
        </p:nvSpPr>
        <p:spPr>
          <a:xfrm>
            <a:off x="10239375" y="2619375"/>
            <a:ext cx="6229826"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IT COSTS</a:t>
            </a:r>
            <a:endParaRPr lang="en-US" sz="1050" dirty="0"/>
          </a:p>
        </p:txBody>
      </p:sp>
      <p:sp>
        <p:nvSpPr>
          <p:cNvPr id="14" name="Text 12"/>
          <p:cNvSpPr/>
          <p:nvPr/>
        </p:nvSpPr>
        <p:spPr>
          <a:xfrm>
            <a:off x="16249650" y="2619375"/>
            <a:ext cx="1028700" cy="220980"/>
          </a:xfrm>
          <a:prstGeom prst="rect">
            <a:avLst/>
          </a:prstGeom>
          <a:noFill/>
          <a:ln/>
        </p:spPr>
        <p:txBody>
          <a:bodyPr wrap="square" lIns="25400" tIns="25400" rIns="25400" bIns="25400" rtlCol="0" anchor="t">
            <a:normAutofit/>
          </a:bodyPr>
          <a:lstStyle/>
          <a:p>
            <a:pPr marL="0" indent="0" algn="ctr">
              <a:buNone/>
            </a:pPr>
            <a:r>
              <a:rPr lang="en-US" sz="1050" b="1" kern="0" spc="75" dirty="0">
                <a:solidFill>
                  <a:srgbClr val="8A8A8A"/>
                </a:solidFill>
                <a:latin typeface="Helvetica" pitchFamily="34" charset="0"/>
                <a:ea typeface="Helvetica" pitchFamily="34" charset="-122"/>
                <a:cs typeface="Helvetica" pitchFamily="34" charset="-120"/>
              </a:rPr>
              <a:t>YES</a:t>
            </a:r>
            <a:endParaRPr lang="en-US" sz="1050" dirty="0"/>
          </a:p>
        </p:txBody>
      </p:sp>
      <p:sp>
        <p:nvSpPr>
          <p:cNvPr id="15" name="Shape 13"/>
          <p:cNvSpPr/>
          <p:nvPr/>
        </p:nvSpPr>
        <p:spPr>
          <a:xfrm>
            <a:off x="1047750" y="2878455"/>
            <a:ext cx="3143250" cy="9525"/>
          </a:xfrm>
          <a:prstGeom prst="rect">
            <a:avLst/>
          </a:prstGeom>
          <a:solidFill>
            <a:srgbClr val="E3E1DB"/>
          </a:solidFill>
          <a:ln/>
        </p:spPr>
        <p:txBody>
          <a:bodyPr/>
          <a:lstStyle/>
          <a:p>
            <a:endParaRPr lang="en-US"/>
          </a:p>
        </p:txBody>
      </p:sp>
      <p:sp>
        <p:nvSpPr>
          <p:cNvPr id="16" name="Text 14"/>
          <p:cNvSpPr/>
          <p:nvPr/>
        </p:nvSpPr>
        <p:spPr>
          <a:xfrm>
            <a:off x="1047750" y="2981325"/>
            <a:ext cx="3142298"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Tourists pay a small fee</a:t>
            </a:r>
            <a:endParaRPr lang="en-US" sz="1575" dirty="0"/>
          </a:p>
        </p:txBody>
      </p:sp>
      <p:sp>
        <p:nvSpPr>
          <p:cNvPr id="17" name="Shape 15"/>
          <p:cNvSpPr/>
          <p:nvPr/>
        </p:nvSpPr>
        <p:spPr>
          <a:xfrm>
            <a:off x="4191000" y="2878455"/>
            <a:ext cx="6048375" cy="9525"/>
          </a:xfrm>
          <a:prstGeom prst="rect">
            <a:avLst/>
          </a:prstGeom>
          <a:solidFill>
            <a:srgbClr val="E3E1DB"/>
          </a:solidFill>
          <a:ln/>
        </p:spPr>
        <p:txBody>
          <a:bodyPr/>
          <a:lstStyle/>
          <a:p>
            <a:endParaRPr lang="en-US"/>
          </a:p>
        </p:txBody>
      </p:sp>
      <p:sp>
        <p:nvSpPr>
          <p:cNvPr id="18" name="Text 16"/>
          <p:cNvSpPr/>
          <p:nvPr/>
        </p:nvSpPr>
        <p:spPr>
          <a:xfrm>
            <a:off x="4191000" y="298132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The town gets money to clean and repair the streets.</a:t>
            </a:r>
            <a:endParaRPr lang="en-US" sz="1350" dirty="0"/>
          </a:p>
        </p:txBody>
      </p:sp>
      <p:sp>
        <p:nvSpPr>
          <p:cNvPr id="19" name="Shape 17"/>
          <p:cNvSpPr/>
          <p:nvPr/>
        </p:nvSpPr>
        <p:spPr>
          <a:xfrm>
            <a:off x="10239375" y="2878455"/>
            <a:ext cx="6048375" cy="9525"/>
          </a:xfrm>
          <a:prstGeom prst="rect">
            <a:avLst/>
          </a:prstGeom>
          <a:solidFill>
            <a:srgbClr val="E3E1DB"/>
          </a:solidFill>
          <a:ln/>
        </p:spPr>
        <p:txBody>
          <a:bodyPr/>
          <a:lstStyle/>
          <a:p>
            <a:endParaRPr lang="en-US"/>
          </a:p>
        </p:txBody>
      </p:sp>
      <p:sp>
        <p:nvSpPr>
          <p:cNvPr id="20" name="Text 18"/>
          <p:cNvSpPr/>
          <p:nvPr/>
        </p:nvSpPr>
        <p:spPr>
          <a:xfrm>
            <a:off x="10239375" y="298132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Tourists with little money, and the cheap hotels.</a:t>
            </a:r>
            <a:endParaRPr lang="en-US" sz="1350" dirty="0"/>
          </a:p>
        </p:txBody>
      </p:sp>
      <p:sp>
        <p:nvSpPr>
          <p:cNvPr id="21" name="Shape 19"/>
          <p:cNvSpPr/>
          <p:nvPr/>
        </p:nvSpPr>
        <p:spPr>
          <a:xfrm>
            <a:off x="16287750" y="2878455"/>
            <a:ext cx="952500" cy="9525"/>
          </a:xfrm>
          <a:prstGeom prst="rect">
            <a:avLst/>
          </a:prstGeom>
          <a:solidFill>
            <a:srgbClr val="E3E1DB"/>
          </a:solidFill>
          <a:ln/>
        </p:spPr>
        <p:txBody>
          <a:bodyPr/>
          <a:lstStyle/>
          <a:p>
            <a:endParaRPr lang="en-US"/>
          </a:p>
        </p:txBody>
      </p:sp>
      <p:sp>
        <p:nvSpPr>
          <p:cNvPr id="22" name="Text 20"/>
          <p:cNvSpPr/>
          <p:nvPr/>
        </p:nvSpPr>
        <p:spPr>
          <a:xfrm>
            <a:off x="16249650" y="2981325"/>
            <a:ext cx="10287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23" name="Shape 21"/>
          <p:cNvSpPr/>
          <p:nvPr/>
        </p:nvSpPr>
        <p:spPr>
          <a:xfrm>
            <a:off x="1047750" y="3358515"/>
            <a:ext cx="3143250" cy="9525"/>
          </a:xfrm>
          <a:prstGeom prst="rect">
            <a:avLst/>
          </a:prstGeom>
          <a:solidFill>
            <a:srgbClr val="E3E1DB"/>
          </a:solidFill>
          <a:ln/>
        </p:spPr>
        <p:txBody>
          <a:bodyPr/>
          <a:lstStyle/>
          <a:p>
            <a:endParaRPr lang="en-US"/>
          </a:p>
        </p:txBody>
      </p:sp>
      <p:sp>
        <p:nvSpPr>
          <p:cNvPr id="24" name="Text 22"/>
          <p:cNvSpPr/>
          <p:nvPr/>
        </p:nvSpPr>
        <p:spPr>
          <a:xfrm>
            <a:off x="1047750" y="3461385"/>
            <a:ext cx="3142298"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Fewer big ships each day</a:t>
            </a:r>
            <a:endParaRPr lang="en-US" sz="1575" dirty="0"/>
          </a:p>
        </p:txBody>
      </p:sp>
      <p:sp>
        <p:nvSpPr>
          <p:cNvPr id="25" name="Shape 23"/>
          <p:cNvSpPr/>
          <p:nvPr/>
        </p:nvSpPr>
        <p:spPr>
          <a:xfrm>
            <a:off x="4191000" y="3358515"/>
            <a:ext cx="6048375" cy="9525"/>
          </a:xfrm>
          <a:prstGeom prst="rect">
            <a:avLst/>
          </a:prstGeom>
          <a:solidFill>
            <a:srgbClr val="E3E1DB"/>
          </a:solidFill>
          <a:ln/>
        </p:spPr>
        <p:txBody>
          <a:bodyPr/>
          <a:lstStyle/>
          <a:p>
            <a:endParaRPr lang="en-US"/>
          </a:p>
        </p:txBody>
      </p:sp>
      <p:sp>
        <p:nvSpPr>
          <p:cNvPr id="26" name="Text 24"/>
          <p:cNvSpPr/>
          <p:nvPr/>
        </p:nvSpPr>
        <p:spPr>
          <a:xfrm>
            <a:off x="4191000" y="346138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Thousands of people do not arrive at the same time.</a:t>
            </a:r>
            <a:endParaRPr lang="en-US" sz="1350" dirty="0"/>
          </a:p>
        </p:txBody>
      </p:sp>
      <p:sp>
        <p:nvSpPr>
          <p:cNvPr id="27" name="Shape 25"/>
          <p:cNvSpPr/>
          <p:nvPr/>
        </p:nvSpPr>
        <p:spPr>
          <a:xfrm>
            <a:off x="10239375" y="3358515"/>
            <a:ext cx="6048375" cy="9525"/>
          </a:xfrm>
          <a:prstGeom prst="rect">
            <a:avLst/>
          </a:prstGeom>
          <a:solidFill>
            <a:srgbClr val="E3E1DB"/>
          </a:solidFill>
          <a:ln/>
        </p:spPr>
        <p:txBody>
          <a:bodyPr/>
          <a:lstStyle/>
          <a:p>
            <a:endParaRPr lang="en-US"/>
          </a:p>
        </p:txBody>
      </p:sp>
      <p:sp>
        <p:nvSpPr>
          <p:cNvPr id="28" name="Text 26"/>
          <p:cNvSpPr/>
          <p:nvPr/>
        </p:nvSpPr>
        <p:spPr>
          <a:xfrm>
            <a:off x="10239375" y="346138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Tour guides and the shops next to the port.</a:t>
            </a:r>
            <a:endParaRPr lang="en-US" sz="1350" dirty="0"/>
          </a:p>
        </p:txBody>
      </p:sp>
      <p:sp>
        <p:nvSpPr>
          <p:cNvPr id="29" name="Shape 27"/>
          <p:cNvSpPr/>
          <p:nvPr/>
        </p:nvSpPr>
        <p:spPr>
          <a:xfrm>
            <a:off x="16287750" y="3358515"/>
            <a:ext cx="952500" cy="9525"/>
          </a:xfrm>
          <a:prstGeom prst="rect">
            <a:avLst/>
          </a:prstGeom>
          <a:solidFill>
            <a:srgbClr val="E3E1DB"/>
          </a:solidFill>
          <a:ln/>
        </p:spPr>
        <p:txBody>
          <a:bodyPr/>
          <a:lstStyle/>
          <a:p>
            <a:endParaRPr lang="en-US"/>
          </a:p>
        </p:txBody>
      </p:sp>
      <p:sp>
        <p:nvSpPr>
          <p:cNvPr id="30" name="Text 28"/>
          <p:cNvSpPr/>
          <p:nvPr/>
        </p:nvSpPr>
        <p:spPr>
          <a:xfrm>
            <a:off x="16249650" y="3461385"/>
            <a:ext cx="10287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31" name="Shape 29"/>
          <p:cNvSpPr/>
          <p:nvPr/>
        </p:nvSpPr>
        <p:spPr>
          <a:xfrm>
            <a:off x="1047750" y="3838575"/>
            <a:ext cx="3143250" cy="9525"/>
          </a:xfrm>
          <a:prstGeom prst="rect">
            <a:avLst/>
          </a:prstGeom>
          <a:solidFill>
            <a:srgbClr val="E3E1DB"/>
          </a:solidFill>
          <a:ln/>
        </p:spPr>
        <p:txBody>
          <a:bodyPr/>
          <a:lstStyle/>
          <a:p>
            <a:endParaRPr lang="en-US"/>
          </a:p>
        </p:txBody>
      </p:sp>
      <p:sp>
        <p:nvSpPr>
          <p:cNvPr id="32" name="Text 30"/>
          <p:cNvSpPr/>
          <p:nvPr/>
        </p:nvSpPr>
        <p:spPr>
          <a:xfrm>
            <a:off x="1047750" y="3941445"/>
            <a:ext cx="3142298"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No new hotels</a:t>
            </a:r>
            <a:endParaRPr lang="en-US" sz="1575" dirty="0"/>
          </a:p>
        </p:txBody>
      </p:sp>
      <p:sp>
        <p:nvSpPr>
          <p:cNvPr id="33" name="Shape 31"/>
          <p:cNvSpPr/>
          <p:nvPr/>
        </p:nvSpPr>
        <p:spPr>
          <a:xfrm>
            <a:off x="4191000" y="3838575"/>
            <a:ext cx="6048375" cy="9525"/>
          </a:xfrm>
          <a:prstGeom prst="rect">
            <a:avLst/>
          </a:prstGeom>
          <a:solidFill>
            <a:srgbClr val="E3E1DB"/>
          </a:solidFill>
          <a:ln/>
        </p:spPr>
        <p:txBody>
          <a:bodyPr/>
          <a:lstStyle/>
          <a:p>
            <a:endParaRPr lang="en-US"/>
          </a:p>
        </p:txBody>
      </p:sp>
      <p:sp>
        <p:nvSpPr>
          <p:cNvPr id="34" name="Text 32"/>
          <p:cNvSpPr/>
          <p:nvPr/>
        </p:nvSpPr>
        <p:spPr>
          <a:xfrm>
            <a:off x="4191000" y="394144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Visitor numbers stop growing every year.</a:t>
            </a:r>
            <a:endParaRPr lang="en-US" sz="1350" dirty="0"/>
          </a:p>
        </p:txBody>
      </p:sp>
      <p:sp>
        <p:nvSpPr>
          <p:cNvPr id="35" name="Shape 33"/>
          <p:cNvSpPr/>
          <p:nvPr/>
        </p:nvSpPr>
        <p:spPr>
          <a:xfrm>
            <a:off x="10239375" y="3838575"/>
            <a:ext cx="6048375" cy="9525"/>
          </a:xfrm>
          <a:prstGeom prst="rect">
            <a:avLst/>
          </a:prstGeom>
          <a:solidFill>
            <a:srgbClr val="E3E1DB"/>
          </a:solidFill>
          <a:ln/>
        </p:spPr>
        <p:txBody>
          <a:bodyPr/>
          <a:lstStyle/>
          <a:p>
            <a:endParaRPr lang="en-US"/>
          </a:p>
        </p:txBody>
      </p:sp>
      <p:sp>
        <p:nvSpPr>
          <p:cNvPr id="36" name="Text 34"/>
          <p:cNvSpPr/>
          <p:nvPr/>
        </p:nvSpPr>
        <p:spPr>
          <a:xfrm>
            <a:off x="10239375" y="394144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People who want new jobs in building and in hotels.</a:t>
            </a:r>
            <a:endParaRPr lang="en-US" sz="1350" dirty="0"/>
          </a:p>
        </p:txBody>
      </p:sp>
      <p:sp>
        <p:nvSpPr>
          <p:cNvPr id="37" name="Shape 35"/>
          <p:cNvSpPr/>
          <p:nvPr/>
        </p:nvSpPr>
        <p:spPr>
          <a:xfrm>
            <a:off x="16287750" y="3838575"/>
            <a:ext cx="952500" cy="9525"/>
          </a:xfrm>
          <a:prstGeom prst="rect">
            <a:avLst/>
          </a:prstGeom>
          <a:solidFill>
            <a:srgbClr val="E3E1DB"/>
          </a:solidFill>
          <a:ln/>
        </p:spPr>
        <p:txBody>
          <a:bodyPr/>
          <a:lstStyle/>
          <a:p>
            <a:endParaRPr lang="en-US"/>
          </a:p>
        </p:txBody>
      </p:sp>
      <p:sp>
        <p:nvSpPr>
          <p:cNvPr id="38" name="Text 36"/>
          <p:cNvSpPr/>
          <p:nvPr/>
        </p:nvSpPr>
        <p:spPr>
          <a:xfrm>
            <a:off x="16249650" y="3941445"/>
            <a:ext cx="10287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39" name="Shape 37"/>
          <p:cNvSpPr/>
          <p:nvPr/>
        </p:nvSpPr>
        <p:spPr>
          <a:xfrm>
            <a:off x="1047750" y="4318635"/>
            <a:ext cx="3143250" cy="9525"/>
          </a:xfrm>
          <a:prstGeom prst="rect">
            <a:avLst/>
          </a:prstGeom>
          <a:solidFill>
            <a:srgbClr val="E3E1DB"/>
          </a:solidFill>
          <a:ln/>
        </p:spPr>
        <p:txBody>
          <a:bodyPr/>
          <a:lstStyle/>
          <a:p>
            <a:endParaRPr lang="en-US"/>
          </a:p>
        </p:txBody>
      </p:sp>
      <p:sp>
        <p:nvSpPr>
          <p:cNvPr id="40" name="Text 38"/>
          <p:cNvSpPr/>
          <p:nvPr/>
        </p:nvSpPr>
        <p:spPr>
          <a:xfrm>
            <a:off x="1047750" y="4421505"/>
            <a:ext cx="3142298"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Apartments only for residents</a:t>
            </a:r>
            <a:endParaRPr lang="en-US" sz="1575" dirty="0"/>
          </a:p>
        </p:txBody>
      </p:sp>
      <p:sp>
        <p:nvSpPr>
          <p:cNvPr id="41" name="Shape 39"/>
          <p:cNvSpPr/>
          <p:nvPr/>
        </p:nvSpPr>
        <p:spPr>
          <a:xfrm>
            <a:off x="4191000" y="4318635"/>
            <a:ext cx="6048375" cy="9525"/>
          </a:xfrm>
          <a:prstGeom prst="rect">
            <a:avLst/>
          </a:prstGeom>
          <a:solidFill>
            <a:srgbClr val="E3E1DB"/>
          </a:solidFill>
          <a:ln/>
        </p:spPr>
        <p:txBody>
          <a:bodyPr/>
          <a:lstStyle/>
          <a:p>
            <a:endParaRPr lang="en-US"/>
          </a:p>
        </p:txBody>
      </p:sp>
      <p:sp>
        <p:nvSpPr>
          <p:cNvPr id="42" name="Text 40"/>
          <p:cNvSpPr/>
          <p:nvPr/>
        </p:nvSpPr>
        <p:spPr>
          <a:xfrm>
            <a:off x="4191000" y="442150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Rents go down, so local families can stay in the town.</a:t>
            </a:r>
            <a:endParaRPr lang="en-US" sz="1350" dirty="0"/>
          </a:p>
        </p:txBody>
      </p:sp>
      <p:sp>
        <p:nvSpPr>
          <p:cNvPr id="43" name="Shape 41"/>
          <p:cNvSpPr/>
          <p:nvPr/>
        </p:nvSpPr>
        <p:spPr>
          <a:xfrm>
            <a:off x="10239375" y="4318635"/>
            <a:ext cx="6048375" cy="9525"/>
          </a:xfrm>
          <a:prstGeom prst="rect">
            <a:avLst/>
          </a:prstGeom>
          <a:solidFill>
            <a:srgbClr val="E3E1DB"/>
          </a:solidFill>
          <a:ln/>
        </p:spPr>
        <p:txBody>
          <a:bodyPr/>
          <a:lstStyle/>
          <a:p>
            <a:endParaRPr lang="en-US"/>
          </a:p>
        </p:txBody>
      </p:sp>
      <p:sp>
        <p:nvSpPr>
          <p:cNvPr id="44" name="Text 42"/>
          <p:cNvSpPr/>
          <p:nvPr/>
        </p:nvSpPr>
        <p:spPr>
          <a:xfrm>
            <a:off x="10239375" y="442150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Neighbors who rent their rooms to tourists for more money.</a:t>
            </a:r>
            <a:endParaRPr lang="en-US" sz="1350" dirty="0"/>
          </a:p>
        </p:txBody>
      </p:sp>
      <p:sp>
        <p:nvSpPr>
          <p:cNvPr id="45" name="Shape 43"/>
          <p:cNvSpPr/>
          <p:nvPr/>
        </p:nvSpPr>
        <p:spPr>
          <a:xfrm>
            <a:off x="16287750" y="4318635"/>
            <a:ext cx="952500" cy="9525"/>
          </a:xfrm>
          <a:prstGeom prst="rect">
            <a:avLst/>
          </a:prstGeom>
          <a:solidFill>
            <a:srgbClr val="E3E1DB"/>
          </a:solidFill>
          <a:ln/>
        </p:spPr>
        <p:txBody>
          <a:bodyPr/>
          <a:lstStyle/>
          <a:p>
            <a:endParaRPr lang="en-US"/>
          </a:p>
        </p:txBody>
      </p:sp>
      <p:sp>
        <p:nvSpPr>
          <p:cNvPr id="46" name="Text 44"/>
          <p:cNvSpPr/>
          <p:nvPr/>
        </p:nvSpPr>
        <p:spPr>
          <a:xfrm>
            <a:off x="16249650" y="4421505"/>
            <a:ext cx="10287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47" name="Shape 45"/>
          <p:cNvSpPr/>
          <p:nvPr/>
        </p:nvSpPr>
        <p:spPr>
          <a:xfrm>
            <a:off x="1047750" y="5278755"/>
            <a:ext cx="3143250" cy="15240"/>
          </a:xfrm>
          <a:prstGeom prst="rect">
            <a:avLst/>
          </a:prstGeom>
          <a:solidFill>
            <a:srgbClr val="176B6B"/>
          </a:solidFill>
          <a:ln/>
        </p:spPr>
        <p:txBody>
          <a:bodyPr/>
          <a:lstStyle/>
          <a:p>
            <a:endParaRPr lang="en-US"/>
          </a:p>
        </p:txBody>
      </p:sp>
      <p:sp>
        <p:nvSpPr>
          <p:cNvPr id="48" name="Shape 46"/>
          <p:cNvSpPr/>
          <p:nvPr/>
        </p:nvSpPr>
        <p:spPr>
          <a:xfrm>
            <a:off x="1047750" y="4798695"/>
            <a:ext cx="3143250" cy="9525"/>
          </a:xfrm>
          <a:prstGeom prst="rect">
            <a:avLst/>
          </a:prstGeom>
          <a:solidFill>
            <a:srgbClr val="E3E1DB"/>
          </a:solidFill>
          <a:ln/>
        </p:spPr>
        <p:txBody>
          <a:bodyPr/>
          <a:lstStyle/>
          <a:p>
            <a:endParaRPr lang="en-US"/>
          </a:p>
        </p:txBody>
      </p:sp>
      <p:sp>
        <p:nvSpPr>
          <p:cNvPr id="49" name="Text 47"/>
          <p:cNvSpPr/>
          <p:nvPr/>
        </p:nvSpPr>
        <p:spPr>
          <a:xfrm>
            <a:off x="1047750" y="4901565"/>
            <a:ext cx="3142298"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Change nothing</a:t>
            </a:r>
            <a:endParaRPr lang="en-US" sz="1575" dirty="0"/>
          </a:p>
        </p:txBody>
      </p:sp>
      <p:sp>
        <p:nvSpPr>
          <p:cNvPr id="50" name="Shape 48"/>
          <p:cNvSpPr/>
          <p:nvPr/>
        </p:nvSpPr>
        <p:spPr>
          <a:xfrm>
            <a:off x="4191000" y="5278755"/>
            <a:ext cx="6048375" cy="15240"/>
          </a:xfrm>
          <a:prstGeom prst="rect">
            <a:avLst/>
          </a:prstGeom>
          <a:solidFill>
            <a:srgbClr val="176B6B"/>
          </a:solidFill>
          <a:ln/>
        </p:spPr>
        <p:txBody>
          <a:bodyPr/>
          <a:lstStyle/>
          <a:p>
            <a:endParaRPr lang="en-US"/>
          </a:p>
        </p:txBody>
      </p:sp>
      <p:sp>
        <p:nvSpPr>
          <p:cNvPr id="51" name="Shape 49"/>
          <p:cNvSpPr/>
          <p:nvPr/>
        </p:nvSpPr>
        <p:spPr>
          <a:xfrm>
            <a:off x="4191000" y="4798695"/>
            <a:ext cx="6048375" cy="9525"/>
          </a:xfrm>
          <a:prstGeom prst="rect">
            <a:avLst/>
          </a:prstGeom>
          <a:solidFill>
            <a:srgbClr val="E3E1DB"/>
          </a:solidFill>
          <a:ln/>
        </p:spPr>
        <p:txBody>
          <a:bodyPr/>
          <a:lstStyle/>
          <a:p>
            <a:endParaRPr lang="en-US"/>
          </a:p>
        </p:txBody>
      </p:sp>
      <p:sp>
        <p:nvSpPr>
          <p:cNvPr id="52" name="Text 50"/>
          <p:cNvSpPr/>
          <p:nvPr/>
        </p:nvSpPr>
        <p:spPr>
          <a:xfrm>
            <a:off x="4191000" y="490156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The town keeps all the jobs and all the money.</a:t>
            </a:r>
            <a:endParaRPr lang="en-US" sz="1350" dirty="0"/>
          </a:p>
        </p:txBody>
      </p:sp>
      <p:sp>
        <p:nvSpPr>
          <p:cNvPr id="53" name="Shape 51"/>
          <p:cNvSpPr/>
          <p:nvPr/>
        </p:nvSpPr>
        <p:spPr>
          <a:xfrm>
            <a:off x="10239375" y="5278755"/>
            <a:ext cx="6048375" cy="15240"/>
          </a:xfrm>
          <a:prstGeom prst="rect">
            <a:avLst/>
          </a:prstGeom>
          <a:solidFill>
            <a:srgbClr val="176B6B"/>
          </a:solidFill>
          <a:ln/>
        </p:spPr>
        <p:txBody>
          <a:bodyPr/>
          <a:lstStyle/>
          <a:p>
            <a:endParaRPr lang="en-US"/>
          </a:p>
        </p:txBody>
      </p:sp>
      <p:sp>
        <p:nvSpPr>
          <p:cNvPr id="54" name="Shape 52"/>
          <p:cNvSpPr/>
          <p:nvPr/>
        </p:nvSpPr>
        <p:spPr>
          <a:xfrm>
            <a:off x="10239375" y="4798695"/>
            <a:ext cx="6048375" cy="9525"/>
          </a:xfrm>
          <a:prstGeom prst="rect">
            <a:avLst/>
          </a:prstGeom>
          <a:solidFill>
            <a:srgbClr val="E3E1DB"/>
          </a:solidFill>
          <a:ln/>
        </p:spPr>
        <p:txBody>
          <a:bodyPr/>
          <a:lstStyle/>
          <a:p>
            <a:endParaRPr lang="en-US"/>
          </a:p>
        </p:txBody>
      </p:sp>
      <p:sp>
        <p:nvSpPr>
          <p:cNvPr id="55" name="Text 53"/>
          <p:cNvSpPr/>
          <p:nvPr/>
        </p:nvSpPr>
        <p:spPr>
          <a:xfrm>
            <a:off x="10239375" y="490156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The families who leave the town, one by one.</a:t>
            </a:r>
            <a:endParaRPr lang="en-US" sz="1350" dirty="0"/>
          </a:p>
        </p:txBody>
      </p:sp>
      <p:sp>
        <p:nvSpPr>
          <p:cNvPr id="56" name="Shape 54"/>
          <p:cNvSpPr/>
          <p:nvPr/>
        </p:nvSpPr>
        <p:spPr>
          <a:xfrm>
            <a:off x="16287750" y="5278755"/>
            <a:ext cx="952500" cy="15240"/>
          </a:xfrm>
          <a:prstGeom prst="rect">
            <a:avLst/>
          </a:prstGeom>
          <a:solidFill>
            <a:srgbClr val="176B6B"/>
          </a:solidFill>
          <a:ln/>
        </p:spPr>
        <p:txBody>
          <a:bodyPr/>
          <a:lstStyle/>
          <a:p>
            <a:endParaRPr lang="en-US"/>
          </a:p>
        </p:txBody>
      </p:sp>
      <p:sp>
        <p:nvSpPr>
          <p:cNvPr id="57" name="Shape 55"/>
          <p:cNvSpPr/>
          <p:nvPr/>
        </p:nvSpPr>
        <p:spPr>
          <a:xfrm>
            <a:off x="16287750" y="4798695"/>
            <a:ext cx="952500" cy="9525"/>
          </a:xfrm>
          <a:prstGeom prst="rect">
            <a:avLst/>
          </a:prstGeom>
          <a:solidFill>
            <a:srgbClr val="E3E1DB"/>
          </a:solidFill>
          <a:ln/>
        </p:spPr>
        <p:txBody>
          <a:bodyPr/>
          <a:lstStyle/>
          <a:p>
            <a:endParaRPr lang="en-US"/>
          </a:p>
        </p:txBody>
      </p:sp>
      <p:sp>
        <p:nvSpPr>
          <p:cNvPr id="58" name="Text 56"/>
          <p:cNvSpPr/>
          <p:nvPr/>
        </p:nvSpPr>
        <p:spPr>
          <a:xfrm>
            <a:off x="16249650" y="4901565"/>
            <a:ext cx="10287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59" name="Text 57"/>
          <p:cNvSpPr/>
          <p:nvPr/>
        </p:nvSpPr>
        <p:spPr>
          <a:xfrm>
            <a:off x="1047750" y="5511165"/>
            <a:ext cx="1734157" cy="236220"/>
          </a:xfrm>
          <a:prstGeom prst="rect">
            <a:avLst/>
          </a:prstGeom>
          <a:noFill/>
          <a:ln/>
        </p:spPr>
        <p:txBody>
          <a:bodyPr wrap="none" lIns="25400" tIns="25400" rIns="25400" bIns="25400" rtlCol="0" anchor="t">
            <a:normAutofit lnSpcReduction="10000"/>
          </a:bodyPr>
          <a:lstStyle/>
          <a:p>
            <a:pPr marL="0" indent="0" algn="l">
              <a:buNone/>
            </a:pPr>
            <a:r>
              <a:rPr lang="en-US" sz="1350" b="1" kern="0" spc="263" dirty="0">
                <a:solidFill>
                  <a:srgbClr val="BF842C"/>
                </a:solidFill>
                <a:latin typeface="Helvetica" pitchFamily="34" charset="0"/>
                <a:ea typeface="Helvetica" pitchFamily="34" charset="-122"/>
                <a:cs typeface="Helvetica" pitchFamily="34" charset="-120"/>
              </a:rPr>
              <a:t>YOUR CHOICE</a:t>
            </a:r>
            <a:endParaRPr lang="en-US" sz="1350" dirty="0"/>
          </a:p>
        </p:txBody>
      </p:sp>
      <p:sp>
        <p:nvSpPr>
          <p:cNvPr id="60" name="Text 58"/>
          <p:cNvSpPr/>
          <p:nvPr/>
        </p:nvSpPr>
        <p:spPr>
          <a:xfrm>
            <a:off x="2871907" y="5427345"/>
            <a:ext cx="11196388" cy="358140"/>
          </a:xfrm>
          <a:prstGeom prst="rect">
            <a:avLst/>
          </a:prstGeom>
          <a:noFill/>
          <a:ln/>
        </p:spPr>
        <p:txBody>
          <a:bodyPr wrap="square" lIns="25400" tIns="25400" rIns="25400" bIns="25400" rtlCol="0" anchor="t">
            <a:normAutofit lnSpcReduction="10000"/>
          </a:bodyPr>
          <a:lstStyle/>
          <a:p>
            <a:pPr marL="0" indent="0" algn="l">
              <a:lnSpc>
                <a:spcPct val="123529"/>
              </a:lnSpc>
              <a:buNone/>
            </a:pPr>
            <a:r>
              <a:rPr lang="en-US" sz="1800" dirty="0">
                <a:solidFill>
                  <a:srgbClr val="1A1A1A"/>
                </a:solidFill>
                <a:latin typeface="Helvetica" pitchFamily="34" charset="0"/>
                <a:ea typeface="Helvetica" pitchFamily="34" charset="-122"/>
                <a:cs typeface="Helvetica" pitchFamily="34" charset="-120"/>
              </a:rPr>
              <a:t>Rules we say yes to: ______ of 5 	The people who will not be happy:_______________________________</a:t>
            </a:r>
            <a:endParaRPr lang="en-US" sz="1800" dirty="0"/>
          </a:p>
        </p:txBody>
      </p:sp>
      <p:sp>
        <p:nvSpPr>
          <p:cNvPr id="61" name="Shape 59"/>
          <p:cNvSpPr/>
          <p:nvPr/>
        </p:nvSpPr>
        <p:spPr>
          <a:xfrm>
            <a:off x="1047750" y="5861685"/>
            <a:ext cx="38100" cy="693420"/>
          </a:xfrm>
          <a:prstGeom prst="rect">
            <a:avLst/>
          </a:prstGeom>
          <a:solidFill>
            <a:srgbClr val="D9B877"/>
          </a:solidFill>
          <a:ln/>
        </p:spPr>
        <p:txBody>
          <a:bodyPr/>
          <a:lstStyle/>
          <a:p>
            <a:endParaRPr lang="en-US"/>
          </a:p>
        </p:txBody>
      </p:sp>
      <p:sp>
        <p:nvSpPr>
          <p:cNvPr id="62" name="Text 60"/>
          <p:cNvSpPr/>
          <p:nvPr/>
        </p:nvSpPr>
        <p:spPr>
          <a:xfrm>
            <a:off x="1276350" y="5899785"/>
            <a:ext cx="1071801" cy="236220"/>
          </a:xfrm>
          <a:prstGeom prst="rect">
            <a:avLst/>
          </a:prstGeom>
          <a:noFill/>
          <a:ln/>
        </p:spPr>
        <p:txBody>
          <a:bodyPr wrap="none" lIns="25400" tIns="25400" rIns="25400" bIns="25400" rtlCol="0" anchor="t">
            <a:normAutofit lnSpcReduction="10000"/>
          </a:bodyPr>
          <a:lstStyle/>
          <a:p>
            <a:pPr marL="0" indent="0" algn="l">
              <a:buNone/>
            </a:pPr>
            <a:r>
              <a:rPr lang="en-US" sz="1350" b="1" kern="0" spc="263" dirty="0">
                <a:solidFill>
                  <a:srgbClr val="BF842C"/>
                </a:solidFill>
                <a:latin typeface="Helvetica" pitchFamily="34" charset="0"/>
                <a:ea typeface="Helvetica" pitchFamily="34" charset="-122"/>
                <a:cs typeface="Helvetica" pitchFamily="34" charset="-120"/>
              </a:rPr>
              <a:t>DISCUSS</a:t>
            </a:r>
            <a:endParaRPr lang="en-US" sz="1350" dirty="0"/>
          </a:p>
        </p:txBody>
      </p:sp>
      <p:sp>
        <p:nvSpPr>
          <p:cNvPr id="63" name="Text 61"/>
          <p:cNvSpPr/>
          <p:nvPr/>
        </p:nvSpPr>
        <p:spPr>
          <a:xfrm>
            <a:off x="2519601" y="5861685"/>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176B6B"/>
                </a:solidFill>
                <a:latin typeface="Helvetica" pitchFamily="34" charset="0"/>
                <a:ea typeface="Helvetica" pitchFamily="34" charset="-122"/>
                <a:cs typeface="Helvetica" pitchFamily="34" charset="-120"/>
              </a:rPr>
              <a:t>1</a:t>
            </a:r>
            <a:endParaRPr lang="en-US" sz="1800" dirty="0"/>
          </a:p>
        </p:txBody>
      </p:sp>
      <p:sp>
        <p:nvSpPr>
          <p:cNvPr id="64" name="Text 62"/>
          <p:cNvSpPr/>
          <p:nvPr/>
        </p:nvSpPr>
        <p:spPr>
          <a:xfrm>
            <a:off x="2824520" y="5861685"/>
            <a:ext cx="7874103"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Your job is in a hotel. Do you choose the same rules? Why or why not?</a:t>
            </a:r>
            <a:endParaRPr lang="en-US" sz="1800" dirty="0"/>
          </a:p>
        </p:txBody>
      </p:sp>
      <p:sp>
        <p:nvSpPr>
          <p:cNvPr id="65" name="Text 63"/>
          <p:cNvSpPr/>
          <p:nvPr/>
        </p:nvSpPr>
        <p:spPr>
          <a:xfrm>
            <a:off x="2519601" y="6246495"/>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176B6B"/>
                </a:solidFill>
                <a:latin typeface="Helvetica" pitchFamily="34" charset="0"/>
                <a:ea typeface="Helvetica" pitchFamily="34" charset="-122"/>
                <a:cs typeface="Helvetica" pitchFamily="34" charset="-120"/>
              </a:rPr>
              <a:t>2</a:t>
            </a:r>
            <a:endParaRPr lang="en-US" sz="1800" dirty="0"/>
          </a:p>
        </p:txBody>
      </p:sp>
      <p:sp>
        <p:nvSpPr>
          <p:cNvPr id="66" name="Text 64"/>
          <p:cNvSpPr/>
          <p:nvPr/>
        </p:nvSpPr>
        <p:spPr>
          <a:xfrm>
            <a:off x="2824520" y="6246495"/>
            <a:ext cx="9406830"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Compare with another group. Who helped the residents more? Who kept more jobs?</a:t>
            </a:r>
            <a:endParaRPr lang="en-US" sz="1800" dirty="0"/>
          </a:p>
        </p:txBody>
      </p:sp>
      <p:sp>
        <p:nvSpPr>
          <p:cNvPr id="67" name="Text 65"/>
          <p:cNvSpPr/>
          <p:nvPr/>
        </p:nvSpPr>
        <p:spPr>
          <a:xfrm>
            <a:off x="1047750" y="952500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001</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LANGUAGE IN CONTEXT</a:t>
            </a:r>
            <a:endParaRPr lang="en-US" sz="1500" dirty="0"/>
          </a:p>
        </p:txBody>
      </p:sp>
      <p:sp>
        <p:nvSpPr>
          <p:cNvPr id="6" name="Text 4"/>
          <p:cNvSpPr/>
          <p:nvPr/>
        </p:nvSpPr>
        <p:spPr>
          <a:xfrm>
            <a:off x="1047750" y="182118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176B6B"/>
                </a:solidFill>
                <a:latin typeface="Georgia" pitchFamily="34" charset="0"/>
                <a:ea typeface="Georgia" pitchFamily="34" charset="-122"/>
                <a:cs typeface="Georgia" pitchFamily="34" charset="-120"/>
              </a:rPr>
              <a:t>Complete the sentences</a:t>
            </a:r>
            <a:endParaRPr lang="en-US" sz="3900" dirty="0"/>
          </a:p>
        </p:txBody>
      </p:sp>
      <p:sp>
        <p:nvSpPr>
          <p:cNvPr id="7" name="Text 5"/>
          <p:cNvSpPr/>
          <p:nvPr/>
        </p:nvSpPr>
        <p:spPr>
          <a:xfrm>
            <a:off x="1047750" y="2499360"/>
            <a:ext cx="17811750" cy="297180"/>
          </a:xfrm>
          <a:prstGeom prst="rect">
            <a:avLst/>
          </a:prstGeom>
          <a:noFill/>
          <a:ln/>
        </p:spPr>
        <p:txBody>
          <a:bodyPr wrap="square" lIns="25400" tIns="25400" rIns="25400" bIns="25400" rtlCol="0" anchor="t">
            <a:normAutofit fontScale="92500" lnSpcReduction="10000"/>
          </a:bodyPr>
          <a:lstStyle/>
          <a:p>
            <a:pPr marL="0" indent="0" algn="l">
              <a:buNone/>
            </a:pPr>
            <a:r>
              <a:rPr lang="en-US" sz="1800" dirty="0">
                <a:solidFill>
                  <a:srgbClr val="555555"/>
                </a:solidFill>
                <a:latin typeface="Helvetica" pitchFamily="34" charset="0"/>
                <a:ea typeface="Helvetica" pitchFamily="34" charset="-122"/>
                <a:cs typeface="Helvetica" pitchFamily="34" charset="-120"/>
              </a:rPr>
              <a:t>Complete the sentences with a word from the box.</a:t>
            </a:r>
            <a:endParaRPr lang="en-US" sz="1800" dirty="0"/>
          </a:p>
        </p:txBody>
      </p:sp>
      <p:sp>
        <p:nvSpPr>
          <p:cNvPr id="8" name="Shape 6"/>
          <p:cNvSpPr/>
          <p:nvPr/>
        </p:nvSpPr>
        <p:spPr>
          <a:xfrm>
            <a:off x="1047750" y="2987040"/>
            <a:ext cx="14859000" cy="678180"/>
          </a:xfrm>
          <a:prstGeom prst="rect">
            <a:avLst/>
          </a:prstGeom>
          <a:ln w="15240">
            <a:solidFill>
              <a:srgbClr val="176B6B"/>
            </a:solidFill>
            <a:prstDash val="solid"/>
          </a:ln>
        </p:spPr>
        <p:txBody>
          <a:bodyPr/>
          <a:lstStyle/>
          <a:p>
            <a:endParaRPr lang="en-US"/>
          </a:p>
        </p:txBody>
      </p:sp>
      <p:sp>
        <p:nvSpPr>
          <p:cNvPr id="9" name="Text 7"/>
          <p:cNvSpPr/>
          <p:nvPr/>
        </p:nvSpPr>
        <p:spPr>
          <a:xfrm>
            <a:off x="1386840" y="3173730"/>
            <a:ext cx="624483"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limit</a:t>
            </a:r>
            <a:endParaRPr lang="en-US" sz="2100" dirty="0"/>
          </a:p>
        </p:txBody>
      </p:sp>
      <p:sp>
        <p:nvSpPr>
          <p:cNvPr id="10" name="Text 8"/>
          <p:cNvSpPr/>
          <p:nvPr/>
        </p:nvSpPr>
        <p:spPr>
          <a:xfrm>
            <a:off x="2316123" y="3173730"/>
            <a:ext cx="1262063"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residents</a:t>
            </a:r>
            <a:endParaRPr lang="en-US" sz="2100" dirty="0"/>
          </a:p>
        </p:txBody>
      </p:sp>
      <p:sp>
        <p:nvSpPr>
          <p:cNvPr id="11" name="Text 9"/>
          <p:cNvSpPr/>
          <p:nvPr/>
        </p:nvSpPr>
        <p:spPr>
          <a:xfrm>
            <a:off x="3882985" y="3173730"/>
            <a:ext cx="1172885"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crowded</a:t>
            </a:r>
            <a:endParaRPr lang="en-US" sz="2100" dirty="0"/>
          </a:p>
        </p:txBody>
      </p:sp>
      <p:sp>
        <p:nvSpPr>
          <p:cNvPr id="12" name="Text 10"/>
          <p:cNvSpPr/>
          <p:nvPr/>
        </p:nvSpPr>
        <p:spPr>
          <a:xfrm>
            <a:off x="5360670" y="3173730"/>
            <a:ext cx="461724"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fee</a:t>
            </a:r>
            <a:endParaRPr lang="en-US" sz="2100" dirty="0"/>
          </a:p>
        </p:txBody>
      </p:sp>
      <p:sp>
        <p:nvSpPr>
          <p:cNvPr id="13" name="Text 11"/>
          <p:cNvSpPr/>
          <p:nvPr/>
        </p:nvSpPr>
        <p:spPr>
          <a:xfrm>
            <a:off x="6127195" y="3173730"/>
            <a:ext cx="684014"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local</a:t>
            </a:r>
            <a:endParaRPr lang="en-US" sz="2100" dirty="0"/>
          </a:p>
        </p:txBody>
      </p:sp>
      <p:sp>
        <p:nvSpPr>
          <p:cNvPr id="14" name="Text 12"/>
          <p:cNvSpPr/>
          <p:nvPr/>
        </p:nvSpPr>
        <p:spPr>
          <a:xfrm>
            <a:off x="1047750" y="3981450"/>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1</a:t>
            </a:r>
            <a:endParaRPr lang="en-US" sz="2250" dirty="0"/>
          </a:p>
        </p:txBody>
      </p:sp>
      <p:sp>
        <p:nvSpPr>
          <p:cNvPr id="15" name="Text 13"/>
          <p:cNvSpPr/>
          <p:nvPr/>
        </p:nvSpPr>
        <p:spPr>
          <a:xfrm>
            <a:off x="1581150" y="3950970"/>
            <a:ext cx="6547390"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1A1A1A"/>
                </a:solidFill>
                <a:latin typeface="Helvetica" pitchFamily="34" charset="0"/>
                <a:ea typeface="Helvetica" pitchFamily="34" charset="-122"/>
                <a:cs typeface="Helvetica" pitchFamily="34" charset="-120"/>
              </a:rPr>
              <a:t>The beach was very ______________ in August.</a:t>
            </a:r>
            <a:endParaRPr lang="en-US" sz="2250" dirty="0"/>
          </a:p>
        </p:txBody>
      </p:sp>
      <p:sp>
        <p:nvSpPr>
          <p:cNvPr id="16" name="Text 14"/>
          <p:cNvSpPr/>
          <p:nvPr/>
        </p:nvSpPr>
        <p:spPr>
          <a:xfrm>
            <a:off x="1047750" y="4576763"/>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2</a:t>
            </a:r>
            <a:endParaRPr lang="en-US" sz="2250" dirty="0"/>
          </a:p>
        </p:txBody>
      </p:sp>
      <p:sp>
        <p:nvSpPr>
          <p:cNvPr id="17" name="Text 15"/>
          <p:cNvSpPr/>
          <p:nvPr/>
        </p:nvSpPr>
        <p:spPr>
          <a:xfrm>
            <a:off x="1581150" y="4546283"/>
            <a:ext cx="7396591"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Many ______________ want fewer tourists in their city.</a:t>
            </a:r>
            <a:endParaRPr lang="en-US" sz="2250" dirty="0"/>
          </a:p>
        </p:txBody>
      </p:sp>
      <p:sp>
        <p:nvSpPr>
          <p:cNvPr id="18" name="Text 16"/>
          <p:cNvSpPr/>
          <p:nvPr/>
        </p:nvSpPr>
        <p:spPr>
          <a:xfrm>
            <a:off x="1047750" y="5172075"/>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3</a:t>
            </a:r>
            <a:endParaRPr lang="en-US" sz="2250" dirty="0"/>
          </a:p>
        </p:txBody>
      </p:sp>
      <p:sp>
        <p:nvSpPr>
          <p:cNvPr id="19" name="Text 17"/>
          <p:cNvSpPr/>
          <p:nvPr/>
        </p:nvSpPr>
        <p:spPr>
          <a:xfrm>
            <a:off x="1581150" y="5141595"/>
            <a:ext cx="7222795"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We ate dinner in a small ______________ restaurant.</a:t>
            </a:r>
            <a:endParaRPr lang="en-US" sz="2250" dirty="0"/>
          </a:p>
        </p:txBody>
      </p:sp>
      <p:sp>
        <p:nvSpPr>
          <p:cNvPr id="20" name="Text 18"/>
          <p:cNvSpPr/>
          <p:nvPr/>
        </p:nvSpPr>
        <p:spPr>
          <a:xfrm>
            <a:off x="1047750" y="5767388"/>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4</a:t>
            </a:r>
            <a:endParaRPr lang="en-US" sz="2250" dirty="0"/>
          </a:p>
        </p:txBody>
      </p:sp>
      <p:sp>
        <p:nvSpPr>
          <p:cNvPr id="21" name="Text 19"/>
          <p:cNvSpPr/>
          <p:nvPr/>
        </p:nvSpPr>
        <p:spPr>
          <a:xfrm>
            <a:off x="1581150" y="5736907"/>
            <a:ext cx="7991582"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Visitors pay a small ______________ to enter the old town.</a:t>
            </a:r>
            <a:endParaRPr lang="en-US" sz="2250" dirty="0"/>
          </a:p>
        </p:txBody>
      </p:sp>
      <p:sp>
        <p:nvSpPr>
          <p:cNvPr id="22" name="Text 20"/>
          <p:cNvSpPr/>
          <p:nvPr/>
        </p:nvSpPr>
        <p:spPr>
          <a:xfrm>
            <a:off x="1047750" y="6362700"/>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5</a:t>
            </a:r>
            <a:endParaRPr lang="en-US" sz="2250" dirty="0"/>
          </a:p>
        </p:txBody>
      </p:sp>
      <p:sp>
        <p:nvSpPr>
          <p:cNvPr id="23" name="Text 21"/>
          <p:cNvSpPr/>
          <p:nvPr/>
        </p:nvSpPr>
        <p:spPr>
          <a:xfrm>
            <a:off x="1581150" y="6332220"/>
            <a:ext cx="8067151"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The city wants to ______________ the number of big ships.</a:t>
            </a:r>
            <a:endParaRPr lang="en-US" sz="22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001</a:t>
            </a:r>
            <a:endParaRPr lang="en-US" sz="1200" dirty="0"/>
          </a:p>
        </p:txBody>
      </p:sp>
      <p:sp>
        <p:nvSpPr>
          <p:cNvPr id="5" name="Text 3"/>
          <p:cNvSpPr/>
          <p:nvPr/>
        </p:nvSpPr>
        <p:spPr>
          <a:xfrm>
            <a:off x="1047750" y="1638300"/>
            <a:ext cx="3322677"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LANGUAGE IN CONTEXT</a:t>
            </a:r>
            <a:endParaRPr lang="en-US" sz="1500" dirty="0"/>
          </a:p>
        </p:txBody>
      </p:sp>
      <p:sp>
        <p:nvSpPr>
          <p:cNvPr id="6" name="Shape 4"/>
          <p:cNvSpPr/>
          <p:nvPr/>
        </p:nvSpPr>
        <p:spPr>
          <a:xfrm>
            <a:off x="4277916" y="1543050"/>
            <a:ext cx="1601272" cy="388620"/>
          </a:xfrm>
          <a:prstGeom prst="rect">
            <a:avLst/>
          </a:prstGeom>
          <a:solidFill>
            <a:srgbClr val="176B6B"/>
          </a:solidFill>
          <a:ln/>
        </p:spPr>
        <p:txBody>
          <a:bodyPr/>
          <a:lstStyle/>
          <a:p>
            <a:endParaRPr lang="en-US"/>
          </a:p>
        </p:txBody>
      </p:sp>
      <p:sp>
        <p:nvSpPr>
          <p:cNvPr id="7" name="Text 5"/>
          <p:cNvSpPr/>
          <p:nvPr/>
        </p:nvSpPr>
        <p:spPr>
          <a:xfrm>
            <a:off x="4449366" y="16002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06502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176B6B"/>
                </a:solidFill>
                <a:latin typeface="Georgia" pitchFamily="34" charset="0"/>
                <a:ea typeface="Georgia" pitchFamily="34" charset="-122"/>
                <a:cs typeface="Georgia" pitchFamily="34" charset="-120"/>
              </a:rPr>
              <a:t>Complete the sentences</a:t>
            </a:r>
            <a:endParaRPr lang="en-US" sz="3750" dirty="0"/>
          </a:p>
        </p:txBody>
      </p:sp>
      <p:sp>
        <p:nvSpPr>
          <p:cNvPr id="9" name="Text 7"/>
          <p:cNvSpPr/>
          <p:nvPr/>
        </p:nvSpPr>
        <p:spPr>
          <a:xfrm>
            <a:off x="1047750" y="301752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1</a:t>
            </a:r>
            <a:endParaRPr lang="en-US" sz="2100" dirty="0"/>
          </a:p>
        </p:txBody>
      </p:sp>
      <p:sp>
        <p:nvSpPr>
          <p:cNvPr id="10" name="Text 8"/>
          <p:cNvSpPr/>
          <p:nvPr/>
        </p:nvSpPr>
        <p:spPr>
          <a:xfrm>
            <a:off x="1581150" y="2987040"/>
            <a:ext cx="5283279"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The beach was very </a:t>
            </a:r>
            <a:r>
              <a:rPr lang="en-US" sz="2100" b="1" dirty="0">
                <a:solidFill>
                  <a:srgbClr val="176B6B"/>
                </a:solidFill>
                <a:latin typeface="Helvetica" pitchFamily="34" charset="0"/>
                <a:ea typeface="Helvetica" pitchFamily="34" charset="-122"/>
                <a:cs typeface="Helvetica" pitchFamily="34" charset="-120"/>
              </a:rPr>
              <a:t>crowded </a:t>
            </a:r>
            <a:r>
              <a:rPr lang="en-US" sz="2100" dirty="0">
                <a:solidFill>
                  <a:srgbClr val="444444"/>
                </a:solidFill>
                <a:latin typeface="Helvetica" pitchFamily="34" charset="0"/>
                <a:ea typeface="Helvetica" pitchFamily="34" charset="-122"/>
                <a:cs typeface="Helvetica" pitchFamily="34" charset="-120"/>
              </a:rPr>
              <a:t>in August.</a:t>
            </a:r>
            <a:endParaRPr lang="en-US" sz="2100" dirty="0"/>
          </a:p>
        </p:txBody>
      </p:sp>
      <p:sp>
        <p:nvSpPr>
          <p:cNvPr id="11" name="Text 9"/>
          <p:cNvSpPr/>
          <p:nvPr/>
        </p:nvSpPr>
        <p:spPr>
          <a:xfrm>
            <a:off x="1047750" y="3587115"/>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2</a:t>
            </a:r>
            <a:endParaRPr lang="en-US" sz="2100" dirty="0"/>
          </a:p>
        </p:txBody>
      </p:sp>
      <p:sp>
        <p:nvSpPr>
          <p:cNvPr id="12" name="Text 10"/>
          <p:cNvSpPr/>
          <p:nvPr/>
        </p:nvSpPr>
        <p:spPr>
          <a:xfrm>
            <a:off x="1581150" y="3556635"/>
            <a:ext cx="6173867"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Many </a:t>
            </a:r>
            <a:r>
              <a:rPr lang="en-US" sz="2100" b="1" dirty="0">
                <a:solidFill>
                  <a:srgbClr val="176B6B"/>
                </a:solidFill>
                <a:latin typeface="Helvetica" pitchFamily="34" charset="0"/>
                <a:ea typeface="Helvetica" pitchFamily="34" charset="-122"/>
                <a:cs typeface="Helvetica" pitchFamily="34" charset="-120"/>
              </a:rPr>
              <a:t>residents </a:t>
            </a:r>
            <a:r>
              <a:rPr lang="en-US" sz="2100" dirty="0">
                <a:solidFill>
                  <a:srgbClr val="444444"/>
                </a:solidFill>
                <a:latin typeface="Helvetica" pitchFamily="34" charset="0"/>
                <a:ea typeface="Helvetica" pitchFamily="34" charset="-122"/>
                <a:cs typeface="Helvetica" pitchFamily="34" charset="-120"/>
              </a:rPr>
              <a:t>want fewer tourists in their city.</a:t>
            </a:r>
            <a:endParaRPr lang="en-US" sz="2100" dirty="0"/>
          </a:p>
        </p:txBody>
      </p:sp>
      <p:sp>
        <p:nvSpPr>
          <p:cNvPr id="13" name="Text 11"/>
          <p:cNvSpPr/>
          <p:nvPr/>
        </p:nvSpPr>
        <p:spPr>
          <a:xfrm>
            <a:off x="1047750" y="415671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3</a:t>
            </a:r>
            <a:endParaRPr lang="en-US" sz="2100" dirty="0"/>
          </a:p>
        </p:txBody>
      </p:sp>
      <p:sp>
        <p:nvSpPr>
          <p:cNvPr id="14" name="Text 12"/>
          <p:cNvSpPr/>
          <p:nvPr/>
        </p:nvSpPr>
        <p:spPr>
          <a:xfrm>
            <a:off x="1581150" y="4126230"/>
            <a:ext cx="5375875"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We ate dinner in a small </a:t>
            </a:r>
            <a:r>
              <a:rPr lang="en-US" sz="2100" b="1" dirty="0">
                <a:solidFill>
                  <a:srgbClr val="176B6B"/>
                </a:solidFill>
                <a:latin typeface="Helvetica" pitchFamily="34" charset="0"/>
                <a:ea typeface="Helvetica" pitchFamily="34" charset="-122"/>
                <a:cs typeface="Helvetica" pitchFamily="34" charset="-120"/>
              </a:rPr>
              <a:t>local </a:t>
            </a:r>
            <a:r>
              <a:rPr lang="en-US" sz="2100" dirty="0">
                <a:solidFill>
                  <a:srgbClr val="444444"/>
                </a:solidFill>
                <a:latin typeface="Helvetica" pitchFamily="34" charset="0"/>
                <a:ea typeface="Helvetica" pitchFamily="34" charset="-122"/>
                <a:cs typeface="Helvetica" pitchFamily="34" charset="-120"/>
              </a:rPr>
              <a:t>restaurant.</a:t>
            </a:r>
            <a:endParaRPr lang="en-US" sz="2100" dirty="0"/>
          </a:p>
        </p:txBody>
      </p:sp>
      <p:sp>
        <p:nvSpPr>
          <p:cNvPr id="15" name="Text 13"/>
          <p:cNvSpPr/>
          <p:nvPr/>
        </p:nvSpPr>
        <p:spPr>
          <a:xfrm>
            <a:off x="1047750" y="4726305"/>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4</a:t>
            </a:r>
            <a:endParaRPr lang="en-US" sz="2100" dirty="0"/>
          </a:p>
        </p:txBody>
      </p:sp>
      <p:sp>
        <p:nvSpPr>
          <p:cNvPr id="16" name="Text 14"/>
          <p:cNvSpPr/>
          <p:nvPr/>
        </p:nvSpPr>
        <p:spPr>
          <a:xfrm>
            <a:off x="1581150" y="4695825"/>
            <a:ext cx="5848803"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Visitors pay a small </a:t>
            </a:r>
            <a:r>
              <a:rPr lang="en-US" sz="2100" b="1" dirty="0">
                <a:solidFill>
                  <a:srgbClr val="176B6B"/>
                </a:solidFill>
                <a:latin typeface="Helvetica" pitchFamily="34" charset="0"/>
                <a:ea typeface="Helvetica" pitchFamily="34" charset="-122"/>
                <a:cs typeface="Helvetica" pitchFamily="34" charset="-120"/>
              </a:rPr>
              <a:t>fee </a:t>
            </a:r>
            <a:r>
              <a:rPr lang="en-US" sz="2100" dirty="0">
                <a:solidFill>
                  <a:srgbClr val="444444"/>
                </a:solidFill>
                <a:latin typeface="Helvetica" pitchFamily="34" charset="0"/>
                <a:ea typeface="Helvetica" pitchFamily="34" charset="-122"/>
                <a:cs typeface="Helvetica" pitchFamily="34" charset="-120"/>
              </a:rPr>
              <a:t>to enter the old town.</a:t>
            </a:r>
            <a:endParaRPr lang="en-US" sz="2100" dirty="0"/>
          </a:p>
        </p:txBody>
      </p:sp>
      <p:sp>
        <p:nvSpPr>
          <p:cNvPr id="17" name="Text 15"/>
          <p:cNvSpPr/>
          <p:nvPr/>
        </p:nvSpPr>
        <p:spPr>
          <a:xfrm>
            <a:off x="1047750" y="529590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5</a:t>
            </a:r>
            <a:endParaRPr lang="en-US" sz="2100" dirty="0"/>
          </a:p>
        </p:txBody>
      </p:sp>
      <p:sp>
        <p:nvSpPr>
          <p:cNvPr id="18" name="Text 16"/>
          <p:cNvSpPr/>
          <p:nvPr/>
        </p:nvSpPr>
        <p:spPr>
          <a:xfrm>
            <a:off x="1581150" y="5265420"/>
            <a:ext cx="6098429"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The city wants to </a:t>
            </a:r>
            <a:r>
              <a:rPr lang="en-US" sz="2100" b="1" dirty="0">
                <a:solidFill>
                  <a:srgbClr val="176B6B"/>
                </a:solidFill>
                <a:latin typeface="Helvetica" pitchFamily="34" charset="0"/>
                <a:ea typeface="Helvetica" pitchFamily="34" charset="-122"/>
                <a:cs typeface="Helvetica" pitchFamily="34" charset="-120"/>
              </a:rPr>
              <a:t>limit </a:t>
            </a:r>
            <a:r>
              <a:rPr lang="en-US" sz="2100" dirty="0">
                <a:solidFill>
                  <a:srgbClr val="444444"/>
                </a:solidFill>
                <a:latin typeface="Helvetica" pitchFamily="34" charset="0"/>
                <a:ea typeface="Helvetica" pitchFamily="34" charset="-122"/>
                <a:cs typeface="Helvetica" pitchFamily="34" charset="-120"/>
              </a:rPr>
              <a:t>the number of big ships.</a:t>
            </a:r>
            <a:endParaRPr lang="en-US" sz="2100" dirty="0"/>
          </a:p>
        </p:txBody>
      </p:sp>
      <p:sp>
        <p:nvSpPr>
          <p:cNvPr id="19" name="Text 17"/>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001</a:t>
            </a:r>
            <a:endParaRPr lang="en-US" sz="1200" dirty="0"/>
          </a:p>
        </p:txBody>
      </p:sp>
      <p:sp>
        <p:nvSpPr>
          <p:cNvPr id="5" name="Text 3"/>
          <p:cNvSpPr/>
          <p:nvPr/>
        </p:nvSpPr>
        <p:spPr>
          <a:xfrm>
            <a:off x="1047750" y="1504950"/>
            <a:ext cx="3211092"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SPEAKING CHALLENGE</a:t>
            </a:r>
            <a:endParaRPr lang="en-US" sz="1500" dirty="0"/>
          </a:p>
        </p:txBody>
      </p:sp>
      <p:sp>
        <p:nvSpPr>
          <p:cNvPr id="6" name="Text 4"/>
          <p:cNvSpPr/>
          <p:nvPr/>
        </p:nvSpPr>
        <p:spPr>
          <a:xfrm>
            <a:off x="4176474" y="1550670"/>
            <a:ext cx="2534507" cy="205740"/>
          </a:xfrm>
          <a:prstGeom prst="rect">
            <a:avLst/>
          </a:prstGeom>
          <a:noFill/>
          <a:ln/>
        </p:spPr>
        <p:txBody>
          <a:bodyPr wrap="square" lIns="25400" tIns="25400" rIns="25400" bIns="25400" rtlCol="0" anchor="t">
            <a:normAutofit lnSpcReduction="10000"/>
          </a:bodyPr>
          <a:lstStyle/>
          <a:p>
            <a:pPr marL="0" indent="0" algn="l">
              <a:buNone/>
            </a:pPr>
            <a:r>
              <a:rPr lang="en-US" sz="1125" b="1" kern="0" spc="225" dirty="0">
                <a:solidFill>
                  <a:srgbClr val="8A8A8A"/>
                </a:solidFill>
                <a:latin typeface="Helvetica" pitchFamily="34" charset="0"/>
                <a:ea typeface="Helvetica" pitchFamily="34" charset="-122"/>
                <a:cs typeface="Helvetica" pitchFamily="34" charset="-120"/>
              </a:rPr>
              <a:t>ROLE · TASK · PRESENT</a:t>
            </a:r>
            <a:endParaRPr lang="en-US" sz="1125" dirty="0"/>
          </a:p>
        </p:txBody>
      </p:sp>
      <p:sp>
        <p:nvSpPr>
          <p:cNvPr id="7" name="Text 5"/>
          <p:cNvSpPr/>
          <p:nvPr/>
        </p:nvSpPr>
        <p:spPr>
          <a:xfrm>
            <a:off x="1047750" y="184023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176B6B"/>
                </a:solidFill>
                <a:latin typeface="Georgia" pitchFamily="34" charset="0"/>
                <a:ea typeface="Georgia" pitchFamily="34" charset="-122"/>
                <a:cs typeface="Georgia" pitchFamily="34" charset="-120"/>
              </a:rPr>
              <a:t>You are the town council</a:t>
            </a:r>
            <a:endParaRPr lang="en-US" sz="3750" dirty="0"/>
          </a:p>
        </p:txBody>
      </p:sp>
      <p:sp>
        <p:nvSpPr>
          <p:cNvPr id="8" name="Shape 6"/>
          <p:cNvSpPr/>
          <p:nvPr/>
        </p:nvSpPr>
        <p:spPr>
          <a:xfrm>
            <a:off x="1047750" y="2819400"/>
            <a:ext cx="14859000" cy="9525"/>
          </a:xfrm>
          <a:prstGeom prst="rect">
            <a:avLst/>
          </a:prstGeom>
          <a:solidFill>
            <a:srgbClr val="D8D6D0"/>
          </a:solidFill>
          <a:ln/>
        </p:spPr>
        <p:txBody>
          <a:bodyPr/>
          <a:lstStyle/>
          <a:p>
            <a:endParaRPr lang="en-US"/>
          </a:p>
        </p:txBody>
      </p:sp>
      <p:sp>
        <p:nvSpPr>
          <p:cNvPr id="9" name="Text 7"/>
          <p:cNvSpPr/>
          <p:nvPr/>
        </p:nvSpPr>
        <p:spPr>
          <a:xfrm>
            <a:off x="1047750" y="3093720"/>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176B6B"/>
                </a:solidFill>
                <a:latin typeface="Helvetica" pitchFamily="34" charset="0"/>
                <a:ea typeface="Helvetica" pitchFamily="34" charset="-122"/>
                <a:cs typeface="Helvetica" pitchFamily="34" charset="-120"/>
              </a:rPr>
              <a:t>ROLE</a:t>
            </a:r>
            <a:endParaRPr lang="en-US" sz="1800" dirty="0"/>
          </a:p>
        </p:txBody>
      </p:sp>
      <p:sp>
        <p:nvSpPr>
          <p:cNvPr id="10" name="Text 8"/>
          <p:cNvSpPr/>
          <p:nvPr/>
        </p:nvSpPr>
        <p:spPr>
          <a:xfrm>
            <a:off x="3238500" y="3055620"/>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You are the town council. Your small town is now very popular with tourists.</a:t>
            </a:r>
            <a:endParaRPr lang="en-US" sz="2250" dirty="0"/>
          </a:p>
        </p:txBody>
      </p:sp>
      <p:sp>
        <p:nvSpPr>
          <p:cNvPr id="11" name="Shape 9"/>
          <p:cNvSpPr/>
          <p:nvPr/>
        </p:nvSpPr>
        <p:spPr>
          <a:xfrm>
            <a:off x="1047750" y="3689033"/>
            <a:ext cx="14859000" cy="9525"/>
          </a:xfrm>
          <a:prstGeom prst="rect">
            <a:avLst/>
          </a:prstGeom>
          <a:solidFill>
            <a:srgbClr val="D8D6D0"/>
          </a:solidFill>
          <a:ln/>
        </p:spPr>
        <p:txBody>
          <a:bodyPr/>
          <a:lstStyle/>
          <a:p>
            <a:endParaRPr lang="en-US"/>
          </a:p>
        </p:txBody>
      </p:sp>
      <p:sp>
        <p:nvSpPr>
          <p:cNvPr id="12" name="Text 10"/>
          <p:cNvSpPr/>
          <p:nvPr/>
        </p:nvSpPr>
        <p:spPr>
          <a:xfrm>
            <a:off x="1047750" y="3963353"/>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176B6B"/>
                </a:solidFill>
                <a:latin typeface="Helvetica" pitchFamily="34" charset="0"/>
                <a:ea typeface="Helvetica" pitchFamily="34" charset="-122"/>
                <a:cs typeface="Helvetica" pitchFamily="34" charset="-120"/>
              </a:rPr>
              <a:t>TASK</a:t>
            </a:r>
            <a:endParaRPr lang="en-US" sz="1800" dirty="0"/>
          </a:p>
        </p:txBody>
      </p:sp>
      <p:sp>
        <p:nvSpPr>
          <p:cNvPr id="13" name="Text 11"/>
          <p:cNvSpPr/>
          <p:nvPr/>
        </p:nvSpPr>
        <p:spPr>
          <a:xfrm>
            <a:off x="3238500" y="3925253"/>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Choose two rules for your town. Decide who pays for them.</a:t>
            </a:r>
            <a:endParaRPr lang="en-US" sz="2250" dirty="0"/>
          </a:p>
        </p:txBody>
      </p:sp>
      <p:sp>
        <p:nvSpPr>
          <p:cNvPr id="14" name="Shape 12"/>
          <p:cNvSpPr/>
          <p:nvPr/>
        </p:nvSpPr>
        <p:spPr>
          <a:xfrm>
            <a:off x="1047750" y="5409248"/>
            <a:ext cx="14859000" cy="9525"/>
          </a:xfrm>
          <a:prstGeom prst="rect">
            <a:avLst/>
          </a:prstGeom>
          <a:solidFill>
            <a:srgbClr val="D8D6D0"/>
          </a:solidFill>
          <a:ln/>
        </p:spPr>
        <p:txBody>
          <a:bodyPr/>
          <a:lstStyle/>
          <a:p>
            <a:endParaRPr lang="en-US"/>
          </a:p>
        </p:txBody>
      </p:sp>
      <p:sp>
        <p:nvSpPr>
          <p:cNvPr id="15" name="Shape 13"/>
          <p:cNvSpPr/>
          <p:nvPr/>
        </p:nvSpPr>
        <p:spPr>
          <a:xfrm>
            <a:off x="1047750" y="4558665"/>
            <a:ext cx="14859000" cy="9525"/>
          </a:xfrm>
          <a:prstGeom prst="rect">
            <a:avLst/>
          </a:prstGeom>
          <a:solidFill>
            <a:srgbClr val="D8D6D0"/>
          </a:solidFill>
          <a:ln/>
        </p:spPr>
        <p:txBody>
          <a:bodyPr/>
          <a:lstStyle/>
          <a:p>
            <a:endParaRPr lang="en-US"/>
          </a:p>
        </p:txBody>
      </p:sp>
      <p:sp>
        <p:nvSpPr>
          <p:cNvPr id="16" name="Text 14"/>
          <p:cNvSpPr/>
          <p:nvPr/>
        </p:nvSpPr>
        <p:spPr>
          <a:xfrm>
            <a:off x="1047750" y="4832985"/>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176B6B"/>
                </a:solidFill>
                <a:latin typeface="Helvetica" pitchFamily="34" charset="0"/>
                <a:ea typeface="Helvetica" pitchFamily="34" charset="-122"/>
                <a:cs typeface="Helvetica" pitchFamily="34" charset="-120"/>
              </a:rPr>
              <a:t>PRESENT</a:t>
            </a:r>
            <a:endParaRPr lang="en-US" sz="1800" dirty="0"/>
          </a:p>
        </p:txBody>
      </p:sp>
      <p:sp>
        <p:nvSpPr>
          <p:cNvPr id="17" name="Text 15"/>
          <p:cNvSpPr/>
          <p:nvPr/>
        </p:nvSpPr>
        <p:spPr>
          <a:xfrm>
            <a:off x="3238500" y="4794885"/>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Tell the class your two rules and say why they are fair.</a:t>
            </a:r>
            <a:endParaRPr lang="en-US" sz="2250" dirty="0"/>
          </a:p>
        </p:txBody>
      </p:sp>
      <p:sp>
        <p:nvSpPr>
          <p:cNvPr id="18" name="Shape 16"/>
          <p:cNvSpPr/>
          <p:nvPr/>
        </p:nvSpPr>
        <p:spPr>
          <a:xfrm>
            <a:off x="1047750" y="5740718"/>
            <a:ext cx="45720" cy="1009650"/>
          </a:xfrm>
          <a:prstGeom prst="rect">
            <a:avLst/>
          </a:prstGeom>
          <a:solidFill>
            <a:srgbClr val="D9B877"/>
          </a:solidFill>
          <a:ln/>
        </p:spPr>
        <p:txBody>
          <a:bodyPr/>
          <a:lstStyle/>
          <a:p>
            <a:endParaRPr lang="en-US"/>
          </a:p>
        </p:txBody>
      </p:sp>
      <p:sp>
        <p:nvSpPr>
          <p:cNvPr id="19" name="Text 17"/>
          <p:cNvSpPr/>
          <p:nvPr/>
        </p:nvSpPr>
        <p:spPr>
          <a:xfrm>
            <a:off x="1341120" y="5740718"/>
            <a:ext cx="16022194" cy="228600"/>
          </a:xfrm>
          <a:prstGeom prst="rect">
            <a:avLst/>
          </a:prstGeom>
          <a:noFill/>
          <a:ln/>
        </p:spPr>
        <p:txBody>
          <a:bodyPr wrap="square" lIns="25400" tIns="25400" rIns="25400" bIns="25400" rtlCol="0" anchor="t">
            <a:normAutofit lnSpcReduction="10000"/>
          </a:bodyPr>
          <a:lstStyle/>
          <a:p>
            <a:pPr marL="0" indent="0" algn="l">
              <a:buNone/>
            </a:pPr>
            <a:r>
              <a:rPr lang="en-US" sz="1275" b="1" kern="0" spc="263" dirty="0">
                <a:solidFill>
                  <a:srgbClr val="BF842C"/>
                </a:solidFill>
                <a:latin typeface="Helvetica" pitchFamily="34" charset="0"/>
                <a:ea typeface="Helvetica" pitchFamily="34" charset="-122"/>
                <a:cs typeface="Helvetica" pitchFamily="34" charset="-120"/>
              </a:rPr>
              <a:t>USEFUL LANGUAGE</a:t>
            </a:r>
            <a:endParaRPr lang="en-US" sz="1275" dirty="0"/>
          </a:p>
        </p:txBody>
      </p:sp>
      <p:sp>
        <p:nvSpPr>
          <p:cNvPr id="20" name="Text 18"/>
          <p:cNvSpPr/>
          <p:nvPr/>
        </p:nvSpPr>
        <p:spPr>
          <a:xfrm>
            <a:off x="1341120" y="6007418"/>
            <a:ext cx="15002600" cy="781050"/>
          </a:xfrm>
          <a:prstGeom prst="rect">
            <a:avLst/>
          </a:prstGeom>
          <a:noFill/>
          <a:ln/>
        </p:spPr>
        <p:txBody>
          <a:bodyPr wrap="square" lIns="25400" tIns="25400" rIns="25400" bIns="25400" rtlCol="0" anchor="t">
            <a:normAutofit/>
          </a:bodyPr>
          <a:lstStyle/>
          <a:p>
            <a:pPr marL="0" indent="0" algn="l">
              <a:lnSpc>
                <a:spcPct val="131757"/>
              </a:lnSpc>
              <a:buNone/>
            </a:pPr>
            <a:r>
              <a:rPr lang="en-US" sz="1950" dirty="0">
                <a:solidFill>
                  <a:srgbClr val="333333"/>
                </a:solidFill>
                <a:latin typeface="Helvetica" pitchFamily="34" charset="0"/>
                <a:ea typeface="Helvetica" pitchFamily="34" charset="-122"/>
                <a:cs typeface="Helvetica" pitchFamily="34" charset="-120"/>
              </a:rPr>
              <a:t>Our first rule is… · We chose it because… This is fair because… · We think… should pay.</a:t>
            </a:r>
            <a:endParaRPr lang="en-US" sz="1950" dirty="0"/>
          </a:p>
        </p:txBody>
      </p:sp>
      <p:sp>
        <p:nvSpPr>
          <p:cNvPr id="21" name="Text 1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001</a:t>
            </a:r>
            <a:endParaRPr lang="en-US" sz="1200" dirty="0"/>
          </a:p>
        </p:txBody>
      </p:sp>
      <p:sp>
        <p:nvSpPr>
          <p:cNvPr id="5" name="Text 3"/>
          <p:cNvSpPr/>
          <p:nvPr/>
        </p:nvSpPr>
        <p:spPr>
          <a:xfrm>
            <a:off x="1047750" y="16954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WRITING · YOUR OPINION</a:t>
            </a:r>
            <a:endParaRPr lang="en-US" sz="1500" dirty="0"/>
          </a:p>
        </p:txBody>
      </p:sp>
      <p:sp>
        <p:nvSpPr>
          <p:cNvPr id="6" name="Text 4"/>
          <p:cNvSpPr/>
          <p:nvPr/>
        </p:nvSpPr>
        <p:spPr>
          <a:xfrm>
            <a:off x="1047750" y="2145030"/>
            <a:ext cx="16240125" cy="813435"/>
          </a:xfrm>
          <a:prstGeom prst="rect">
            <a:avLst/>
          </a:prstGeom>
          <a:noFill/>
          <a:ln/>
        </p:spPr>
        <p:txBody>
          <a:bodyPr wrap="square" lIns="25400" tIns="25400" rIns="25400" bIns="25400" rtlCol="0" anchor="t">
            <a:normAutofit fontScale="92500"/>
          </a:bodyPr>
          <a:lstStyle/>
          <a:p>
            <a:pPr marL="0" indent="0" algn="l">
              <a:lnSpc>
                <a:spcPct val="96905"/>
              </a:lnSpc>
              <a:buNone/>
            </a:pPr>
            <a:r>
              <a:rPr lang="en-US" sz="5550" b="1" dirty="0">
                <a:solidFill>
                  <a:srgbClr val="176B6B"/>
                </a:solidFill>
                <a:latin typeface="Georgia" pitchFamily="34" charset="0"/>
                <a:ea typeface="Georgia" pitchFamily="34" charset="-122"/>
                <a:cs typeface="Georgia" pitchFamily="34" charset="-120"/>
              </a:rPr>
              <a:t>Should tourists pay a fee to visit a popular city?</a:t>
            </a:r>
            <a:endParaRPr lang="en-US" sz="5550" dirty="0"/>
          </a:p>
        </p:txBody>
      </p:sp>
      <p:sp>
        <p:nvSpPr>
          <p:cNvPr id="7" name="Text 5"/>
          <p:cNvSpPr/>
          <p:nvPr/>
        </p:nvSpPr>
        <p:spPr>
          <a:xfrm>
            <a:off x="1047750" y="3301365"/>
            <a:ext cx="13620750" cy="464820"/>
          </a:xfrm>
          <a:prstGeom prst="rect">
            <a:avLst/>
          </a:prstGeom>
          <a:noFill/>
          <a:ln/>
        </p:spPr>
        <p:txBody>
          <a:bodyPr wrap="square" lIns="25400" tIns="25400" rIns="25400" bIns="25400" rtlCol="0" anchor="t">
            <a:normAutofit lnSpcReduction="10000"/>
          </a:bodyPr>
          <a:lstStyle/>
          <a:p>
            <a:pPr marL="0" indent="0" algn="l">
              <a:lnSpc>
                <a:spcPct val="124444"/>
              </a:lnSpc>
              <a:buNone/>
            </a:pPr>
            <a:r>
              <a:rPr lang="en-US" sz="2400" dirty="0">
                <a:solidFill>
                  <a:srgbClr val="444444"/>
                </a:solidFill>
                <a:latin typeface="Helvetica" pitchFamily="34" charset="0"/>
                <a:ea typeface="Helvetica" pitchFamily="34" charset="-122"/>
                <a:cs typeface="Helvetica" pitchFamily="34" charset="-120"/>
              </a:rPr>
              <a:t>Write </a:t>
            </a:r>
            <a:r>
              <a:rPr lang="en-US" sz="2400" b="1" dirty="0">
                <a:solidFill>
                  <a:srgbClr val="176B6B"/>
                </a:solidFill>
                <a:latin typeface="Helvetica" pitchFamily="34" charset="0"/>
                <a:ea typeface="Helvetica" pitchFamily="34" charset="-122"/>
                <a:cs typeface="Helvetica" pitchFamily="34" charset="-120"/>
              </a:rPr>
              <a:t>60–100 words</a:t>
            </a:r>
            <a:r>
              <a:rPr lang="en-US" sz="2400" dirty="0">
                <a:solidFill>
                  <a:srgbClr val="444444"/>
                </a:solidFill>
                <a:latin typeface="Helvetica" pitchFamily="34" charset="0"/>
                <a:ea typeface="Helvetica" pitchFamily="34" charset="-122"/>
                <a:cs typeface="Helvetica" pitchFamily="34" charset="-120"/>
              </a:rPr>
              <a:t>. Use words from the article.</a:t>
            </a:r>
            <a:endParaRPr lang="en-US" sz="2400" dirty="0"/>
          </a:p>
        </p:txBody>
      </p:sp>
      <p:sp>
        <p:nvSpPr>
          <p:cNvPr id="8" name="Shape 6"/>
          <p:cNvSpPr/>
          <p:nvPr/>
        </p:nvSpPr>
        <p:spPr>
          <a:xfrm>
            <a:off x="1047750" y="4204335"/>
            <a:ext cx="2476500" cy="22860"/>
          </a:xfrm>
          <a:prstGeom prst="rect">
            <a:avLst/>
          </a:prstGeom>
          <a:solidFill>
            <a:srgbClr val="D9B877"/>
          </a:solidFill>
          <a:ln/>
        </p:spPr>
        <p:txBody>
          <a:bodyPr/>
          <a:lstStyle/>
          <a:p>
            <a:endParaRPr lang="en-US"/>
          </a:p>
        </p:txBody>
      </p:sp>
      <p:sp>
        <p:nvSpPr>
          <p:cNvPr id="9" name="Text 7"/>
          <p:cNvSpPr/>
          <p:nvPr/>
        </p:nvSpPr>
        <p:spPr>
          <a:xfrm>
            <a:off x="1047750" y="4360545"/>
            <a:ext cx="2552700" cy="556260"/>
          </a:xfrm>
          <a:prstGeom prst="rect">
            <a:avLst/>
          </a:prstGeom>
          <a:noFill/>
          <a:ln/>
        </p:spPr>
        <p:txBody>
          <a:bodyPr wrap="square" lIns="25400" tIns="25400" rIns="25400" bIns="25400" rtlCol="0" anchor="t">
            <a:normAutofit/>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I think tourists should…</a:t>
            </a:r>
            <a:endParaRPr lang="en-US" sz="1800" dirty="0"/>
          </a:p>
        </p:txBody>
      </p:sp>
      <p:sp>
        <p:nvSpPr>
          <p:cNvPr id="10" name="Shape 8"/>
          <p:cNvSpPr/>
          <p:nvPr/>
        </p:nvSpPr>
        <p:spPr>
          <a:xfrm>
            <a:off x="3905250" y="4204335"/>
            <a:ext cx="2476500" cy="22860"/>
          </a:xfrm>
          <a:prstGeom prst="rect">
            <a:avLst/>
          </a:prstGeom>
          <a:solidFill>
            <a:srgbClr val="D9B877"/>
          </a:solidFill>
          <a:ln/>
        </p:spPr>
        <p:txBody>
          <a:bodyPr/>
          <a:lstStyle/>
          <a:p>
            <a:endParaRPr lang="en-US"/>
          </a:p>
        </p:txBody>
      </p:sp>
      <p:sp>
        <p:nvSpPr>
          <p:cNvPr id="11" name="Text 9"/>
          <p:cNvSpPr/>
          <p:nvPr/>
        </p:nvSpPr>
        <p:spPr>
          <a:xfrm>
            <a:off x="3905250" y="4360545"/>
            <a:ext cx="2552700" cy="55626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The first reason is… For example,…</a:t>
            </a:r>
            <a:endParaRPr lang="en-US" sz="1800" dirty="0"/>
          </a:p>
        </p:txBody>
      </p:sp>
      <p:sp>
        <p:nvSpPr>
          <p:cNvPr id="12" name="Shape 10"/>
          <p:cNvSpPr/>
          <p:nvPr/>
        </p:nvSpPr>
        <p:spPr>
          <a:xfrm>
            <a:off x="6762750" y="4204335"/>
            <a:ext cx="2476500" cy="22860"/>
          </a:xfrm>
          <a:prstGeom prst="rect">
            <a:avLst/>
          </a:prstGeom>
          <a:solidFill>
            <a:srgbClr val="D9B877"/>
          </a:solidFill>
          <a:ln/>
        </p:spPr>
        <p:txBody>
          <a:bodyPr/>
          <a:lstStyle/>
          <a:p>
            <a:endParaRPr lang="en-US"/>
          </a:p>
        </p:txBody>
      </p:sp>
      <p:sp>
        <p:nvSpPr>
          <p:cNvPr id="13" name="Text 11"/>
          <p:cNvSpPr/>
          <p:nvPr/>
        </p:nvSpPr>
        <p:spPr>
          <a:xfrm>
            <a:off x="6762750" y="4360545"/>
            <a:ext cx="2552700" cy="556260"/>
          </a:xfrm>
          <a:prstGeom prst="rect">
            <a:avLst/>
          </a:prstGeom>
          <a:noFill/>
          <a:ln/>
        </p:spPr>
        <p:txBody>
          <a:bodyPr wrap="square" lIns="25400" tIns="25400" rIns="25400" bIns="25400" rtlCol="0" anchor="t">
            <a:normAutofit/>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But… So I think…</a:t>
            </a:r>
            <a:endParaRPr lang="en-US" sz="1800" dirty="0"/>
          </a:p>
        </p:txBody>
      </p:sp>
      <p:sp>
        <p:nvSpPr>
          <p:cNvPr id="14" name="Text 1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 | Model answer in the Teacher Guide</a:t>
            </a:r>
            <a:endParaRPr lang="en-US" sz="127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176B6B"/>
        </a:solidFill>
        <a:effectLst/>
      </p:bgPr>
    </p:bg>
    <p:spTree>
      <p:nvGrpSpPr>
        <p:cNvPr id="1" name=""/>
        <p:cNvGrpSpPr/>
        <p:nvPr/>
      </p:nvGrpSpPr>
      <p:grpSpPr>
        <a:xfrm>
          <a:off x="0" y="0"/>
          <a:ext cx="0" cy="0"/>
          <a:chOff x="0" y="0"/>
          <a:chExt cx="0" cy="0"/>
        </a:xfrm>
      </p:grpSpPr>
      <p:sp>
        <p:nvSpPr>
          <p:cNvPr id="2" name="Text 0"/>
          <p:cNvSpPr/>
          <p:nvPr/>
        </p:nvSpPr>
        <p:spPr>
          <a:xfrm>
            <a:off x="1238250" y="1047750"/>
            <a:ext cx="5448300" cy="472440"/>
          </a:xfrm>
          <a:prstGeom prst="rect">
            <a:avLst/>
          </a:prstGeom>
          <a:noFill/>
          <a:ln/>
        </p:spPr>
        <p:txBody>
          <a:bodyPr wrap="none" lIns="25400" tIns="25400" rIns="25400" bIns="25400" rtlCol="0" anchor="t">
            <a:normAutofit lnSpcReduction="10000"/>
          </a:bodyPr>
          <a:lstStyle/>
          <a:p>
            <a:pPr marL="0" indent="0" algn="l">
              <a:buNone/>
            </a:pPr>
            <a:r>
              <a:rPr lang="en-US" sz="3000" b="1" kern="0" spc="75" dirty="0">
                <a:solidFill>
                  <a:srgbClr val="FFFFFF"/>
                </a:solidFill>
                <a:latin typeface="Georgia" pitchFamily="34" charset="0"/>
                <a:ea typeface="Georgia" pitchFamily="34" charset="-122"/>
                <a:cs typeface="Georgia" pitchFamily="34" charset="-120"/>
              </a:rPr>
              <a:t>PERSPECTIVE</a:t>
            </a:r>
            <a:endParaRPr lang="en-US" sz="3000" dirty="0"/>
          </a:p>
        </p:txBody>
      </p:sp>
      <p:sp>
        <p:nvSpPr>
          <p:cNvPr id="3" name="Text 1"/>
          <p:cNvSpPr/>
          <p:nvPr/>
        </p:nvSpPr>
        <p:spPr>
          <a:xfrm>
            <a:off x="1238250" y="3769995"/>
            <a:ext cx="173926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450" dirty="0">
                <a:solidFill>
                  <a:srgbClr val="D9B877"/>
                </a:solidFill>
                <a:latin typeface="Helvetica" pitchFamily="34" charset="0"/>
                <a:ea typeface="Helvetica" pitchFamily="34" charset="-122"/>
                <a:cs typeface="Helvetica" pitchFamily="34" charset="-120"/>
              </a:rPr>
              <a:t>THAT’S A WRAP</a:t>
            </a:r>
            <a:endParaRPr lang="en-US" sz="1650" dirty="0"/>
          </a:p>
        </p:txBody>
      </p:sp>
      <p:sp>
        <p:nvSpPr>
          <p:cNvPr id="4" name="Text 2"/>
          <p:cNvSpPr/>
          <p:nvPr/>
        </p:nvSpPr>
        <p:spPr>
          <a:xfrm>
            <a:off x="1238250" y="4204335"/>
            <a:ext cx="16285845" cy="1958340"/>
          </a:xfrm>
          <a:prstGeom prst="rect">
            <a:avLst/>
          </a:prstGeom>
          <a:noFill/>
          <a:ln/>
        </p:spPr>
        <p:txBody>
          <a:bodyPr wrap="square" lIns="25400" tIns="25400" rIns="25400" bIns="25400" rtlCol="0" anchor="t">
            <a:normAutofit lnSpcReduction="10000"/>
          </a:bodyPr>
          <a:lstStyle/>
          <a:p>
            <a:pPr marL="0" indent="0" algn="l">
              <a:lnSpc>
                <a:spcPct val="92647"/>
              </a:lnSpc>
              <a:buNone/>
            </a:pPr>
            <a:r>
              <a:rPr lang="en-US" sz="7200" b="1" dirty="0">
                <a:solidFill>
                  <a:srgbClr val="FFFFFF"/>
                </a:solidFill>
                <a:latin typeface="Georgia" pitchFamily="34" charset="0"/>
                <a:ea typeface="Georgia" pitchFamily="34" charset="-122"/>
                <a:cs typeface="Georgia" pitchFamily="34" charset="-120"/>
              </a:rPr>
              <a:t>One fact. One perspective. Endless discussion.</a:t>
            </a:r>
            <a:endParaRPr lang="en-US" sz="7200" dirty="0"/>
          </a:p>
        </p:txBody>
      </p:sp>
      <p:sp>
        <p:nvSpPr>
          <p:cNvPr id="5" name="Text 3"/>
          <p:cNvSpPr/>
          <p:nvPr/>
        </p:nvSpPr>
        <p:spPr>
          <a:xfrm>
            <a:off x="1238250" y="6410325"/>
            <a:ext cx="17392650" cy="365760"/>
          </a:xfrm>
          <a:prstGeom prst="rect">
            <a:avLst/>
          </a:prstGeom>
          <a:noFill/>
          <a:ln/>
        </p:spPr>
        <p:txBody>
          <a:bodyPr wrap="square" lIns="25400" tIns="25400" rIns="25400" bIns="25400" rtlCol="0" anchor="t">
            <a:normAutofit lnSpcReduction="10000"/>
          </a:bodyPr>
          <a:lstStyle/>
          <a:p>
            <a:pPr marL="0" indent="0" algn="l">
              <a:buNone/>
            </a:pPr>
            <a:r>
              <a:rPr lang="en-US" sz="2250" dirty="0">
                <a:solidFill>
                  <a:srgbClr val="DCECEC"/>
                </a:solidFill>
                <a:latin typeface="Helvetica" pitchFamily="34" charset="0"/>
                <a:ea typeface="Helvetica" pitchFamily="34" charset="-122"/>
                <a:cs typeface="Helvetica" pitchFamily="34" charset="-120"/>
              </a:rPr>
              <a:t>Thanks for a great lesson. </a:t>
            </a:r>
            <a:endParaRPr lang="en-US" sz="2250" dirty="0"/>
          </a:p>
        </p:txBody>
      </p:sp>
      <p:sp>
        <p:nvSpPr>
          <p:cNvPr id="6" name="Text 4"/>
          <p:cNvSpPr/>
          <p:nvPr/>
        </p:nvSpPr>
        <p:spPr>
          <a:xfrm>
            <a:off x="1238250" y="9025890"/>
            <a:ext cx="2310813" cy="251460"/>
          </a:xfrm>
          <a:prstGeom prst="rect">
            <a:avLst/>
          </a:prstGeom>
          <a:noFill/>
          <a:ln/>
        </p:spPr>
        <p:txBody>
          <a:bodyPr wrap="square" lIns="25400" tIns="25400" rIns="25400" bIns="25400" rtlCol="0" anchor="t">
            <a:normAutofit lnSpcReduction="10000"/>
          </a:bodyPr>
          <a:lstStyle/>
          <a:p>
            <a:pPr marL="0" indent="0" algn="l">
              <a:buNone/>
            </a:pPr>
            <a:r>
              <a:rPr lang="en-US" sz="1425" kern="0" spc="75" dirty="0">
                <a:solidFill>
                  <a:srgbClr val="A9CBCB"/>
                </a:solidFill>
                <a:latin typeface="Helvetica" pitchFamily="34" charset="0"/>
                <a:ea typeface="Helvetica" pitchFamily="34" charset="-122"/>
                <a:cs typeface="Helvetica" pitchFamily="34" charset="-120"/>
              </a:rPr>
              <a:t>perspectiveenglish.com</a:t>
            </a:r>
            <a:endParaRPr lang="en-US" sz="1425" dirty="0"/>
          </a:p>
        </p:txBody>
      </p:sp>
      <p:sp>
        <p:nvSpPr>
          <p:cNvPr id="7" name="Text 5"/>
          <p:cNvSpPr/>
          <p:nvPr/>
        </p:nvSpPr>
        <p:spPr>
          <a:xfrm>
            <a:off x="12777431" y="9025890"/>
            <a:ext cx="4699552" cy="251460"/>
          </a:xfrm>
          <a:prstGeom prst="rect">
            <a:avLst/>
          </a:prstGeom>
          <a:noFill/>
          <a:ln/>
        </p:spPr>
        <p:txBody>
          <a:bodyPr wrap="square" lIns="25400" tIns="25400" rIns="25400" bIns="25400" rtlCol="0" anchor="t">
            <a:normAutofit lnSpcReduction="10000"/>
          </a:bodyPr>
          <a:lstStyle/>
          <a:p>
            <a:pPr marL="0" indent="0" algn="l">
              <a:buNone/>
            </a:pPr>
            <a:r>
              <a:rPr lang="en-US" sz="1425" kern="0" spc="75" dirty="0">
                <a:solidFill>
                  <a:srgbClr val="A9CBCB"/>
                </a:solidFill>
                <a:latin typeface="Helvetica" pitchFamily="34" charset="0"/>
                <a:ea typeface="Helvetica" pitchFamily="34" charset="-122"/>
                <a:cs typeface="Helvetica" pitchFamily="34" charset="-120"/>
              </a:rPr>
              <a:t>© 2026 Perspective English. All rights reserved.</a:t>
            </a:r>
            <a:endParaRPr lang="en-US" sz="14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2050</Words>
  <Application>Microsoft Office PowerPoint</Application>
  <PresentationFormat>Custom</PresentationFormat>
  <Paragraphs>284</Paragraphs>
  <Slides>16</Slides>
  <Notes>16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Georgia</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Wil Williams</cp:lastModifiedBy>
  <cp:revision>3</cp:revision>
  <dcterms:created xsi:type="dcterms:W3CDTF">2026-09-19T10:40:29Z</dcterms:created>
  <dcterms:modified xsi:type="dcterms:W3CDTF">2026-09-19T10:55:56Z</dcterms:modified>
</cp:coreProperties>
</file>